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Nunito" pitchFamily="2" charset="0"/>
      <p:regular r:id="rId44"/>
      <p:bold r:id="rId45"/>
      <p:italic r:id="rId46"/>
      <p:boldItalic r:id="rId47"/>
    </p:embeddedFont>
    <p:embeddedFont>
      <p:font typeface="Overlock" panose="020B0604020202020204" charset="0"/>
      <p:regular r:id="rId48"/>
      <p:bold r:id="rId49"/>
      <p:italic r:id="rId50"/>
      <p:boldItalic r:id="rId51"/>
    </p:embeddedFont>
    <p:embeddedFont>
      <p:font typeface="Quattrocento Sans" panose="020B0604020202020204" charset="0"/>
      <p:regular r:id="rId52"/>
      <p:bold r:id="rId53"/>
      <p:italic r:id="rId54"/>
      <p:boldItalic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10169c93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010169c93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23dc8040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023dc8040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10169c93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010169c933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10169c933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1010169c933_0_9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10169c933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010169c933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010169c933_0_1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010169c933_0_1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010169c933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1010169c933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010169c933_0_3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1010169c933_0_3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010169c933_0_3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010169c933_0_3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1010169c933_0_33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10169c933_0_3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4"/>
                </a:solidFill>
              </a:rPr>
              <a:t>¿Cuál es el discurso actual?</a:t>
            </a:r>
            <a:endParaRPr sz="1000">
              <a:solidFill>
                <a:srgbClr val="202124"/>
              </a:solidFill>
            </a:endParaRPr>
          </a:p>
          <a:p>
            <a:pPr marL="0" lvl="0" indent="0" algn="l" rtl="0">
              <a:spcBef>
                <a:spcPts val="0"/>
              </a:spcBef>
              <a:spcAft>
                <a:spcPts val="0"/>
              </a:spcAft>
              <a:buNone/>
            </a:pPr>
            <a:r>
              <a:rPr lang="en" sz="1000">
                <a:solidFill>
                  <a:srgbClr val="202124"/>
                </a:solidFill>
              </a:rPr>
              <a:t>¿Cuáles son los problemas para las mujeres, las personas embarazadas y los activistas?</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qué estamos hablando cuando decimos que es "difícil"?</a:t>
            </a:r>
            <a:endParaRPr sz="1000">
              <a:solidFill>
                <a:srgbClr val="202124"/>
              </a:solidFill>
            </a:endParaRPr>
          </a:p>
          <a:p>
            <a:pPr marL="0" marR="38100" lvl="0" indent="0" algn="l" rtl="0">
              <a:lnSpc>
                <a:spcPct val="128571"/>
              </a:lnSpc>
              <a:spcBef>
                <a:spcPts val="0"/>
              </a:spcBef>
              <a:spcAft>
                <a:spcPts val="0"/>
              </a:spcAft>
              <a:buNone/>
            </a:pP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Activité de groupe</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Quel est le discours actuel ?</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Quels sont les enjeux pour les femmes, les femmes enceintes et les militantes ?</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quoi parle-t-on quand on dit que c'est « difficile » ?</a:t>
            </a:r>
            <a:endParaRPr sz="10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a:solidFill>
                <a:srgbClr val="202124"/>
              </a:solidFill>
            </a:endParaRPr>
          </a:p>
          <a:p>
            <a:pPr marL="0" lvl="0" indent="0" algn="l" rtl="0">
              <a:spcBef>
                <a:spcPts val="0"/>
              </a:spcBef>
              <a:spcAft>
                <a:spcPts val="0"/>
              </a:spcAft>
              <a:buNone/>
            </a:pPr>
            <a:endParaRPr/>
          </a:p>
        </p:txBody>
      </p:sp>
      <p:sp>
        <p:nvSpPr>
          <p:cNvPr id="551" name="Google Shape;551;g1010169c933_0_3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10bc14c1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10bc14c1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10169c933_0_3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10169c933_0_3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your assumptions about disability and motherhood? </a:t>
            </a:r>
            <a:endParaRPr/>
          </a:p>
          <a:p>
            <a:pPr marL="0" lvl="0" indent="0" algn="l" rtl="0">
              <a:spcBef>
                <a:spcPts val="0"/>
              </a:spcBef>
              <a:spcAft>
                <a:spcPts val="0"/>
              </a:spcAft>
              <a:buNone/>
            </a:pPr>
            <a:r>
              <a:rPr lang="en"/>
              <a:t>Disabled women are encouraged to be mothers? Disabled women need extra surveillance for child protection reasons</a:t>
            </a:r>
            <a:endParaRPr/>
          </a:p>
          <a:p>
            <a:pPr marL="0" lvl="0" indent="0" algn="l" rtl="0">
              <a:spcBef>
                <a:spcPts val="0"/>
              </a:spcBef>
              <a:spcAft>
                <a:spcPts val="0"/>
              </a:spcAft>
              <a:buNone/>
            </a:pPr>
            <a:r>
              <a:rPr lang="en"/>
              <a:t>Disabled women are capable of making decisions about their reproductive health</a:t>
            </a:r>
            <a:endParaRPr/>
          </a:p>
        </p:txBody>
      </p:sp>
      <p:sp>
        <p:nvSpPr>
          <p:cNvPr id="557" name="Google Shape;557;g1010169c933_0_35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010169c933_0_3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010169c933_0_3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1010169c933_0_3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10169c933_0_3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10169c933_0_3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10169c933_0_3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0" name="Google Shape;600;g1010169c933_0_37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1010169c933_0_3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010169c933_0_3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010169c933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10169c933_0_3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1010169c933_0_3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23dc8040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023dc8040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10169c933_0_3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g1010169c933_0_3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r>
              <a:rPr lang="en" sz="1000">
                <a:solidFill>
                  <a:srgbClr val="674EA7"/>
                </a:solidFill>
              </a:rPr>
              <a:t>Move the dot on the sliding scale </a:t>
            </a:r>
            <a:endParaRPr sz="1000">
              <a:solidFill>
                <a:srgbClr val="674EA7"/>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010169c933_0_3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1010169c933_0_3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010169c933_0_3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g1010169c933_0_39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10169c933_0_19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010169c933_0_1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10169c933_0_4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1010169c933_0_40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38100" lvl="0" indent="-292100" algn="l" rtl="0">
              <a:lnSpc>
                <a:spcPct val="128571"/>
              </a:lnSpc>
              <a:spcBef>
                <a:spcPts val="0"/>
              </a:spcBef>
              <a:spcAft>
                <a:spcPts val="0"/>
              </a:spcAft>
              <a:buClr>
                <a:srgbClr val="3D85C6"/>
              </a:buClr>
              <a:buSzPts val="1000"/>
              <a:buChar char="●"/>
            </a:pPr>
            <a:r>
              <a:rPr lang="en" sz="1000">
                <a:solidFill>
                  <a:srgbClr val="202124"/>
                </a:solidFill>
              </a:rPr>
              <a:t>¿Está de acuerdo con las siguientes afirmaciones?</a:t>
            </a:r>
            <a:endParaRPr sz="1000">
              <a:solidFill>
                <a:srgbClr val="202124"/>
              </a:solidFill>
            </a:endParaRPr>
          </a:p>
          <a:p>
            <a:pPr marL="457200" marR="38100" lvl="0" indent="-292100" algn="l" rtl="0">
              <a:lnSpc>
                <a:spcPct val="128571"/>
              </a:lnSpc>
              <a:spcBef>
                <a:spcPts val="0"/>
              </a:spcBef>
              <a:spcAft>
                <a:spcPts val="0"/>
              </a:spcAft>
              <a:buClr>
                <a:srgbClr val="202124"/>
              </a:buClr>
              <a:buSzPts val="1000"/>
              <a:buChar char="●"/>
            </a:pPr>
            <a:r>
              <a:rPr lang="en" sz="1000">
                <a:solidFill>
                  <a:srgbClr val="202124"/>
                </a:solidFill>
              </a:rPr>
              <a:t>Êtes-vous d'accord avec les affirmations suivantes?</a:t>
            </a:r>
            <a:endParaRPr sz="1000">
              <a:solidFill>
                <a:srgbClr val="202124"/>
              </a:solidFill>
            </a:endParaRPr>
          </a:p>
          <a:p>
            <a:pPr marL="457200" lvl="0" indent="-254000" algn="l" rtl="0">
              <a:lnSpc>
                <a:spcPct val="115000"/>
              </a:lnSpc>
              <a:spcBef>
                <a:spcPts val="0"/>
              </a:spcBef>
              <a:spcAft>
                <a:spcPts val="0"/>
              </a:spcAft>
              <a:buSzPts val="400"/>
              <a:buChar char="●"/>
            </a:pPr>
            <a:endParaRPr sz="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010169c933_0_4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g1010169c933_0_40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Medea :</a:t>
            </a:r>
            <a:endParaRPr/>
          </a:p>
          <a:p>
            <a:pPr marL="457200" marR="38100" lvl="0" indent="-241300" algn="l" rtl="0">
              <a:lnSpc>
                <a:spcPct val="128571"/>
              </a:lnSpc>
              <a:spcBef>
                <a:spcPts val="0"/>
              </a:spcBef>
              <a:spcAft>
                <a:spcPts val="0"/>
              </a:spcAft>
              <a:buSzPts val="200"/>
              <a:buAutoNum type="arabicPeriod"/>
            </a:pPr>
            <a:r>
              <a:rPr lang="en" sz="1200">
                <a:solidFill>
                  <a:srgbClr val="202124"/>
                </a:solidFill>
              </a:rPr>
              <a:t>1. Identifier les obstacles à l'accès à l'avortement pour les professionnel(le)s du sexe, les toxicomanes et les personnes vivant avec le VIH (considérez le contexte de votre pays) ?</a:t>
            </a:r>
            <a:endParaRPr sz="1200">
              <a:solidFill>
                <a:srgbClr val="202124"/>
              </a:solidFill>
            </a:endParaRPr>
          </a:p>
          <a:p>
            <a:pPr marL="457200" marR="38100" lvl="0" indent="0" algn="l" rtl="0">
              <a:lnSpc>
                <a:spcPct val="128571"/>
              </a:lnSpc>
              <a:spcBef>
                <a:spcPts val="0"/>
              </a:spcBef>
              <a:spcAft>
                <a:spcPts val="0"/>
              </a:spcAft>
              <a:buNone/>
            </a:pPr>
            <a:r>
              <a:rPr lang="en">
                <a:solidFill>
                  <a:srgbClr val="202124"/>
                </a:solidFill>
              </a:rPr>
              <a:t>1. ¿Identifica las barreras de acceso al aborto para las trabajadoras sexuales, los consumidores de drogas y las personas que viven con el VIH (considere el contexto de su país)?</a:t>
            </a:r>
            <a:endParaRPr>
              <a:solidFill>
                <a:srgbClr val="202124"/>
              </a:solidFill>
            </a:endParaRPr>
          </a:p>
          <a:p>
            <a:pPr marL="457200" marR="38100" lvl="0" indent="0" algn="l" rtl="0">
              <a:lnSpc>
                <a:spcPct val="128571"/>
              </a:lnSpc>
              <a:spcBef>
                <a:spcPts val="0"/>
              </a:spcBef>
              <a:spcAft>
                <a:spcPts val="0"/>
              </a:spcAft>
              <a:buNone/>
            </a:pPr>
            <a:endParaRPr sz="1200">
              <a:solidFill>
                <a:srgbClr val="202124"/>
              </a:solidFill>
            </a:endParaRPr>
          </a:p>
          <a:p>
            <a:pPr marL="0" lvl="0" indent="0" algn="l" rtl="0">
              <a:lnSpc>
                <a:spcPct val="100000"/>
              </a:lnSpc>
              <a:spcBef>
                <a:spcPts val="0"/>
              </a:spcBef>
              <a:spcAft>
                <a:spcPts val="0"/>
              </a:spcAft>
              <a:buNone/>
            </a:pPr>
            <a:r>
              <a:rPr lang="en"/>
              <a:t>2. Esma </a:t>
            </a:r>
            <a:endParaRPr/>
          </a:p>
          <a:p>
            <a:pPr marL="0" marR="38100" lvl="0" indent="0" algn="l" rtl="0">
              <a:lnSpc>
                <a:spcPct val="128571"/>
              </a:lnSpc>
              <a:spcBef>
                <a:spcPts val="0"/>
              </a:spcBef>
              <a:spcAft>
                <a:spcPts val="0"/>
              </a:spcAft>
              <a:buNone/>
            </a:pPr>
            <a:r>
              <a:rPr lang="en" sz="1200">
                <a:solidFill>
                  <a:srgbClr val="202124"/>
                </a:solidFill>
              </a:rPr>
              <a:t>2. ¿Qué pueden hacer los proveedores de servicios y el gobierno para abordar las barreras del servicio de aborto para las trabajadoras sexuales, los consumidores de drogas y las personas que viven con el VIH?</a:t>
            </a:r>
            <a:endParaRPr sz="12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2.Que peuvent faire les prestataires de services et le gouvernement pour surmonter les obstacles aux services d'avortement pour les professionnel(le)s du sexe, les toxicomanes et les personnes vivant avec le VIH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None/>
            </a:pPr>
            <a:r>
              <a:rPr lang="en"/>
              <a:t>3. Gvantsa</a:t>
            </a:r>
            <a:endParaRPr/>
          </a:p>
          <a:p>
            <a:pPr marL="0" marR="38100" lvl="0" indent="0" algn="l" rtl="0">
              <a:lnSpc>
                <a:spcPct val="128571"/>
              </a:lnSpc>
              <a:spcBef>
                <a:spcPts val="0"/>
              </a:spcBef>
              <a:spcAft>
                <a:spcPts val="0"/>
              </a:spcAft>
              <a:buNone/>
            </a:pPr>
            <a:r>
              <a:rPr lang="en" sz="1300">
                <a:solidFill>
                  <a:srgbClr val="202124"/>
                </a:solidFill>
              </a:rPr>
              <a:t>3. Comment atténuer la stigmatisation de l'avortement pour les professionnel(le)s du sexe, les toxicomanes et les personnes vivant avec le VIH ?</a:t>
            </a:r>
            <a:endParaRPr sz="13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3. ¿Cómo se puede mitigar el estigma del aborto para los profesionales del sexo, los consumidores de drogas y las personas que viven con el VIH?</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300">
              <a:solidFill>
                <a:srgbClr val="202124"/>
              </a:solidFill>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010169c933_0_3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g1010169c933_0_3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Después del taller de hoy, ¿qué imagen resuena cómo se siente acerca de la información compartida durante la sesión?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Après l'atelier d'aujourd'hui, quelle image résonne ce que vous pensez des informations partagées tout au long de la session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500">
              <a:solidFill>
                <a:srgbClr val="20212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674EA7"/>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10169c933_0_2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3294"/>
              <a:buFont typeface="Arial"/>
              <a:buNone/>
            </a:pPr>
            <a:r>
              <a:rPr lang="en" sz="1800">
                <a:solidFill>
                  <a:schemeClr val="dk1"/>
                </a:solidFill>
                <a:latin typeface="Calibri"/>
                <a:ea typeface="Calibri"/>
                <a:cs typeface="Calibri"/>
                <a:sym typeface="Calibri"/>
              </a:rPr>
              <a:t>Enforcing the norm gives rise to </a:t>
            </a:r>
            <a:r>
              <a:rPr lang="en" sz="1800">
                <a:solidFill>
                  <a:srgbClr val="FF0000"/>
                </a:solidFill>
                <a:latin typeface="Calibri"/>
                <a:ea typeface="Calibri"/>
                <a:cs typeface="Calibri"/>
                <a:sym typeface="Calibri"/>
              </a:rPr>
              <a:t>compulsory heteronormativity </a:t>
            </a:r>
            <a:r>
              <a:rPr lang="en" sz="1800">
                <a:solidFill>
                  <a:schemeClr val="dk1"/>
                </a:solidFill>
                <a:latin typeface="Calibri"/>
                <a:ea typeface="Calibri"/>
                <a:cs typeface="Calibri"/>
                <a:sym typeface="Calibri"/>
              </a:rPr>
              <a:t>and </a:t>
            </a:r>
            <a:r>
              <a:rPr lang="en" sz="1800">
                <a:solidFill>
                  <a:srgbClr val="FF0000"/>
                </a:solidFill>
                <a:latin typeface="Calibri"/>
                <a:ea typeface="Calibri"/>
                <a:cs typeface="Calibri"/>
                <a:sym typeface="Calibri"/>
              </a:rPr>
              <a:t>compulsory abledness </a:t>
            </a:r>
            <a:r>
              <a:rPr lang="en" sz="1800">
                <a:solidFill>
                  <a:schemeClr val="dk1"/>
                </a:solidFill>
                <a:latin typeface="Calibri"/>
                <a:ea typeface="Calibri"/>
                <a:cs typeface="Calibri"/>
                <a:sym typeface="Calibri"/>
              </a:rPr>
              <a:t>It provides entitlements for those who conform and exclude those who do not – Tyranny of the Norm</a:t>
            </a:r>
            <a:endParaRPr sz="1300">
              <a:solidFill>
                <a:srgbClr val="424242"/>
              </a:solidFill>
              <a:latin typeface="Nunito"/>
              <a:ea typeface="Nunito"/>
              <a:cs typeface="Nunito"/>
              <a:sym typeface="Nunito"/>
            </a:endParaRPr>
          </a:p>
          <a:p>
            <a:pPr marL="0" lvl="0" indent="0" algn="l" rtl="0">
              <a:lnSpc>
                <a:spcPct val="100000"/>
              </a:lnSpc>
              <a:spcBef>
                <a:spcPts val="0"/>
              </a:spcBef>
              <a:spcAft>
                <a:spcPts val="0"/>
              </a:spcAft>
              <a:buSzPts val="1100"/>
              <a:buNone/>
            </a:pPr>
            <a:endParaRPr/>
          </a:p>
        </p:txBody>
      </p:sp>
      <p:sp>
        <p:nvSpPr>
          <p:cNvPr id="141" name="Google Shape;141;g1010169c933_0_2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23dc8040c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023dc8040c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169c933_0_2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Ableism- dricrimination in favour of able bodied</a:t>
            </a:r>
            <a:endParaRPr/>
          </a:p>
          <a:p>
            <a:pPr marL="0" lvl="0" indent="0" algn="l" rtl="0">
              <a:lnSpc>
                <a:spcPct val="100000"/>
              </a:lnSpc>
              <a:spcBef>
                <a:spcPts val="0"/>
              </a:spcBef>
              <a:spcAft>
                <a:spcPts val="0"/>
              </a:spcAft>
              <a:buSzPts val="1100"/>
              <a:buNone/>
            </a:pPr>
            <a:r>
              <a:rPr lang="en"/>
              <a:t>NB if you have disability you are considered unfit, not eligible or do not qualify</a:t>
            </a:r>
            <a:endParaRPr/>
          </a:p>
          <a:p>
            <a:pPr marL="0" lvl="0" indent="0" algn="l" rtl="0">
              <a:lnSpc>
                <a:spcPct val="100000"/>
              </a:lnSpc>
              <a:spcBef>
                <a:spcPts val="0"/>
              </a:spcBef>
              <a:spcAft>
                <a:spcPts val="0"/>
              </a:spcAft>
              <a:buSzPts val="1100"/>
              <a:buNone/>
            </a:pPr>
            <a:r>
              <a:rPr lang="en"/>
              <a:t>To make decision in their own best interest. This may not be the case but it is always assumed.</a:t>
            </a:r>
            <a:endParaRPr/>
          </a:p>
          <a:p>
            <a:pPr marL="457200" lvl="0" indent="0" algn="just" rtl="0">
              <a:lnSpc>
                <a:spcPct val="90000"/>
              </a:lnSpc>
              <a:spcBef>
                <a:spcPts val="1000"/>
              </a:spcBef>
              <a:spcAft>
                <a:spcPts val="0"/>
              </a:spcAft>
              <a:buNone/>
            </a:pPr>
            <a:endParaRPr/>
          </a:p>
          <a:p>
            <a:pPr marL="0" lvl="0" indent="0" algn="l" rtl="0">
              <a:lnSpc>
                <a:spcPct val="100000"/>
              </a:lnSpc>
              <a:spcBef>
                <a:spcPts val="0"/>
              </a:spcBef>
              <a:spcAft>
                <a:spcPts val="0"/>
              </a:spcAft>
              <a:buSzPts val="1100"/>
              <a:buNone/>
            </a:pPr>
            <a:r>
              <a:rPr lang="en"/>
              <a:t> </a:t>
            </a:r>
            <a:endParaRPr/>
          </a:p>
        </p:txBody>
      </p:sp>
      <p:sp>
        <p:nvSpPr>
          <p:cNvPr id="162" name="Google Shape;162;g1010169c933_0_2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10169c933_0_2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10169c933_0_2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10169c933_0_2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5:55 pm Kenya</a:t>
            </a:r>
            <a:endParaRPr/>
          </a:p>
        </p:txBody>
      </p:sp>
      <p:sp>
        <p:nvSpPr>
          <p:cNvPr id="174" name="Google Shape;174;g1010169c933_0_2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10169c933_0_2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People must be intentional about it</a:t>
            </a:r>
            <a:endParaRPr/>
          </a:p>
        </p:txBody>
      </p:sp>
      <p:sp>
        <p:nvSpPr>
          <p:cNvPr id="180" name="Google Shape;180;g1010169c933_0_2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3" name="Google Shape;63;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71" name="Google Shape;71;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5" name="Google Shape;8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6" name="Google Shape;8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9" name="Google Shape;8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2" name="Google Shape;9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5" name="Google Shape;95;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6" name="Google Shape;9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1">
  <p:cSld name="Blank 1">
    <p:spTree>
      <p:nvGrpSpPr>
        <p:cNvPr id="1" name="Shape 97"/>
        <p:cNvGrpSpPr/>
        <p:nvPr/>
      </p:nvGrpSpPr>
      <p:grpSpPr>
        <a:xfrm>
          <a:off x="0" y="0"/>
          <a:ext cx="0" cy="0"/>
          <a:chOff x="0" y="0"/>
          <a:chExt cx="0" cy="0"/>
        </a:xfrm>
      </p:grpSpPr>
      <p:sp>
        <p:nvSpPr>
          <p:cNvPr id="98" name="Google Shape;98;p26"/>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ight Pattern Content">
  <p:cSld name="Right Pattern Content">
    <p:spTree>
      <p:nvGrpSpPr>
        <p:cNvPr id="1" name="Shape 99"/>
        <p:cNvGrpSpPr/>
        <p:nvPr/>
      </p:nvGrpSpPr>
      <p:grpSpPr>
        <a:xfrm>
          <a:off x="0" y="0"/>
          <a:ext cx="0" cy="0"/>
          <a:chOff x="0" y="0"/>
          <a:chExt cx="0" cy="0"/>
        </a:xfrm>
      </p:grpSpPr>
      <p:sp>
        <p:nvSpPr>
          <p:cNvPr id="100" name="Google Shape;100;p27"/>
          <p:cNvSpPr txBox="1">
            <a:spLocks noGrp="1"/>
          </p:cNvSpPr>
          <p:nvPr>
            <p:ph type="body" idx="1"/>
          </p:nvPr>
        </p:nvSpPr>
        <p:spPr>
          <a:xfrm>
            <a:off x="571500" y="1428750"/>
            <a:ext cx="4857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1" name="Google Shape;101;p27"/>
          <p:cNvPicPr preferRelativeResize="0"/>
          <p:nvPr/>
        </p:nvPicPr>
        <p:blipFill rotWithShape="1">
          <a:blip r:embed="rId2">
            <a:alphaModFix/>
          </a:blip>
          <a:srcRect/>
          <a:stretch/>
        </p:blipFill>
        <p:spPr>
          <a:xfrm>
            <a:off x="6107906" y="200025"/>
            <a:ext cx="3036094" cy="4443413"/>
          </a:xfrm>
          <a:prstGeom prst="rect">
            <a:avLst/>
          </a:prstGeom>
          <a:noFill/>
          <a:ln>
            <a:noFill/>
          </a:ln>
        </p:spPr>
      </p:pic>
      <p:sp>
        <p:nvSpPr>
          <p:cNvPr id="102" name="Google Shape;102;p27"/>
          <p:cNvSpPr txBox="1">
            <a:spLocks noGrp="1"/>
          </p:cNvSpPr>
          <p:nvPr>
            <p:ph type="title"/>
          </p:nvPr>
        </p:nvSpPr>
        <p:spPr>
          <a:xfrm>
            <a:off x="571499" y="536971"/>
            <a:ext cx="4857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0">
          <p15:clr>
            <a:srgbClr val="5ACBF0"/>
          </p15:clr>
        </p15:guide>
        <p15:guide id="4" orient="horz" pos="186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fetti Content Blue">
  <p:cSld name="Confetti Content Blue">
    <p:bg>
      <p:bgPr>
        <a:solidFill>
          <a:schemeClr val="accent3"/>
        </a:solidFill>
        <a:effectLst/>
      </p:bgPr>
    </p:bg>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1143976" y="1496600"/>
            <a:ext cx="6855900" cy="461700"/>
          </a:xfrm>
          <a:prstGeom prst="rect">
            <a:avLst/>
          </a:prstGeom>
          <a:noFill/>
          <a:ln>
            <a:noFill/>
          </a:ln>
        </p:spPr>
        <p:txBody>
          <a:bodyPr spcFirstLastPara="1" wrap="square" lIns="0" tIns="0" rIns="0" bIns="0" anchor="b" anchorCtr="0">
            <a:spAutoFit/>
          </a:bodyPr>
          <a:lstStyle>
            <a:lvl1pPr lvl="0" algn="ctr" rtl="0">
              <a:lnSpc>
                <a:spcPct val="100000"/>
              </a:lnSpc>
              <a:spcBef>
                <a:spcPts val="0"/>
              </a:spcBef>
              <a:spcAft>
                <a:spcPts val="0"/>
              </a:spcAft>
              <a:buClr>
                <a:schemeClr val="accent4"/>
              </a:buClr>
              <a:buSzPts val="3000"/>
              <a:buFont typeface="Quattrocento Sans"/>
              <a:buNone/>
              <a:defRPr sz="3000" b="1" i="0" cap="none">
                <a:solidFill>
                  <a:schemeClr val="accent4"/>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8"/>
          <p:cNvSpPr txBox="1">
            <a:spLocks noGrp="1"/>
          </p:cNvSpPr>
          <p:nvPr>
            <p:ph type="body" idx="1"/>
          </p:nvPr>
        </p:nvSpPr>
        <p:spPr>
          <a:xfrm>
            <a:off x="1647230" y="2445529"/>
            <a:ext cx="5849700" cy="11511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0"/>
              </a:spcBef>
              <a:spcAft>
                <a:spcPts val="0"/>
              </a:spcAft>
              <a:buClr>
                <a:schemeClr val="lt1"/>
              </a:buClr>
              <a:buSzPts val="1400"/>
              <a:buFont typeface="Arial"/>
              <a:buNone/>
              <a:defRPr sz="1400">
                <a:solidFill>
                  <a:schemeClr val="lt1"/>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6" name="Google Shape;106;p28"/>
          <p:cNvPicPr preferRelativeResize="0"/>
          <p:nvPr/>
        </p:nvPicPr>
        <p:blipFill rotWithShape="1">
          <a:blip r:embed="rId2">
            <a:alphaModFix/>
          </a:blip>
          <a:srcRect/>
          <a:stretch/>
        </p:blipFill>
        <p:spPr>
          <a:xfrm>
            <a:off x="4329113" y="4564856"/>
            <a:ext cx="4464844" cy="578644"/>
          </a:xfrm>
          <a:prstGeom prst="rect">
            <a:avLst/>
          </a:prstGeom>
          <a:noFill/>
          <a:ln>
            <a:noFill/>
          </a:ln>
        </p:spPr>
      </p:pic>
      <p:pic>
        <p:nvPicPr>
          <p:cNvPr id="107" name="Google Shape;107;p28"/>
          <p:cNvPicPr preferRelativeResize="0"/>
          <p:nvPr/>
        </p:nvPicPr>
        <p:blipFill rotWithShape="1">
          <a:blip r:embed="rId3">
            <a:alphaModFix/>
          </a:blip>
          <a:srcRect/>
          <a:stretch/>
        </p:blipFill>
        <p:spPr>
          <a:xfrm>
            <a:off x="0" y="0"/>
            <a:ext cx="5036344" cy="6357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2">
          <p15:clr>
            <a:srgbClr val="5ACBF0"/>
          </p15:clr>
        </p15:guide>
        <p15:guide id="4" orient="horz" pos="186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ft Pattern Content">
  <p:cSld name="Left Pattern Content">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3486151" y="1428750"/>
            <a:ext cx="5220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0" name="Google Shape;110;p29"/>
          <p:cNvPicPr preferRelativeResize="0"/>
          <p:nvPr/>
        </p:nvPicPr>
        <p:blipFill rotWithShape="1">
          <a:blip r:embed="rId2">
            <a:alphaModFix/>
          </a:blip>
          <a:srcRect/>
          <a:stretch/>
        </p:blipFill>
        <p:spPr>
          <a:xfrm>
            <a:off x="192019" y="182165"/>
            <a:ext cx="2721769" cy="4779169"/>
          </a:xfrm>
          <a:prstGeom prst="rect">
            <a:avLst/>
          </a:prstGeom>
          <a:noFill/>
          <a:ln>
            <a:noFill/>
          </a:ln>
        </p:spPr>
      </p:pic>
      <p:sp>
        <p:nvSpPr>
          <p:cNvPr id="111" name="Google Shape;111;p29"/>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196">
          <p15:clr>
            <a:srgbClr val="5ACBF0"/>
          </p15:clr>
        </p15:guide>
        <p15:guide id="3" orient="horz" pos="1680">
          <p15:clr>
            <a:srgbClr val="5ACBF0"/>
          </p15:clr>
        </p15:guide>
        <p15:guide id="4" orient="horz" pos="18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ttom Pattern White">
  <p:cSld name="Bottom Pattern White">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571500" y="537433"/>
            <a:ext cx="8001000" cy="461700"/>
          </a:xfrm>
          <a:prstGeom prst="rect">
            <a:avLst/>
          </a:prstGeom>
          <a:noFill/>
          <a:ln>
            <a:noFill/>
          </a:ln>
        </p:spPr>
        <p:txBody>
          <a:bodyPr spcFirstLastPara="1" wrap="square" lIns="0" tIns="0" rIns="0" bIns="0" anchor="b" anchorCtr="0">
            <a:spAutoFit/>
          </a:bodyPr>
          <a:lstStyle>
            <a:lvl1pPr lvl="0" algn="l" rtl="0">
              <a:lnSpc>
                <a:spcPct val="100000"/>
              </a:lnSpc>
              <a:spcBef>
                <a:spcPts val="0"/>
              </a:spcBef>
              <a:spcAft>
                <a:spcPts val="0"/>
              </a:spcAft>
              <a:buClr>
                <a:srgbClr val="974735"/>
              </a:buClr>
              <a:buSzPts val="3000"/>
              <a:buFont typeface="Quattrocento Sans"/>
              <a:buNone/>
              <a:defRPr sz="3000" b="1" i="0" cap="none">
                <a:solidFill>
                  <a:srgbClr val="974735"/>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30"/>
          <p:cNvSpPr txBox="1">
            <a:spLocks noGrp="1"/>
          </p:cNvSpPr>
          <p:nvPr>
            <p:ph type="body" idx="1"/>
          </p:nvPr>
        </p:nvSpPr>
        <p:spPr>
          <a:xfrm>
            <a:off x="571500" y="1343024"/>
            <a:ext cx="8001000" cy="514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rgbClr val="3F3F3F"/>
              </a:buClr>
              <a:buSzPts val="1400"/>
              <a:buFont typeface="Arial"/>
              <a:buNone/>
              <a:defRPr sz="1400">
                <a:solidFill>
                  <a:srgbClr val="3F3F3F"/>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p30"/>
          <p:cNvPicPr preferRelativeResize="0"/>
          <p:nvPr/>
        </p:nvPicPr>
        <p:blipFill rotWithShape="1">
          <a:blip r:embed="rId2">
            <a:alphaModFix/>
          </a:blip>
          <a:srcRect/>
          <a:stretch/>
        </p:blipFill>
        <p:spPr>
          <a:xfrm>
            <a:off x="0" y="4429125"/>
            <a:ext cx="9144000"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3PVqTYI05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hyperlink" Target="https://humanwithuterus.wordpress.com/2013/08/27/hard-questions-about-abortion/" TargetMode="External"/><Relationship Id="rId3" Type="http://schemas.openxmlformats.org/officeDocument/2006/relationships/hyperlink" Target="https://docs.google.com/document/d/1HGLf_ZMA02gdBB2C2mMKUKkCaybjQsoJ/edit?usp=sharing&amp;ouid=100909124273287254935&amp;rtpof=true&amp;sd=true" TargetMode="External"/><Relationship Id="rId7" Type="http://schemas.openxmlformats.org/officeDocument/2006/relationships/hyperlink" Target="https://www.catholicsforchoice.org/resource-library/" TargetMode="External"/><Relationship Id="rId12" Type="http://schemas.openxmlformats.org/officeDocument/2006/relationships/hyperlink" Target="https://docs.google.com/document/d/1Br7bkF55YOcc6fnEHDxz27pMBDuWEHpwPnIBGLKdVPM/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hyperlink" Target="https://www.alliance4choice.com/repeal-58/59/2019/9/abortion-amp-disabilties" TargetMode="External"/><Relationship Id="rId11" Type="http://schemas.openxmlformats.org/officeDocument/2006/relationships/hyperlink" Target="https://www.spiked-online.com/2020/03/05/abortion-on-the-grounds-of-disability-is-not-discrimination" TargetMode="External"/><Relationship Id="rId5" Type="http://schemas.openxmlformats.org/officeDocument/2006/relationships/hyperlink" Target="https://www.youtube.com/watch?v=3XMKXmns1Yg" TargetMode="External"/><Relationship Id="rId10" Type="http://schemas.openxmlformats.org/officeDocument/2006/relationships/hyperlink" Target="https://womenenabled.org/pdfs/Women%20Enabled%20International%20Abortion%20and%20Disability%20-%20Towards%20an%20Intersectional%20Human%20Rights-Based%20Approach%20January%202020.pdf" TargetMode="External"/><Relationship Id="rId4" Type="http://schemas.openxmlformats.org/officeDocument/2006/relationships/hyperlink" Target="https://docs.google.com/document/d/1_tGCFzXVu-u7pvlfcbDTvtR5HGbjxCBh/edit?usp=sharing&amp;ouid=100909124273287254935&amp;rtpof=true&amp;sd=true" TargetMode="External"/><Relationship Id="rId9" Type="http://schemas.openxmlformats.org/officeDocument/2006/relationships/hyperlink" Target="https://www.nwci.ie/images/uploads/15572_NWC_Abortion_Paper_WEB.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3" name="Google Shape;123;p31"/>
          <p:cNvPicPr preferRelativeResize="0"/>
          <p:nvPr/>
        </p:nvPicPr>
        <p:blipFill>
          <a:blip r:embed="rId3">
            <a:alphaModFix/>
          </a:blip>
          <a:stretch>
            <a:fillRect/>
          </a:stretch>
        </p:blipFill>
        <p:spPr>
          <a:xfrm>
            <a:off x="7064725" y="4337975"/>
            <a:ext cx="1862875" cy="636475"/>
          </a:xfrm>
          <a:prstGeom prst="rect">
            <a:avLst/>
          </a:prstGeom>
          <a:noFill/>
          <a:ln>
            <a:noFill/>
          </a:ln>
        </p:spPr>
      </p:pic>
      <p:pic>
        <p:nvPicPr>
          <p:cNvPr id="125" name="Google Shape;125;p31"/>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40"/>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a:p>
        </p:txBody>
      </p:sp>
      <p:sp>
        <p:nvSpPr>
          <p:cNvPr id="190" name="Google Shape;190;p40"/>
          <p:cNvSpPr/>
          <p:nvPr/>
        </p:nvSpPr>
        <p:spPr>
          <a:xfrm>
            <a:off x="4785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1" name="Google Shape;191;p40"/>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en" sz="1920">
                <a:solidFill>
                  <a:schemeClr val="lt1"/>
                </a:solidFill>
              </a:rPr>
              <a:t>How is Disability perceived in your context?</a:t>
            </a:r>
            <a:endParaRPr sz="3180">
              <a:solidFill>
                <a:schemeClr val="lt1"/>
              </a:solidFill>
              <a:latin typeface="Lato"/>
              <a:ea typeface="Lato"/>
              <a:cs typeface="Lato"/>
              <a:sym typeface="Lato"/>
            </a:endParaRPr>
          </a:p>
          <a:p>
            <a:pPr marL="0" lvl="0" indent="0" algn="ctr" rtl="0">
              <a:lnSpc>
                <a:spcPct val="100000"/>
              </a:lnSpc>
              <a:spcBef>
                <a:spcPts val="0"/>
              </a:spcBef>
              <a:spcAft>
                <a:spcPts val="0"/>
              </a:spcAft>
              <a:buSzPts val="2520"/>
              <a:buNone/>
            </a:pPr>
            <a:endParaRPr sz="2920"/>
          </a:p>
        </p:txBody>
      </p:sp>
      <p:sp>
        <p:nvSpPr>
          <p:cNvPr id="192" name="Google Shape;192;p40"/>
          <p:cNvSpPr txBox="1"/>
          <p:nvPr/>
        </p:nvSpPr>
        <p:spPr>
          <a:xfrm>
            <a:off x="1484825" y="36601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193" name="Google Shape;193;p40"/>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4" name="Google Shape;194;p40"/>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5" name="Google Shape;195;p40"/>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Disability is perceived as shameful for the person and /or the family.</a:t>
            </a:r>
            <a:endParaRPr sz="800" b="0" i="0" u="none" strike="noStrike" cap="none">
              <a:solidFill>
                <a:srgbClr val="000000"/>
              </a:solidFill>
              <a:latin typeface="Arial"/>
              <a:ea typeface="Arial"/>
              <a:cs typeface="Arial"/>
              <a:sym typeface="Arial"/>
            </a:endParaRPr>
          </a:p>
        </p:txBody>
      </p:sp>
      <p:sp>
        <p:nvSpPr>
          <p:cNvPr id="196" name="Google Shape;196;p40"/>
          <p:cNvSpPr/>
          <p:nvPr/>
        </p:nvSpPr>
        <p:spPr>
          <a:xfrm>
            <a:off x="4951700" y="46587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0"/>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8" name="Google Shape;198;p40"/>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a:p>
        </p:txBody>
      </p:sp>
      <p:sp>
        <p:nvSpPr>
          <p:cNvPr id="199" name="Google Shape;199;p40"/>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a:off x="980163" y="24687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0"/>
          <p:cNvSpPr/>
          <p:nvPr/>
        </p:nvSpPr>
        <p:spPr>
          <a:xfrm>
            <a:off x="4139863" y="4533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0"/>
          <p:cNvSpPr/>
          <p:nvPr/>
        </p:nvSpPr>
        <p:spPr>
          <a:xfrm>
            <a:off x="3268900" y="48131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0"/>
          <p:cNvSpPr/>
          <p:nvPr/>
        </p:nvSpPr>
        <p:spPr>
          <a:xfrm>
            <a:off x="2500225" y="4418025"/>
            <a:ext cx="191400" cy="1980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0"/>
          <p:cNvSpPr/>
          <p:nvPr/>
        </p:nvSpPr>
        <p:spPr>
          <a:xfrm>
            <a:off x="843025" y="3109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0"/>
          <p:cNvSpPr/>
          <p:nvPr/>
        </p:nvSpPr>
        <p:spPr>
          <a:xfrm>
            <a:off x="6637563" y="18936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p:nvPr/>
        </p:nvSpPr>
        <p:spPr>
          <a:xfrm>
            <a:off x="3523375" y="4523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0"/>
          <p:cNvSpPr/>
          <p:nvPr/>
        </p:nvSpPr>
        <p:spPr>
          <a:xfrm>
            <a:off x="2141125"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0"/>
          <p:cNvSpPr/>
          <p:nvPr/>
        </p:nvSpPr>
        <p:spPr>
          <a:xfrm>
            <a:off x="28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0"/>
          <p:cNvSpPr/>
          <p:nvPr/>
        </p:nvSpPr>
        <p:spPr>
          <a:xfrm>
            <a:off x="4171988" y="48265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0"/>
          <p:cNvSpPr/>
          <p:nvPr/>
        </p:nvSpPr>
        <p:spPr>
          <a:xfrm>
            <a:off x="5604000" y="4730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0"/>
          <p:cNvSpPr/>
          <p:nvPr/>
        </p:nvSpPr>
        <p:spPr>
          <a:xfrm>
            <a:off x="4271450" y="4239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0"/>
          <p:cNvSpPr/>
          <p:nvPr/>
        </p:nvSpPr>
        <p:spPr>
          <a:xfrm>
            <a:off x="5555425" y="121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a:off x="6294975" y="4638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a:off x="5934500" y="4707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a:off x="6637563" y="1955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6" name="Google Shape;226;p4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28" name="Google Shape;228;p40"/>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9" name="Google Shape;229;p40"/>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230" name="Google Shape;230;p40"/>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1" name="Google Shape;231;p40"/>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2" name="Google Shape;232;p40"/>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3" name="Google Shape;233;p40"/>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4" name="Google Shape;234;p40"/>
          <p:cNvSpPr/>
          <p:nvPr/>
        </p:nvSpPr>
        <p:spPr>
          <a:xfrm>
            <a:off x="3039700" y="4523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rot="414674">
            <a:off x="2750980" y="4536607"/>
            <a:ext cx="229367" cy="20611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rot="256676">
            <a:off x="3455766" y="1904208"/>
            <a:ext cx="229239" cy="206091"/>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4500650" y="47076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p:nvPr/>
        </p:nvSpPr>
        <p:spPr>
          <a:xfrm>
            <a:off x="2481813" y="4729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0"/>
          <p:cNvSpPr/>
          <p:nvPr/>
        </p:nvSpPr>
        <p:spPr>
          <a:xfrm rot="-6528347">
            <a:off x="5278467" y="4706604"/>
            <a:ext cx="234519" cy="19818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0"/>
          <p:cNvSpPr/>
          <p:nvPr/>
        </p:nvSpPr>
        <p:spPr>
          <a:xfrm>
            <a:off x="2224250" y="4616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0"/>
          <p:cNvSpPr/>
          <p:nvPr/>
        </p:nvSpPr>
        <p:spPr>
          <a:xfrm>
            <a:off x="3819925" y="4730950"/>
            <a:ext cx="2526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p:nvPr/>
        </p:nvSpPr>
        <p:spPr>
          <a:xfrm>
            <a:off x="3137012" y="1555552"/>
            <a:ext cx="1797900" cy="1565700"/>
          </a:xfrm>
          <a:prstGeom prst="ellipse">
            <a:avLst/>
          </a:prstGeom>
          <a:solidFill>
            <a:schemeClr val="lt1"/>
          </a:solidFill>
          <a:ln w="5715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7030A0"/>
                </a:solidFill>
                <a:latin typeface="Arial"/>
                <a:ea typeface="Arial"/>
                <a:cs typeface="Arial"/>
                <a:sym typeface="Arial"/>
              </a:rPr>
              <a:t>Stigma</a:t>
            </a:r>
            <a:endParaRPr sz="1400" b="0" i="0" u="none" strike="noStrike" cap="none">
              <a:solidFill>
                <a:schemeClr val="dk1"/>
              </a:solidFill>
              <a:latin typeface="Arial"/>
              <a:ea typeface="Arial"/>
              <a:cs typeface="Arial"/>
              <a:sym typeface="Arial"/>
            </a:endParaRPr>
          </a:p>
        </p:txBody>
      </p:sp>
      <p:sp>
        <p:nvSpPr>
          <p:cNvPr id="247" name="Google Shape;247;p41"/>
          <p:cNvSpPr/>
          <p:nvPr/>
        </p:nvSpPr>
        <p:spPr>
          <a:xfrm>
            <a:off x="4908947" y="521542"/>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Shamed</a:t>
            </a:r>
            <a:endParaRPr sz="1400" b="0" i="0" u="none" strike="noStrike" cap="none">
              <a:solidFill>
                <a:schemeClr val="dk1"/>
              </a:solidFill>
              <a:latin typeface="Arial"/>
              <a:ea typeface="Arial"/>
              <a:cs typeface="Arial"/>
              <a:sym typeface="Arial"/>
            </a:endParaRPr>
          </a:p>
        </p:txBody>
      </p:sp>
      <p:sp>
        <p:nvSpPr>
          <p:cNvPr id="248" name="Google Shape;248;p41"/>
          <p:cNvSpPr/>
          <p:nvPr/>
        </p:nvSpPr>
        <p:spPr>
          <a:xfrm>
            <a:off x="4114419" y="859322"/>
            <a:ext cx="12669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Isolated</a:t>
            </a:r>
            <a:endParaRPr sz="1400" b="0" i="0" u="none" strike="noStrike" cap="none">
              <a:solidFill>
                <a:schemeClr val="dk1"/>
              </a:solidFill>
              <a:latin typeface="Arial"/>
              <a:ea typeface="Arial"/>
              <a:cs typeface="Arial"/>
              <a:sym typeface="Arial"/>
            </a:endParaRPr>
          </a:p>
        </p:txBody>
      </p:sp>
      <p:sp>
        <p:nvSpPr>
          <p:cNvPr id="249" name="Google Shape;249;p41"/>
          <p:cNvSpPr/>
          <p:nvPr/>
        </p:nvSpPr>
        <p:spPr>
          <a:xfrm>
            <a:off x="4916092" y="1303759"/>
            <a:ext cx="1526400" cy="1100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Vulnerable</a:t>
            </a:r>
            <a:endParaRPr sz="1400" b="0" i="0" u="none" strike="noStrike" cap="none">
              <a:solidFill>
                <a:schemeClr val="dk1"/>
              </a:solidFill>
              <a:latin typeface="Arial"/>
              <a:ea typeface="Arial"/>
              <a:cs typeface="Arial"/>
              <a:sym typeface="Arial"/>
            </a:endParaRPr>
          </a:p>
        </p:txBody>
      </p:sp>
      <p:sp>
        <p:nvSpPr>
          <p:cNvPr id="250" name="Google Shape;250;p41"/>
          <p:cNvSpPr/>
          <p:nvPr/>
        </p:nvSpPr>
        <p:spPr>
          <a:xfrm>
            <a:off x="1868091" y="870371"/>
            <a:ext cx="15228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Responsible</a:t>
            </a:r>
            <a:endParaRPr sz="1400" b="0" i="0" u="none" strike="noStrike" cap="none">
              <a:solidFill>
                <a:schemeClr val="dk1"/>
              </a:solidFill>
              <a:latin typeface="Arial"/>
              <a:ea typeface="Arial"/>
              <a:cs typeface="Arial"/>
              <a:sym typeface="Arial"/>
            </a:endParaRPr>
          </a:p>
        </p:txBody>
      </p:sp>
      <p:sp>
        <p:nvSpPr>
          <p:cNvPr id="251" name="Google Shape;251;p41"/>
          <p:cNvSpPr/>
          <p:nvPr/>
        </p:nvSpPr>
        <p:spPr>
          <a:xfrm>
            <a:off x="1961483" y="1714667"/>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Humiliated</a:t>
            </a: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2" name="Google Shape;252;p41"/>
          <p:cNvSpPr/>
          <p:nvPr/>
        </p:nvSpPr>
        <p:spPr>
          <a:xfrm>
            <a:off x="2067354" y="2601444"/>
            <a:ext cx="1500300" cy="909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Judged</a:t>
            </a:r>
            <a:endParaRPr sz="1400" b="0" i="0" u="none" strike="noStrike" cap="none">
              <a:solidFill>
                <a:schemeClr val="dk1"/>
              </a:solidFill>
              <a:latin typeface="Arial"/>
              <a:ea typeface="Arial"/>
              <a:cs typeface="Arial"/>
              <a:sym typeface="Arial"/>
            </a:endParaRPr>
          </a:p>
        </p:txBody>
      </p:sp>
      <p:sp>
        <p:nvSpPr>
          <p:cNvPr id="253" name="Google Shape;253;p41"/>
          <p:cNvSpPr/>
          <p:nvPr/>
        </p:nvSpPr>
        <p:spPr>
          <a:xfrm>
            <a:off x="2629496" y="3265838"/>
            <a:ext cx="1583400" cy="1002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Assumptions</a:t>
            </a:r>
            <a:endParaRPr sz="1400" b="0" i="0" u="none" strike="noStrike" cap="none">
              <a:solidFill>
                <a:schemeClr val="dk1"/>
              </a:solidFill>
              <a:latin typeface="Arial"/>
              <a:ea typeface="Arial"/>
              <a:cs typeface="Arial"/>
              <a:sym typeface="Arial"/>
            </a:endParaRPr>
          </a:p>
        </p:txBody>
      </p:sp>
      <p:sp>
        <p:nvSpPr>
          <p:cNvPr id="254" name="Google Shape;254;p41"/>
          <p:cNvSpPr/>
          <p:nvPr/>
        </p:nvSpPr>
        <p:spPr>
          <a:xfrm>
            <a:off x="4810792" y="2140219"/>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Devalued</a:t>
            </a:r>
            <a:endParaRPr sz="1400" b="0" i="0" u="none" strike="noStrike" cap="none">
              <a:solidFill>
                <a:schemeClr val="dk1"/>
              </a:solidFill>
              <a:latin typeface="Arial"/>
              <a:ea typeface="Arial"/>
              <a:cs typeface="Arial"/>
              <a:sym typeface="Arial"/>
            </a:endParaRPr>
          </a:p>
        </p:txBody>
      </p:sp>
      <p:sp>
        <p:nvSpPr>
          <p:cNvPr id="255" name="Google Shape;255;p41"/>
          <p:cNvSpPr/>
          <p:nvPr/>
        </p:nvSpPr>
        <p:spPr>
          <a:xfrm>
            <a:off x="5381244" y="2819353"/>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Silenced</a:t>
            </a:r>
            <a:endParaRPr sz="1400" b="0" i="0" u="none" strike="noStrike" cap="none">
              <a:solidFill>
                <a:schemeClr val="dk1"/>
              </a:solidFill>
              <a:latin typeface="Arial"/>
              <a:ea typeface="Arial"/>
              <a:cs typeface="Arial"/>
              <a:sym typeface="Arial"/>
            </a:endParaRPr>
          </a:p>
        </p:txBody>
      </p:sp>
      <p:sp>
        <p:nvSpPr>
          <p:cNvPr id="256" name="Google Shape;256;p41"/>
          <p:cNvSpPr/>
          <p:nvPr/>
        </p:nvSpPr>
        <p:spPr>
          <a:xfrm>
            <a:off x="3305175" y="66972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Labelled</a:t>
            </a:r>
            <a:endParaRPr sz="1400" b="0" i="0" u="none" strike="noStrike" cap="none">
              <a:solidFill>
                <a:schemeClr val="dk1"/>
              </a:solidFill>
              <a:latin typeface="Arial"/>
              <a:ea typeface="Arial"/>
              <a:cs typeface="Arial"/>
              <a:sym typeface="Arial"/>
            </a:endParaRPr>
          </a:p>
        </p:txBody>
      </p:sp>
      <p:sp>
        <p:nvSpPr>
          <p:cNvPr id="257" name="Google Shape;257;p41"/>
          <p:cNvSpPr/>
          <p:nvPr/>
        </p:nvSpPr>
        <p:spPr>
          <a:xfrm>
            <a:off x="3721128" y="382900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Inescapable</a:t>
            </a:r>
            <a:endParaRPr sz="1400" b="0" i="0" u="none" strike="noStrike" cap="none">
              <a:solidFill>
                <a:schemeClr val="dk1"/>
              </a:solidFill>
              <a:latin typeface="Arial"/>
              <a:ea typeface="Arial"/>
              <a:cs typeface="Arial"/>
              <a:sym typeface="Arial"/>
            </a:endParaRPr>
          </a:p>
        </p:txBody>
      </p:sp>
      <p:sp>
        <p:nvSpPr>
          <p:cNvPr id="258" name="Google Shape;258;p41"/>
          <p:cNvSpPr/>
          <p:nvPr/>
        </p:nvSpPr>
        <p:spPr>
          <a:xfrm>
            <a:off x="3783806" y="288424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Bullied</a:t>
            </a:r>
            <a:endParaRPr sz="1400" b="0" i="0" u="none" strike="noStrike" cap="none">
              <a:solidFill>
                <a:schemeClr val="dk1"/>
              </a:solidFill>
              <a:latin typeface="Arial"/>
              <a:ea typeface="Arial"/>
              <a:cs typeface="Arial"/>
              <a:sym typeface="Arial"/>
            </a:endParaRPr>
          </a:p>
        </p:txBody>
      </p:sp>
      <p:sp>
        <p:nvSpPr>
          <p:cNvPr id="259" name="Google Shape;259;p41"/>
          <p:cNvSpPr/>
          <p:nvPr/>
        </p:nvSpPr>
        <p:spPr>
          <a:xfrm>
            <a:off x="5175647" y="4014075"/>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Powerless</a:t>
            </a:r>
            <a:endParaRPr sz="1400" b="0" i="0" u="none" strike="noStrike" cap="none">
              <a:solidFill>
                <a:schemeClr val="dk1"/>
              </a:solidFill>
              <a:latin typeface="Arial"/>
              <a:ea typeface="Arial"/>
              <a:cs typeface="Arial"/>
              <a:sym typeface="Arial"/>
            </a:endParaRPr>
          </a:p>
        </p:txBody>
      </p:sp>
      <p:sp>
        <p:nvSpPr>
          <p:cNvPr id="260" name="Google Shape;260;p41"/>
          <p:cNvSpPr/>
          <p:nvPr/>
        </p:nvSpPr>
        <p:spPr>
          <a:xfrm>
            <a:off x="1521334" y="3447409"/>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Hidden lives</a:t>
            </a:r>
            <a:endParaRPr sz="1400" b="0" i="0" u="none" strike="noStrike" cap="none">
              <a:solidFill>
                <a:schemeClr val="dk1"/>
              </a:solidFill>
              <a:latin typeface="Arial"/>
              <a:ea typeface="Arial"/>
              <a:cs typeface="Arial"/>
              <a:sym typeface="Arial"/>
            </a:endParaRPr>
          </a:p>
        </p:txBody>
      </p:sp>
      <p:sp>
        <p:nvSpPr>
          <p:cNvPr id="261" name="Google Shape;261;p41"/>
          <p:cNvSpPr/>
          <p:nvPr/>
        </p:nvSpPr>
        <p:spPr>
          <a:xfrm>
            <a:off x="6057900" y="427436"/>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Controlled</a:t>
            </a:r>
            <a:endParaRPr sz="1400" b="0" i="0" u="none" strike="noStrike" cap="none">
              <a:solidFill>
                <a:schemeClr val="dk1"/>
              </a:solidFill>
              <a:latin typeface="Arial"/>
              <a:ea typeface="Arial"/>
              <a:cs typeface="Arial"/>
              <a:sym typeface="Arial"/>
            </a:endParaRPr>
          </a:p>
        </p:txBody>
      </p:sp>
      <p:sp>
        <p:nvSpPr>
          <p:cNvPr id="262" name="Google Shape;262;p41"/>
          <p:cNvSpPr/>
          <p:nvPr/>
        </p:nvSpPr>
        <p:spPr>
          <a:xfrm>
            <a:off x="4542235" y="339387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No trust</a:t>
            </a:r>
            <a:endParaRPr sz="1400" b="0" i="0" u="none" strike="noStrike" cap="none">
              <a:solidFill>
                <a:schemeClr val="dk1"/>
              </a:solidFill>
              <a:latin typeface="Arial"/>
              <a:ea typeface="Arial"/>
              <a:cs typeface="Arial"/>
              <a:sym typeface="Arial"/>
            </a:endParaRPr>
          </a:p>
        </p:txBody>
      </p:sp>
      <p:sp>
        <p:nvSpPr>
          <p:cNvPr id="263" name="Google Shape;263;p41"/>
          <p:cNvSpPr/>
          <p:nvPr/>
        </p:nvSpPr>
        <p:spPr>
          <a:xfrm>
            <a:off x="2230636" y="334805"/>
            <a:ext cx="1522800" cy="6621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Unfit</a:t>
            </a:r>
            <a:endParaRPr sz="1400" b="0" i="0" u="none" strike="noStrike" cap="none">
              <a:solidFill>
                <a:schemeClr val="dk1"/>
              </a:solidFill>
              <a:latin typeface="Arial"/>
              <a:ea typeface="Arial"/>
              <a:cs typeface="Arial"/>
              <a:sym typeface="Arial"/>
            </a:endParaRPr>
          </a:p>
        </p:txBody>
      </p:sp>
      <p:sp>
        <p:nvSpPr>
          <p:cNvPr id="264" name="Google Shape;264;p41"/>
          <p:cNvSpPr/>
          <p:nvPr/>
        </p:nvSpPr>
        <p:spPr>
          <a:xfrm>
            <a:off x="1143001" y="32951"/>
            <a:ext cx="138600" cy="276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2"/>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0" name="Google Shape;270;p42"/>
          <p:cNvSpPr txBox="1">
            <a:spLocks noGrp="1"/>
          </p:cNvSpPr>
          <p:nvPr>
            <p:ph type="title" idx="4294967295"/>
          </p:nvPr>
        </p:nvSpPr>
        <p:spPr>
          <a:xfrm>
            <a:off x="35655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83006"/>
              <a:buFont typeface="Arial"/>
              <a:buNone/>
            </a:pPr>
            <a:r>
              <a:rPr lang="en" sz="1700">
                <a:solidFill>
                  <a:schemeClr val="lt1"/>
                </a:solidFill>
                <a:latin typeface="Nunito"/>
                <a:ea typeface="Nunito"/>
                <a:cs typeface="Nunito"/>
                <a:sym typeface="Nunito"/>
              </a:rPr>
              <a:t>Who speaks on behalf of disability and abortion in your local context?</a:t>
            </a:r>
            <a:endParaRPr sz="32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271" name="Google Shape;271;p42"/>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272" name="Google Shape;272;p42"/>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3" name="Google Shape;273;p42"/>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4" name="Google Shape;274;p42"/>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75" name="Google Shape;275;p42"/>
          <p:cNvSpPr/>
          <p:nvPr/>
        </p:nvSpPr>
        <p:spPr>
          <a:xfrm>
            <a:off x="17123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Not often enough - people with disabilities themselves. </a:t>
            </a:r>
            <a:endParaRPr sz="900" b="0" i="0" u="none" strike="noStrike" cap="none">
              <a:solidFill>
                <a:srgbClr val="000000"/>
              </a:solidFill>
              <a:latin typeface="Arial"/>
              <a:ea typeface="Arial"/>
              <a:cs typeface="Arial"/>
              <a:sym typeface="Arial"/>
            </a:endParaRPr>
          </a:p>
        </p:txBody>
      </p:sp>
      <p:sp>
        <p:nvSpPr>
          <p:cNvPr id="277" name="Google Shape;277;p42"/>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8" name="Google Shape;278;p42"/>
          <p:cNvSpPr/>
          <p:nvPr/>
        </p:nvSpPr>
        <p:spPr>
          <a:xfrm>
            <a:off x="253500" y="1234464"/>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sp>
        <p:nvSpPr>
          <p:cNvPr id="279" name="Google Shape;279;p42"/>
          <p:cNvSpPr/>
          <p:nvPr/>
        </p:nvSpPr>
        <p:spPr>
          <a:xfrm>
            <a:off x="29575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2"/>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2"/>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2"/>
          <p:cNvSpPr/>
          <p:nvPr/>
        </p:nvSpPr>
        <p:spPr>
          <a:xfrm>
            <a:off x="361547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2"/>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2"/>
          <p:cNvSpPr/>
          <p:nvPr/>
        </p:nvSpPr>
        <p:spPr>
          <a:xfrm>
            <a:off x="2605413"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2"/>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2"/>
          <p:cNvSpPr/>
          <p:nvPr/>
        </p:nvSpPr>
        <p:spPr>
          <a:xfrm>
            <a:off x="198492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2"/>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2"/>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2"/>
          <p:cNvSpPr/>
          <p:nvPr/>
        </p:nvSpPr>
        <p:spPr>
          <a:xfrm>
            <a:off x="6074800" y="43388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2"/>
          <p:cNvSpPr/>
          <p:nvPr/>
        </p:nvSpPr>
        <p:spPr>
          <a:xfrm>
            <a:off x="179312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2"/>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2"/>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2"/>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2"/>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2"/>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2"/>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2"/>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2"/>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2"/>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2"/>
          <p:cNvSpPr/>
          <p:nvPr/>
        </p:nvSpPr>
        <p:spPr>
          <a:xfrm>
            <a:off x="59034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2"/>
          <p:cNvSpPr/>
          <p:nvPr/>
        </p:nvSpPr>
        <p:spPr>
          <a:xfrm>
            <a:off x="1521425" y="4121034"/>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2"/>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6" name="Google Shape;306;p42"/>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2"/>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08" name="Google Shape;308;p42"/>
          <p:cNvSpPr/>
          <p:nvPr/>
        </p:nvSpPr>
        <p:spPr>
          <a:xfrm>
            <a:off x="4885900" y="12317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9" name="Google Shape;309;p42"/>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500" b="0" i="0" u="none" strike="noStrike" cap="none">
              <a:solidFill>
                <a:srgbClr val="000000"/>
              </a:solidFill>
              <a:latin typeface="Arial"/>
              <a:ea typeface="Arial"/>
              <a:cs typeface="Arial"/>
              <a:sym typeface="Arial"/>
            </a:endParaRPr>
          </a:p>
        </p:txBody>
      </p:sp>
      <p:sp>
        <p:nvSpPr>
          <p:cNvPr id="310" name="Google Shape;310;p42"/>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11" name="Google Shape;311;p42"/>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2" name="Google Shape;312;p42"/>
          <p:cNvSpPr/>
          <p:nvPr/>
        </p:nvSpPr>
        <p:spPr>
          <a:xfrm>
            <a:off x="6008050"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a:solidFill>
                <a:srgbClr val="000000"/>
              </a:solidFill>
              <a:latin typeface="Arial"/>
              <a:ea typeface="Arial"/>
              <a:cs typeface="Arial"/>
              <a:sym typeface="Arial"/>
            </a:endParaRPr>
          </a:p>
        </p:txBody>
      </p:sp>
      <p:sp>
        <p:nvSpPr>
          <p:cNvPr id="313" name="Google Shape;313;p42"/>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14" name="Google Shape;314;p42"/>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315" name="Google Shape;315;p42"/>
          <p:cNvSpPr/>
          <p:nvPr/>
        </p:nvSpPr>
        <p:spPr>
          <a:xfrm rot="180058">
            <a:off x="2294462" y="3976799"/>
            <a:ext cx="229214" cy="206083"/>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2"/>
          <p:cNvSpPr/>
          <p:nvPr/>
        </p:nvSpPr>
        <p:spPr>
          <a:xfrm rot="172724">
            <a:off x="3251010" y="2986587"/>
            <a:ext cx="262832" cy="223775"/>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43"/>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2" name="Google Shape;322;p43"/>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47368"/>
              <a:buFont typeface="Arial"/>
              <a:buNone/>
            </a:pPr>
            <a:r>
              <a:rPr lang="en" sz="1900">
                <a:solidFill>
                  <a:schemeClr val="lt1"/>
                </a:solidFill>
                <a:latin typeface="Nunito"/>
                <a:ea typeface="Nunito"/>
                <a:cs typeface="Nunito"/>
                <a:sym typeface="Nunito"/>
              </a:rPr>
              <a:t>What hinders disability inclusion in your organizing?</a:t>
            </a:r>
            <a:endParaRPr sz="34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23" name="Google Shape;323;p43"/>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324" name="Google Shape;324;p43"/>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5" name="Google Shape;325;p43"/>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6" name="Google Shape;326;p43"/>
          <p:cNvSpPr/>
          <p:nvPr/>
        </p:nvSpPr>
        <p:spPr>
          <a:xfrm>
            <a:off x="2702175" y="12344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en" sz="700">
                <a:solidFill>
                  <a:srgbClr val="202124"/>
                </a:solidFill>
              </a:rPr>
              <a:t>.</a:t>
            </a:r>
            <a:endParaRPr sz="700">
              <a:solidFill>
                <a:srgbClr val="202124"/>
              </a:solidFill>
            </a:endParaRPr>
          </a:p>
          <a:p>
            <a:pPr marL="0" marR="0" lvl="0" indent="0" algn="l" rtl="0">
              <a:lnSpc>
                <a:spcPct val="100000"/>
              </a:lnSpc>
              <a:spcBef>
                <a:spcPts val="0"/>
              </a:spcBef>
              <a:spcAft>
                <a:spcPts val="0"/>
              </a:spcAft>
              <a:buClr>
                <a:srgbClr val="000000"/>
              </a:buClr>
              <a:buSzPts val="800"/>
              <a:buFont typeface="Arial"/>
              <a:buNone/>
            </a:pPr>
            <a:endParaRPr sz="800"/>
          </a:p>
        </p:txBody>
      </p:sp>
      <p:sp>
        <p:nvSpPr>
          <p:cNvPr id="327" name="Google Shape;327;p43"/>
          <p:cNvSpPr/>
          <p:nvPr/>
        </p:nvSpPr>
        <p:spPr>
          <a:xfrm>
            <a:off x="6604650" y="12773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3"/>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9" name="Google Shape;329;p43"/>
          <p:cNvSpPr/>
          <p:nvPr/>
        </p:nvSpPr>
        <p:spPr>
          <a:xfrm>
            <a:off x="3785263" y="122358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a:solidFill>
                <a:srgbClr val="000000"/>
              </a:solidFill>
              <a:latin typeface="Arial"/>
              <a:ea typeface="Arial"/>
              <a:cs typeface="Arial"/>
              <a:sym typeface="Arial"/>
            </a:endParaRPr>
          </a:p>
        </p:txBody>
      </p:sp>
      <p:sp>
        <p:nvSpPr>
          <p:cNvPr id="330" name="Google Shape;330;p43"/>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331" name="Google Shape;331;p43"/>
          <p:cNvSpPr/>
          <p:nvPr/>
        </p:nvSpPr>
        <p:spPr>
          <a:xfrm>
            <a:off x="307043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3"/>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3"/>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3"/>
          <p:cNvSpPr/>
          <p:nvPr/>
        </p:nvSpPr>
        <p:spPr>
          <a:xfrm>
            <a:off x="3428400"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3"/>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3"/>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3"/>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3"/>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3"/>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3"/>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3"/>
          <p:cNvSpPr/>
          <p:nvPr/>
        </p:nvSpPr>
        <p:spPr>
          <a:xfrm>
            <a:off x="5572663"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3"/>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3"/>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3"/>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927175" y="1194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3"/>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a:off x="276267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358" name="Google Shape;358;p43"/>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0" name="Google Shape;360;p43"/>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a:p>
        </p:txBody>
      </p:sp>
      <p:sp>
        <p:nvSpPr>
          <p:cNvPr id="361" name="Google Shape;361;p43"/>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2" name="Google Shape;362;p43"/>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3" name="Google Shape;363;p43"/>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4" name="Google Shape;364;p43"/>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5" name="Google Shape;365;p43"/>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6" name="Google Shape;366;p43"/>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Lack of funding. Lack of training on disability inclusion. </a:t>
            </a:r>
            <a:endParaRPr sz="900"/>
          </a:p>
          <a:p>
            <a:pPr marL="0" marR="0" lvl="0" indent="0" algn="l" rtl="0">
              <a:lnSpc>
                <a:spcPct val="100000"/>
              </a:lnSpc>
              <a:spcBef>
                <a:spcPts val="0"/>
              </a:spcBef>
              <a:spcAft>
                <a:spcPts val="0"/>
              </a:spcAft>
              <a:buClr>
                <a:srgbClr val="000000"/>
              </a:buClr>
              <a:buSzPts val="900"/>
              <a:buFont typeface="Arial"/>
              <a:buNone/>
            </a:pPr>
            <a:r>
              <a:rPr lang="en" sz="900"/>
              <a:t>Stigma around disabled folks and sexuality</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44"/>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2" name="Google Shape;372;p44"/>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61904"/>
              <a:buFont typeface="Arial"/>
              <a:buNone/>
            </a:pPr>
            <a:r>
              <a:rPr lang="en" sz="2100" b="0">
                <a:solidFill>
                  <a:schemeClr val="lt1"/>
                </a:solidFill>
                <a:latin typeface="Nunito"/>
                <a:ea typeface="Nunito"/>
                <a:cs typeface="Nunito"/>
                <a:sym typeface="Nunito"/>
              </a:rPr>
              <a:t>How have you included disability in your organizing?</a:t>
            </a:r>
            <a:endParaRPr sz="2100" b="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73" name="Google Shape;373;p44"/>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374" name="Google Shape;374;p44"/>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5" name="Google Shape;375;p44"/>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6" name="Google Shape;376;p44"/>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377" name="Google Shape;377;p44"/>
          <p:cNvSpPr/>
          <p:nvPr/>
        </p:nvSpPr>
        <p:spPr>
          <a:xfrm>
            <a:off x="3592643" y="3752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44"/>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379" name="Google Shape;379;p44"/>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0" name="Google Shape;380;p44"/>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a:off x="2791188"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44"/>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4"/>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4"/>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4"/>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4"/>
          <p:cNvSpPr/>
          <p:nvPr/>
        </p:nvSpPr>
        <p:spPr>
          <a:xfrm>
            <a:off x="5950475"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4"/>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4"/>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4"/>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85064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8653575" y="44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4"/>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4"/>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4"/>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4"/>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50" b="0" i="0" u="none" strike="noStrike" cap="none">
              <a:solidFill>
                <a:srgbClr val="000000"/>
              </a:solidFill>
              <a:latin typeface="Arial"/>
              <a:ea typeface="Arial"/>
              <a:cs typeface="Arial"/>
              <a:sym typeface="Arial"/>
            </a:endParaRPr>
          </a:p>
        </p:txBody>
      </p:sp>
      <p:sp>
        <p:nvSpPr>
          <p:cNvPr id="408" name="Google Shape;408;p44"/>
          <p:cNvSpPr/>
          <p:nvPr/>
        </p:nvSpPr>
        <p:spPr>
          <a:xfrm>
            <a:off x="6226775" y="3982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4"/>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0" name="Google Shape;410;p44"/>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1" name="Google Shape;411;p44"/>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2" name="Google Shape;412;p44"/>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13" name="Google Shape;413;p44"/>
          <p:cNvSpPr/>
          <p:nvPr/>
        </p:nvSpPr>
        <p:spPr>
          <a:xfrm>
            <a:off x="7951300" y="37403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a:t>Including disability advocates on our Board.</a:t>
            </a:r>
            <a:endParaRPr sz="1000" b="0" i="0" u="none" strike="noStrike" cap="none">
              <a:solidFill>
                <a:srgbClr val="000000"/>
              </a:solidFill>
              <a:latin typeface="Arial"/>
              <a:ea typeface="Arial"/>
              <a:cs typeface="Arial"/>
              <a:sym typeface="Arial"/>
            </a:endParaRPr>
          </a:p>
        </p:txBody>
      </p:sp>
      <p:sp>
        <p:nvSpPr>
          <p:cNvPr id="414" name="Google Shape;414;p44"/>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5" name="Google Shape;415;p44"/>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800">
              <a:solidFill>
                <a:srgbClr val="202124"/>
              </a:solidFill>
              <a:highlight>
                <a:srgbClr val="F8F9FA"/>
              </a:highlight>
            </a:endParaRPr>
          </a:p>
        </p:txBody>
      </p:sp>
      <p:sp>
        <p:nvSpPr>
          <p:cNvPr id="416" name="Google Shape;416;p44"/>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7" name="Google Shape;417;p44"/>
          <p:cNvSpPr/>
          <p:nvPr/>
        </p:nvSpPr>
        <p:spPr>
          <a:xfrm>
            <a:off x="201275" y="3534225"/>
            <a:ext cx="11205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418" name="Google Shape;418;p44"/>
          <p:cNvSpPr/>
          <p:nvPr/>
        </p:nvSpPr>
        <p:spPr>
          <a:xfrm>
            <a:off x="8082613" y="242183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45"/>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a:p>
          <a:p>
            <a:pPr marL="0" marR="0" lvl="0" indent="0" algn="l" rtl="0">
              <a:lnSpc>
                <a:spcPct val="100000"/>
              </a:lnSpc>
              <a:spcBef>
                <a:spcPts val="0"/>
              </a:spcBef>
              <a:spcAft>
                <a:spcPts val="0"/>
              </a:spcAft>
              <a:buClr>
                <a:srgbClr val="000000"/>
              </a:buClr>
              <a:buSzPts val="900"/>
              <a:buFont typeface="Arial"/>
              <a:buNone/>
            </a:pPr>
            <a:endParaRPr sz="800"/>
          </a:p>
        </p:txBody>
      </p:sp>
      <p:sp>
        <p:nvSpPr>
          <p:cNvPr id="424" name="Google Shape;424;p45"/>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How can we amplify the voices of people with disabilities who have abortions in your context?</a:t>
            </a:r>
            <a:endParaRPr sz="33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25" name="Google Shape;425;p45"/>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426" name="Google Shape;426;p45"/>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27" name="Google Shape;427;p45"/>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428" name="Google Shape;428;p45"/>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Positive media representation </a:t>
            </a:r>
            <a:endParaRPr sz="800" b="0" i="0" u="none" strike="noStrike" cap="none">
              <a:solidFill>
                <a:srgbClr val="000000"/>
              </a:solidFill>
              <a:latin typeface="Arial"/>
              <a:ea typeface="Arial"/>
              <a:cs typeface="Arial"/>
              <a:sym typeface="Arial"/>
            </a:endParaRPr>
          </a:p>
        </p:txBody>
      </p:sp>
      <p:sp>
        <p:nvSpPr>
          <p:cNvPr id="429" name="Google Shape;429;p45"/>
          <p:cNvSpPr/>
          <p:nvPr/>
        </p:nvSpPr>
        <p:spPr>
          <a:xfrm>
            <a:off x="5166475"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5"/>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31" name="Google Shape;431;p45"/>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32" name="Google Shape;432;p45"/>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5"/>
          <p:cNvSpPr/>
          <p:nvPr/>
        </p:nvSpPr>
        <p:spPr>
          <a:xfrm>
            <a:off x="2011138"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5"/>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5"/>
          <p:cNvSpPr/>
          <p:nvPr/>
        </p:nvSpPr>
        <p:spPr>
          <a:xfrm>
            <a:off x="4144288" y="4083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5"/>
          <p:cNvSpPr/>
          <p:nvPr/>
        </p:nvSpPr>
        <p:spPr>
          <a:xfrm>
            <a:off x="3700113" y="3752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5"/>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5"/>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5"/>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5"/>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5"/>
          <p:cNvSpPr/>
          <p:nvPr/>
        </p:nvSpPr>
        <p:spPr>
          <a:xfrm>
            <a:off x="7789650" y="1802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5"/>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p:nvPr/>
        </p:nvSpPr>
        <p:spPr>
          <a:xfrm>
            <a:off x="25448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5"/>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5"/>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5"/>
          <p:cNvSpPr/>
          <p:nvPr/>
        </p:nvSpPr>
        <p:spPr>
          <a:xfrm>
            <a:off x="5604000" y="14645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5"/>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5"/>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5"/>
          <p:cNvSpPr/>
          <p:nvPr/>
        </p:nvSpPr>
        <p:spPr>
          <a:xfrm>
            <a:off x="591442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5"/>
          <p:cNvSpPr/>
          <p:nvPr/>
        </p:nvSpPr>
        <p:spPr>
          <a:xfrm>
            <a:off x="7759625" y="18028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5"/>
          <p:cNvSpPr/>
          <p:nvPr/>
        </p:nvSpPr>
        <p:spPr>
          <a:xfrm>
            <a:off x="7759625" y="17386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5"/>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5"/>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5"/>
          <p:cNvSpPr/>
          <p:nvPr/>
        </p:nvSpPr>
        <p:spPr>
          <a:xfrm>
            <a:off x="42061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5"/>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5"/>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59" name="Google Shape;459;p45"/>
          <p:cNvSpPr/>
          <p:nvPr/>
        </p:nvSpPr>
        <p:spPr>
          <a:xfrm>
            <a:off x="4072463" y="38272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5"/>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00"/>
              <a:buFont typeface="Arial"/>
              <a:buNone/>
            </a:pPr>
            <a:endParaRPr sz="900"/>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1" name="Google Shape;461;p45"/>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
        <p:nvSpPr>
          <p:cNvPr id="462" name="Google Shape;462;p45"/>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63" name="Google Shape;463;p45"/>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64" name="Google Shape;464;p45"/>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465" name="Google Shape;465;p45"/>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6" name="Google Shape;466;p45"/>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7" name="Google Shape;467;p45"/>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8" name="Google Shape;468;p45"/>
          <p:cNvSpPr/>
          <p:nvPr/>
        </p:nvSpPr>
        <p:spPr>
          <a:xfrm rot="252189">
            <a:off x="2275325" y="4029017"/>
            <a:ext cx="229216" cy="20604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5"/>
          <p:cNvSpPr/>
          <p:nvPr/>
        </p:nvSpPr>
        <p:spPr>
          <a:xfrm>
            <a:off x="2991863" y="38381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5"/>
          <p:cNvSpPr/>
          <p:nvPr/>
        </p:nvSpPr>
        <p:spPr>
          <a:xfrm>
            <a:off x="2371663"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5"/>
          <p:cNvSpPr/>
          <p:nvPr/>
        </p:nvSpPr>
        <p:spPr>
          <a:xfrm>
            <a:off x="5208338" y="383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6"/>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77" name="Google Shape;477;p46"/>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What are some of the possible solutions that you would recommend to make organizing more disability inclusive?</a:t>
            </a:r>
            <a:endParaRPr sz="180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78" name="Google Shape;478;p46"/>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479" name="Google Shape;479;p46"/>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0" name="Google Shape;480;p46"/>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1" name="Google Shape;481;p46"/>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82" name="Google Shape;482;p46"/>
          <p:cNvSpPr/>
          <p:nvPr/>
        </p:nvSpPr>
        <p:spPr>
          <a:xfrm>
            <a:off x="5374800" y="378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4" name="Google Shape;484;p46"/>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700">
              <a:solidFill>
                <a:srgbClr val="202124"/>
              </a:solidFill>
            </a:endParaRPr>
          </a:p>
          <a:p>
            <a:pPr marL="0" marR="0" lvl="0" indent="0" algn="l" rtl="0">
              <a:lnSpc>
                <a:spcPct val="100000"/>
              </a:lnSpc>
              <a:spcBef>
                <a:spcPts val="0"/>
              </a:spcBef>
              <a:spcAft>
                <a:spcPts val="0"/>
              </a:spcAft>
              <a:buClr>
                <a:srgbClr val="000000"/>
              </a:buClr>
              <a:buSzPts val="1000"/>
              <a:buFont typeface="Arial"/>
              <a:buNone/>
            </a:pPr>
            <a:endParaRPr sz="1000"/>
          </a:p>
        </p:txBody>
      </p:sp>
      <p:sp>
        <p:nvSpPr>
          <p:cNvPr id="485" name="Google Shape;485;p46"/>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486" name="Google Shape;486;p46"/>
          <p:cNvSpPr/>
          <p:nvPr/>
        </p:nvSpPr>
        <p:spPr>
          <a:xfrm>
            <a:off x="2612413"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6"/>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6"/>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6"/>
          <p:cNvSpPr/>
          <p:nvPr/>
        </p:nvSpPr>
        <p:spPr>
          <a:xfrm>
            <a:off x="2909475"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6"/>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6"/>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6"/>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6"/>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6"/>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6"/>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6"/>
          <p:cNvSpPr/>
          <p:nvPr/>
        </p:nvSpPr>
        <p:spPr>
          <a:xfrm>
            <a:off x="3256700"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6"/>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6"/>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6"/>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6"/>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6"/>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6"/>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6"/>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6"/>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6"/>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6"/>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6"/>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6"/>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6"/>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6"/>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6"/>
          <p:cNvSpPr/>
          <p:nvPr/>
        </p:nvSpPr>
        <p:spPr>
          <a:xfrm>
            <a:off x="6392075" y="3914921"/>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3" name="Google Shape;513;p46"/>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6"/>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15" name="Google Shape;515;p46"/>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6" name="Google Shape;516;p46"/>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7" name="Google Shape;517;p46"/>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8" name="Google Shape;518;p46"/>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9" name="Google Shape;519;p46"/>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Creating SRHR sign language glossary. </a:t>
            </a:r>
            <a:endParaRPr sz="900" b="0" i="0" u="none" strike="noStrike" cap="none">
              <a:solidFill>
                <a:srgbClr val="000000"/>
              </a:solidFill>
              <a:latin typeface="Arial"/>
              <a:ea typeface="Arial"/>
              <a:cs typeface="Arial"/>
              <a:sym typeface="Arial"/>
            </a:endParaRPr>
          </a:p>
        </p:txBody>
      </p:sp>
      <p:sp>
        <p:nvSpPr>
          <p:cNvPr id="520" name="Google Shape;520;p46"/>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21" name="Google Shape;521;p46"/>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accent3"/>
              </a:buClr>
              <a:buSzPct val="100000"/>
              <a:buFont typeface="Quattrocento Sans"/>
              <a:buNone/>
            </a:pPr>
            <a:r>
              <a:rPr lang="en" b="0"/>
              <a:t>2nd Session</a:t>
            </a:r>
            <a:endParaRPr b="0"/>
          </a:p>
          <a:p>
            <a:pPr marL="0" lvl="0" indent="0" algn="l" rtl="0">
              <a:lnSpc>
                <a:spcPct val="90000"/>
              </a:lnSpc>
              <a:spcBef>
                <a:spcPts val="0"/>
              </a:spcBef>
              <a:spcAft>
                <a:spcPts val="0"/>
              </a:spcAft>
              <a:buClr>
                <a:schemeClr val="accent3"/>
              </a:buClr>
              <a:buSzPct val="100000"/>
              <a:buFont typeface="Quattrocento Sans"/>
              <a:buNone/>
            </a:pPr>
            <a:r>
              <a:rPr lang="en"/>
              <a:t>Towards Intersectionality</a:t>
            </a:r>
            <a:br>
              <a:rPr lang="en"/>
            </a:br>
            <a:endParaRPr/>
          </a:p>
        </p:txBody>
      </p:sp>
      <p:sp>
        <p:nvSpPr>
          <p:cNvPr id="527" name="Google Shape;527;p47"/>
          <p:cNvSpPr txBox="1">
            <a:spLocks noGrp="1"/>
          </p:cNvSpPr>
          <p:nvPr>
            <p:ph type="body" idx="1"/>
          </p:nvPr>
        </p:nvSpPr>
        <p:spPr>
          <a:xfrm>
            <a:off x="3486151" y="1428749"/>
            <a:ext cx="5220600" cy="3329100"/>
          </a:xfrm>
          <a:prstGeom prst="rect">
            <a:avLst/>
          </a:prstGeom>
          <a:noFill/>
          <a:ln>
            <a:noFill/>
          </a:ln>
        </p:spPr>
        <p:txBody>
          <a:bodyPr spcFirstLastPara="1" wrap="square" lIns="68575" tIns="34275" rIns="68575" bIns="34275" anchor="t" anchorCtr="0">
            <a:normAutofit fontScale="55000" lnSpcReduction="10000"/>
          </a:bodyPr>
          <a:lstStyle/>
          <a:p>
            <a:pPr marL="0" lvl="0" indent="0" algn="ctr" rtl="0">
              <a:lnSpc>
                <a:spcPct val="90000"/>
              </a:lnSpc>
              <a:spcBef>
                <a:spcPts val="0"/>
              </a:spcBef>
              <a:spcAft>
                <a:spcPts val="0"/>
              </a:spcAft>
              <a:buClr>
                <a:srgbClr val="C78278"/>
              </a:buClr>
              <a:buSzPct val="100000"/>
              <a:buNone/>
            </a:pPr>
            <a:r>
              <a:rPr lang="en" b="0">
                <a:solidFill>
                  <a:srgbClr val="C78278"/>
                </a:solidFill>
                <a:latin typeface="Overlock"/>
                <a:ea typeface="Overlock"/>
                <a:cs typeface="Overlock"/>
                <a:sym typeface="Overlock"/>
              </a:rPr>
              <a:t>O</a:t>
            </a:r>
            <a:r>
              <a:rPr lang="en" b="0" i="0">
                <a:solidFill>
                  <a:srgbClr val="C78278"/>
                </a:solidFill>
                <a:latin typeface="Overlock"/>
                <a:ea typeface="Overlock"/>
                <a:cs typeface="Overlock"/>
                <a:sym typeface="Overlock"/>
              </a:rPr>
              <a:t>ppression</a:t>
            </a:r>
            <a:endParaRPr/>
          </a:p>
          <a:p>
            <a:pPr marL="0" lvl="0" indent="0" algn="l" rtl="0">
              <a:lnSpc>
                <a:spcPct val="90000"/>
              </a:lnSpc>
              <a:spcBef>
                <a:spcPts val="800"/>
              </a:spcBef>
              <a:spcAft>
                <a:spcPts val="0"/>
              </a:spcAft>
              <a:buClr>
                <a:srgbClr val="C78278"/>
              </a:buClr>
              <a:buSzPct val="66666"/>
              <a:buNone/>
            </a:pPr>
            <a:r>
              <a:rPr lang="en" b="0" i="0">
                <a:solidFill>
                  <a:srgbClr val="C78278"/>
                </a:solidFill>
                <a:latin typeface="Overlock"/>
                <a:ea typeface="Overlock"/>
                <a:cs typeface="Overlock"/>
                <a:sym typeface="Overlock"/>
              </a:rPr>
              <a:t>I</a:t>
            </a:r>
            <a:r>
              <a:rPr lang="en" sz="2100" b="0" i="0">
                <a:solidFill>
                  <a:srgbClr val="C78278"/>
                </a:solidFill>
                <a:latin typeface="Overlock"/>
                <a:ea typeface="Overlock"/>
                <a:cs typeface="Overlock"/>
                <a:sym typeface="Overlock"/>
              </a:rPr>
              <a:t>ntersectionality holds that the classical conceptualizations of oppression within society, such as  racism, sexism, homophobia, and religion-based bigotry, do not act independently of one another; instead, these forms of oppression interrelate, creating a system of oppression that reflects the "intersection" of multiple forms of discrimination.’</a:t>
            </a:r>
            <a:r>
              <a:rPr lang="en" sz="2100" b="0" i="0">
                <a:solidFill>
                  <a:srgbClr val="4D5156"/>
                </a:solidFill>
                <a:latin typeface="Roboto"/>
                <a:ea typeface="Roboto"/>
                <a:cs typeface="Roboto"/>
                <a:sym typeface="Roboto"/>
              </a:rPr>
              <a:t> </a:t>
            </a:r>
            <a:endParaRPr sz="2100" b="0"/>
          </a:p>
          <a:p>
            <a:pPr marL="0" lvl="0" indent="0" algn="ctr" rtl="0">
              <a:lnSpc>
                <a:spcPct val="90000"/>
              </a:lnSpc>
              <a:spcBef>
                <a:spcPts val="800"/>
              </a:spcBef>
              <a:spcAft>
                <a:spcPts val="0"/>
              </a:spcAft>
              <a:buClr>
                <a:srgbClr val="3F3F3F"/>
              </a:buClr>
              <a:buSzPct val="100000"/>
              <a:buNone/>
            </a:pPr>
            <a:endParaRPr b="0">
              <a:solidFill>
                <a:srgbClr val="4D5156"/>
              </a:solidFill>
              <a:latin typeface="Roboto"/>
              <a:ea typeface="Roboto"/>
              <a:cs typeface="Roboto"/>
              <a:sym typeface="Roboto"/>
            </a:endParaRPr>
          </a:p>
          <a:p>
            <a:pPr marL="0" lvl="0" indent="0" algn="ctr" rtl="0">
              <a:lnSpc>
                <a:spcPct val="90000"/>
              </a:lnSpc>
              <a:spcBef>
                <a:spcPts val="800"/>
              </a:spcBef>
              <a:spcAft>
                <a:spcPts val="0"/>
              </a:spcAft>
              <a:buClr>
                <a:srgbClr val="E45214"/>
              </a:buClr>
              <a:buSzPct val="100000"/>
              <a:buNone/>
            </a:pPr>
            <a:r>
              <a:rPr lang="en">
                <a:solidFill>
                  <a:srgbClr val="E45214"/>
                </a:solidFill>
                <a:latin typeface="Overlock"/>
                <a:ea typeface="Overlock"/>
                <a:cs typeface="Overlock"/>
                <a:sym typeface="Overlock"/>
              </a:rPr>
              <a:t>Response</a:t>
            </a:r>
            <a:endParaRPr/>
          </a:p>
          <a:p>
            <a:pPr marL="0" lvl="0" indent="0" algn="l" rtl="0">
              <a:lnSpc>
                <a:spcPct val="90000"/>
              </a:lnSpc>
              <a:spcBef>
                <a:spcPts val="800"/>
              </a:spcBef>
              <a:spcAft>
                <a:spcPts val="0"/>
              </a:spcAft>
              <a:buClr>
                <a:srgbClr val="E45214"/>
              </a:buClr>
              <a:buSzPct val="66666"/>
              <a:buNone/>
            </a:pPr>
            <a:r>
              <a:rPr lang="en" i="0">
                <a:solidFill>
                  <a:srgbClr val="E45214"/>
                </a:solidFill>
                <a:latin typeface="Overlock"/>
                <a:ea typeface="Overlock"/>
                <a:cs typeface="Overlock"/>
                <a:sym typeface="Overlock"/>
              </a:rPr>
              <a:t>I</a:t>
            </a:r>
            <a:r>
              <a:rPr lang="en" sz="2100" i="0">
                <a:solidFill>
                  <a:srgbClr val="E45214"/>
                </a:solidFill>
                <a:latin typeface="Overlock"/>
                <a:ea typeface="Overlock"/>
                <a:cs typeface="Overlock"/>
                <a:sym typeface="Overlock"/>
              </a:rPr>
              <a:t>ntersectionality and the recognition and confrontation of our privilege, can make us better people with better lives.” “Diversity is what happens when you have representation of various groups in one place. Representation is what happens when groups that haven’t previously been included, are included.</a:t>
            </a:r>
            <a:endParaRPr sz="2100" i="0">
              <a:solidFill>
                <a:srgbClr val="4D5156"/>
              </a:solidFill>
              <a:latin typeface="Roboto"/>
              <a:ea typeface="Roboto"/>
              <a:cs typeface="Roboto"/>
              <a:sym typeface="Roboto"/>
            </a:endParaRPr>
          </a:p>
          <a:p>
            <a:pPr marL="0" lvl="0" indent="0" algn="l" rtl="0">
              <a:lnSpc>
                <a:spcPct val="90000"/>
              </a:lnSpc>
              <a:spcBef>
                <a:spcPts val="800"/>
              </a:spcBef>
              <a:spcAft>
                <a:spcPts val="0"/>
              </a:spcAft>
              <a:buClr>
                <a:srgbClr val="3F3F3F"/>
              </a:buClr>
              <a:buSzPct val="66666"/>
              <a:buNone/>
            </a:pPr>
            <a:endParaRPr sz="210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8"/>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4" name="Google Shape;534;p48"/>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5" name="Google Shape;535;p48"/>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6" name="Google Shape;536;p48"/>
          <p:cNvSpPr/>
          <p:nvPr/>
        </p:nvSpPr>
        <p:spPr>
          <a:xfrm>
            <a:off x="2538001" y="26857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7" name="Google Shape;537;p48"/>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8" name="Google Shape;538;p48"/>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9" name="Google Shape;539;p48"/>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0" name="Google Shape;540;p48"/>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1" name="Google Shape;541;p48"/>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2" name="Google Shape;542;p48"/>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3" name="Google Shape;543;p48"/>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4" name="Google Shape;544;p48"/>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5" name="Google Shape;545;p48"/>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6" name="Google Shape;546;p48"/>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800"/>
              <a:t>cisnormativity and ableism - assumptions of healthcare professional about people’s access needs and gender</a:t>
            </a:r>
            <a:endParaRPr sz="800" b="0" i="0" u="none" strike="noStrike" cap="none">
              <a:solidFill>
                <a:srgbClr val="000000"/>
              </a:solidFill>
              <a:latin typeface="Arial"/>
              <a:ea typeface="Arial"/>
              <a:cs typeface="Arial"/>
              <a:sym typeface="Arial"/>
            </a:endParaRPr>
          </a:p>
        </p:txBody>
      </p:sp>
      <p:sp>
        <p:nvSpPr>
          <p:cNvPr id="547" name="Google Shape;547;p48"/>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548" name="Google Shape;548;p48"/>
          <p:cNvSpPr txBox="1"/>
          <p:nvPr/>
        </p:nvSpPr>
        <p:spPr>
          <a:xfrm>
            <a:off x="208200" y="111075"/>
            <a:ext cx="5593200" cy="1526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b="1">
                <a:solidFill>
                  <a:schemeClr val="accent3"/>
                </a:solidFill>
              </a:rPr>
              <a:t>Laying it bare……….</a:t>
            </a:r>
            <a:endParaRPr sz="1800" b="1">
              <a:solidFill>
                <a:schemeClr val="accent3"/>
              </a:solidFill>
            </a:endParaRPr>
          </a:p>
          <a:p>
            <a:pPr marL="0" lvl="0" indent="0" algn="l" rtl="0">
              <a:lnSpc>
                <a:spcPct val="90000"/>
              </a:lnSpc>
              <a:spcBef>
                <a:spcPts val="800"/>
              </a:spcBef>
              <a:spcAft>
                <a:spcPts val="0"/>
              </a:spcAft>
              <a:buNone/>
            </a:pPr>
            <a:r>
              <a:rPr lang="en" sz="1173" b="1">
                <a:solidFill>
                  <a:srgbClr val="3F3F3F"/>
                </a:solidFill>
              </a:rPr>
              <a:t>What is the current discourse?</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What are the issues for women, pregnant people and activists?</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What are we talking about when we say it is ‘difficult’ to work on abortion and disability?</a:t>
            </a:r>
            <a:endParaRPr sz="1173" b="1">
              <a:solidFill>
                <a:srgbClr val="3F3F3F"/>
              </a:solidFill>
            </a:endParaRPr>
          </a:p>
          <a:p>
            <a:pPr marL="0" lvl="0" indent="0" algn="l" rtl="0">
              <a:lnSpc>
                <a:spcPct val="90000"/>
              </a:lnSpc>
              <a:spcBef>
                <a:spcPts val="800"/>
              </a:spcBef>
              <a:spcAft>
                <a:spcPts val="0"/>
              </a:spcAft>
              <a:buNone/>
            </a:pPr>
            <a:endParaRPr sz="100" b="1">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9"/>
          <p:cNvSpPr txBox="1">
            <a:spLocks noGrp="1"/>
          </p:cNvSpPr>
          <p:nvPr>
            <p:ph type="body" idx="1"/>
          </p:nvPr>
        </p:nvSpPr>
        <p:spPr>
          <a:xfrm>
            <a:off x="571500" y="971550"/>
            <a:ext cx="4857600" cy="38343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spcBef>
                <a:spcPts val="800"/>
              </a:spcBef>
              <a:spcAft>
                <a:spcPts val="0"/>
              </a:spcAft>
              <a:buClr>
                <a:srgbClr val="3F3F3F"/>
              </a:buClr>
              <a:buSzPct val="34760"/>
              <a:buFont typeface="Arial"/>
              <a:buNone/>
            </a:pPr>
            <a:endParaRPr sz="4027"/>
          </a:p>
          <a:p>
            <a:pPr marL="0" lvl="0" indent="0" algn="l" rtl="0">
              <a:lnSpc>
                <a:spcPct val="90000"/>
              </a:lnSpc>
              <a:spcBef>
                <a:spcPts val="0"/>
              </a:spcBef>
              <a:spcAft>
                <a:spcPts val="0"/>
              </a:spcAft>
              <a:buClr>
                <a:srgbClr val="3F3F3F"/>
              </a:buClr>
              <a:buSzPct val="29787"/>
              <a:buNone/>
            </a:pPr>
            <a:endParaRPr sz="4700" b="0">
              <a:solidFill>
                <a:schemeClr val="dk1"/>
              </a:solidFill>
            </a:endParaRPr>
          </a:p>
          <a:p>
            <a:pPr marL="0" lvl="0" indent="0" algn="l" rtl="0">
              <a:spcBef>
                <a:spcPts val="0"/>
              </a:spcBef>
              <a:spcAft>
                <a:spcPts val="0"/>
              </a:spcAft>
              <a:buNone/>
            </a:pPr>
            <a:endParaRPr sz="47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The ‘difficult’ questions  -  Ask them. Seek developed answers. Sometimes 'difficult’/’controversial is a fig leaf for 'don't want to’. Silence can be stigma.</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We need to be specific if we are to respond effectively</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Don’t just leave space – make it. Intersectional integrity </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Be Bold: Autonomy, Agency, Attitude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Change stigma in language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Put the facts out there &amp; intersectional feminist approach is a must</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Don’t play ball with ‘balance’ &amp; lazy journalism</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0" algn="l" rtl="0">
              <a:spcBef>
                <a:spcPts val="800"/>
              </a:spcBef>
              <a:spcAft>
                <a:spcPts val="0"/>
              </a:spcAft>
              <a:buNone/>
            </a:pPr>
            <a:endParaRPr sz="2027"/>
          </a:p>
          <a:p>
            <a:pPr marL="457200" lvl="0" indent="0" algn="l" rtl="0">
              <a:spcBef>
                <a:spcPts val="0"/>
              </a:spcBef>
              <a:spcAft>
                <a:spcPts val="0"/>
              </a:spcAft>
              <a:buNone/>
            </a:pPr>
            <a:endParaRPr sz="5900" b="0">
              <a:solidFill>
                <a:schemeClr val="dk1"/>
              </a:solidFill>
            </a:endParaRPr>
          </a:p>
          <a:p>
            <a:pPr marL="0" lvl="0" indent="0" algn="l" rtl="0">
              <a:spcBef>
                <a:spcPts val="0"/>
              </a:spcBef>
              <a:spcAft>
                <a:spcPts val="0"/>
              </a:spcAft>
              <a:buNone/>
            </a:pPr>
            <a:endParaRPr sz="5900" b="0">
              <a:solidFill>
                <a:schemeClr val="dk1"/>
              </a:solidFill>
            </a:endParaRPr>
          </a:p>
          <a:p>
            <a:pPr marL="0" lvl="0" indent="0" algn="l" rtl="0">
              <a:spcBef>
                <a:spcPts val="0"/>
              </a:spcBef>
              <a:spcAft>
                <a:spcPts val="0"/>
              </a:spcAft>
              <a:buClr>
                <a:srgbClr val="3F3F3F"/>
              </a:buClr>
              <a:buSzPts val="350"/>
              <a:buFont typeface="Arial"/>
              <a:buNone/>
            </a:pPr>
            <a:endParaRPr sz="7073"/>
          </a:p>
          <a:p>
            <a:pPr marL="0" lvl="0" indent="0" algn="l" rtl="0">
              <a:spcBef>
                <a:spcPts val="800"/>
              </a:spcBef>
              <a:spcAft>
                <a:spcPts val="0"/>
              </a:spcAft>
              <a:buClr>
                <a:srgbClr val="3F3F3F"/>
              </a:buClr>
              <a:buSzPct val="27593"/>
              <a:buFont typeface="Arial"/>
              <a:buNone/>
            </a:pPr>
            <a:endParaRPr sz="5073"/>
          </a:p>
          <a:p>
            <a:pPr marL="0" lvl="0" indent="0" algn="l" rtl="0">
              <a:spcBef>
                <a:spcPts val="0"/>
              </a:spcBef>
              <a:spcAft>
                <a:spcPts val="0"/>
              </a:spcAft>
              <a:buNone/>
            </a:pPr>
            <a:endParaRPr sz="2700" b="0">
              <a:solidFill>
                <a:schemeClr val="dk1"/>
              </a:solidFill>
            </a:endParaRPr>
          </a:p>
          <a:p>
            <a:pPr marL="0" lvl="0" indent="0" algn="l" rtl="0">
              <a:spcBef>
                <a:spcPts val="0"/>
              </a:spcBef>
              <a:spcAft>
                <a:spcPts val="0"/>
              </a:spcAft>
              <a:buNone/>
            </a:pPr>
            <a:r>
              <a:rPr lang="en" sz="2700" b="0">
                <a:solidFill>
                  <a:schemeClr val="dk1"/>
                </a:solidFill>
              </a:rPr>
              <a:t> </a:t>
            </a:r>
            <a:endParaRPr sz="2700" b="0">
              <a:solidFill>
                <a:schemeClr val="dk1"/>
              </a:solidFill>
            </a:endParaRPr>
          </a:p>
          <a:p>
            <a:pPr marL="0" lvl="0" indent="0" algn="l" rtl="0">
              <a:lnSpc>
                <a:spcPct val="90000"/>
              </a:lnSpc>
              <a:spcBef>
                <a:spcPts val="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100000"/>
              <a:buNone/>
            </a:pPr>
            <a:endParaRPr u="sng">
              <a:solidFill>
                <a:schemeClr val="dk1"/>
              </a:solidFill>
            </a:endParaRPr>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a:p>
          <a:p>
            <a:pPr marL="0" lvl="0" indent="0" algn="l" rtl="0">
              <a:lnSpc>
                <a:spcPct val="90000"/>
              </a:lnSpc>
              <a:spcBef>
                <a:spcPts val="800"/>
              </a:spcBef>
              <a:spcAft>
                <a:spcPts val="0"/>
              </a:spcAft>
              <a:buClr>
                <a:srgbClr val="3F3F3F"/>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this workbook</a:t>
            </a:r>
            <a:endParaRPr/>
          </a:p>
        </p:txBody>
      </p:sp>
      <p:sp>
        <p:nvSpPr>
          <p:cNvPr id="131" name="Google Shape;13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600" dirty="0"/>
              <a:t>This workbook comes from the online </a:t>
            </a:r>
            <a:r>
              <a:rPr lang="en" sz="1600" b="1" dirty="0"/>
              <a:t>inroads workshop</a:t>
            </a:r>
            <a:r>
              <a:rPr lang="en" sz="1600" dirty="0"/>
              <a:t> </a:t>
            </a:r>
            <a:r>
              <a:rPr lang="en" sz="1600" b="1" dirty="0"/>
              <a:t>Stigma at the Intersections: Abortion, Disability, HIV, and Access. </a:t>
            </a:r>
            <a:r>
              <a:rPr lang="en-GB" sz="1600" dirty="0"/>
              <a:t>Created for inroads members by: </a:t>
            </a:r>
            <a:r>
              <a:rPr lang="en-GB" sz="1600" dirty="0" err="1"/>
              <a:t>Phylis</a:t>
            </a:r>
            <a:r>
              <a:rPr lang="en-GB" sz="1600" dirty="0"/>
              <a:t>, Lilian, Medea, </a:t>
            </a:r>
            <a:r>
              <a:rPr lang="en-GB" sz="1600" dirty="0" err="1"/>
              <a:t>Gvantsa</a:t>
            </a:r>
            <a:r>
              <a:rPr lang="en-GB" sz="1600" dirty="0"/>
              <a:t>, </a:t>
            </a:r>
            <a:r>
              <a:rPr lang="en-GB" sz="1600" dirty="0" err="1"/>
              <a:t>Esma</a:t>
            </a:r>
            <a:r>
              <a:rPr lang="en-GB" sz="1600" dirty="0"/>
              <a:t>, Naomi, and </a:t>
            </a:r>
            <a:r>
              <a:rPr lang="en-GB" sz="1600" dirty="0" err="1"/>
              <a:t>Jakki</a:t>
            </a:r>
            <a:r>
              <a:rPr lang="en-GB" sz="1600" dirty="0"/>
              <a:t>. </a:t>
            </a:r>
            <a:endParaRPr sz="1600" b="1" dirty="0"/>
          </a:p>
          <a:p>
            <a:pPr marL="0" lvl="0" indent="0" algn="l" rtl="0">
              <a:spcBef>
                <a:spcPts val="1200"/>
              </a:spcBef>
              <a:spcAft>
                <a:spcPts val="0"/>
              </a:spcAft>
              <a:buNone/>
            </a:pPr>
            <a:r>
              <a:rPr lang="en" sz="1600" dirty="0"/>
              <a:t>Based on the slide deck of the 3 sessions, we prepared a workbook version to facilitate the learning experience of all inroads members, including those that were not able to attend the live session.</a:t>
            </a:r>
            <a:endParaRPr sz="1600" dirty="0"/>
          </a:p>
          <a:p>
            <a:pPr marL="0" lvl="0" indent="0" algn="l" rtl="0">
              <a:spcBef>
                <a:spcPts val="1200"/>
              </a:spcBef>
              <a:spcAft>
                <a:spcPts val="0"/>
              </a:spcAft>
              <a:buNone/>
            </a:pPr>
            <a:r>
              <a:rPr lang="en" sz="1600" dirty="0"/>
              <a:t>We invite you to use this material within your community and organization to learn, reflect and brainstorm around the BIG questions that come up in this work, to build understanding and anti-stigma practices inclusive of people with disabilities and other vulnerable groups.</a:t>
            </a:r>
          </a:p>
          <a:p>
            <a:pPr marL="0" lvl="0" indent="0" algn="l" rtl="0">
              <a:spcBef>
                <a:spcPts val="1200"/>
              </a:spcBef>
              <a:spcAft>
                <a:spcPts val="0"/>
              </a:spcAft>
              <a:buNone/>
            </a:pPr>
            <a:endParaRPr lang="en-GB" dirty="0"/>
          </a:p>
          <a:p>
            <a:pPr marL="0" lvl="0" indent="0" algn="l" rtl="0">
              <a:spcBef>
                <a:spcPts val="1200"/>
              </a:spcBef>
              <a:spcAft>
                <a:spcPts val="0"/>
              </a:spcAft>
              <a:buNone/>
            </a:pPr>
            <a:endParaRPr dirty="0"/>
          </a:p>
          <a:p>
            <a:pPr marL="0" lvl="0" indent="0" algn="l" rtl="0">
              <a:spcBef>
                <a:spcPts val="1200"/>
              </a:spcBef>
              <a:spcAft>
                <a:spcPts val="0"/>
              </a:spcAft>
              <a:buClr>
                <a:schemeClr val="dk1"/>
              </a:buClr>
              <a:buSzPct val="61111"/>
              <a:buFont typeface="Arial"/>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0" name="Google Shape;560;p50"/>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1" name="Google Shape;561;p50"/>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2" name="Google Shape;562;p50"/>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3" name="Google Shape;563;p50"/>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4" name="Google Shape;564;p50"/>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5" name="Google Shape;565;p50"/>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6" name="Google Shape;566;p50"/>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7" name="Google Shape;567;p50"/>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8" name="Google Shape;568;p50"/>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9" name="Google Shape;569;p50"/>
          <p:cNvSpPr txBox="1"/>
          <p:nvPr/>
        </p:nvSpPr>
        <p:spPr>
          <a:xfrm>
            <a:off x="277838" y="271069"/>
            <a:ext cx="5469000" cy="2004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100" b="1">
                <a:solidFill>
                  <a:schemeClr val="accent5"/>
                </a:solidFill>
                <a:latin typeface="Quattrocento Sans"/>
                <a:ea typeface="Quattrocento Sans"/>
                <a:cs typeface="Quattrocento Sans"/>
                <a:sym typeface="Quattrocento Sans"/>
              </a:rPr>
              <a:t>Prenatal Diagnosis:</a:t>
            </a:r>
            <a:r>
              <a:rPr lang="en" sz="1100" b="1">
                <a:solidFill>
                  <a:schemeClr val="dk1"/>
                </a:solidFill>
              </a:rPr>
              <a:t> </a:t>
            </a:r>
            <a:r>
              <a:rPr lang="en" sz="1100">
                <a:solidFill>
                  <a:schemeClr val="dk1"/>
                </a:solidFill>
              </a:rPr>
              <a:t>How are you approaching this in your activism?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Are you driving disabled women away, or are you listening to their concerns?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Are you contributing to the control of disabled bodies or the liberation of disabled bodies?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For those of us who are disabled, do you feel marginalised or included in this conversation</a:t>
            </a:r>
            <a:endParaRPr sz="11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1"/>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6" name="Google Shape;576;p51"/>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7" name="Google Shape;577;p51"/>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8" name="Google Shape;578;p51"/>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9" name="Google Shape;579;p51"/>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0" name="Google Shape;580;p51"/>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1" name="Google Shape;581;p51"/>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2" name="Google Shape;582;p51"/>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3" name="Google Shape;583;p51"/>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4" name="Google Shape;584;p51"/>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5" name="Google Shape;585;p51"/>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6" name="Google Shape;586;p51"/>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7" name="Google Shape;587;p51"/>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8" name="Google Shape;588;p51"/>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9" name="Google Shape;589;p51"/>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0" name="Google Shape;590;p51"/>
          <p:cNvSpPr txBox="1"/>
          <p:nvPr/>
        </p:nvSpPr>
        <p:spPr>
          <a:xfrm>
            <a:off x="277851" y="271075"/>
            <a:ext cx="6078900" cy="1385400"/>
          </a:xfrm>
          <a:prstGeom prst="rect">
            <a:avLst/>
          </a:prstGeom>
          <a:noFill/>
          <a:ln>
            <a:noFill/>
          </a:ln>
        </p:spPr>
        <p:txBody>
          <a:bodyPr spcFirstLastPara="1" wrap="square" lIns="68575" tIns="68575" rIns="68575" bIns="68575" anchor="t" anchorCtr="0">
            <a:spAutoFit/>
          </a:bodyPr>
          <a:lstStyle/>
          <a:p>
            <a:pPr marL="0" lvl="0" indent="0" algn="l" rtl="0">
              <a:spcBef>
                <a:spcPts val="360"/>
              </a:spcBef>
              <a:spcAft>
                <a:spcPts val="0"/>
              </a:spcAft>
              <a:buClr>
                <a:schemeClr val="dk1"/>
              </a:buClr>
              <a:buSzPts val="1100"/>
              <a:buFont typeface="Arial"/>
              <a:buNone/>
            </a:pPr>
            <a:r>
              <a:rPr lang="en" sz="1800" b="1">
                <a:solidFill>
                  <a:schemeClr val="accent5"/>
                </a:solidFill>
                <a:latin typeface="Quattrocento Sans"/>
                <a:ea typeface="Quattrocento Sans"/>
                <a:cs typeface="Quattrocento Sans"/>
                <a:sym typeface="Quattrocento Sans"/>
              </a:rPr>
              <a:t>Messy Bodies:</a:t>
            </a:r>
            <a:r>
              <a:rPr lang="en" sz="1200" b="1">
                <a:solidFill>
                  <a:schemeClr val="accent5"/>
                </a:solidFill>
              </a:rPr>
              <a:t> </a:t>
            </a:r>
            <a:r>
              <a:rPr lang="en" sz="1200">
                <a:solidFill>
                  <a:schemeClr val="dk1"/>
                </a:solidFill>
              </a:rPr>
              <a:t>What are your assumptions about disability and motherhood? </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Disabled women are encouraged to be mothers? Disabled women need extra surveillance for child protection reasons</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Disabled women are capable of making decisions about their reproductive health</a:t>
            </a:r>
            <a:endParaRPr sz="12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body" idx="1"/>
          </p:nvPr>
        </p:nvSpPr>
        <p:spPr>
          <a:xfrm>
            <a:off x="3528050" y="1428750"/>
            <a:ext cx="3187800" cy="3413400"/>
          </a:xfrm>
          <a:prstGeom prst="rect">
            <a:avLst/>
          </a:prstGeom>
        </p:spPr>
        <p:txBody>
          <a:bodyPr spcFirstLastPara="1" wrap="square" lIns="68575" tIns="34275" rIns="68575" bIns="34275" anchor="t" anchorCtr="0">
            <a:normAutofit fontScale="40000" lnSpcReduction="10000"/>
          </a:bodyPr>
          <a:lstStyle/>
          <a:p>
            <a:pPr marL="0" lvl="0" indent="0" algn="l" rtl="0">
              <a:spcBef>
                <a:spcPts val="800"/>
              </a:spcBef>
              <a:spcAft>
                <a:spcPts val="0"/>
              </a:spcAft>
              <a:buNone/>
            </a:pPr>
            <a:r>
              <a:rPr lang="en" sz="2907"/>
              <a:t>Watch this video &amp; Discuss the following:</a:t>
            </a:r>
            <a:endParaRPr sz="2907"/>
          </a:p>
          <a:p>
            <a:pPr marL="0" lvl="0" indent="0" algn="l" rtl="0">
              <a:spcBef>
                <a:spcPts val="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Has your country ratified the UNCRPD?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How does the law in your country decide when someone does not have the right to make their own decisions?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Are people supported to make their own decisions, or is someone else given the right to make decisions for them?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Are people allowed to make decisions that may be what they want, but not what is best for them?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Who decides how long, or for what a person can’t make decisions independently?</a:t>
            </a:r>
            <a:endParaRPr sz="3007" b="0">
              <a:latin typeface="Quattrocento Sans"/>
              <a:ea typeface="Quattrocento Sans"/>
              <a:cs typeface="Quattrocento Sans"/>
              <a:sym typeface="Quattrocento Sans"/>
            </a:endParaRPr>
          </a:p>
          <a:p>
            <a:pPr marL="0" lvl="0" indent="0" algn="l" rtl="0">
              <a:spcBef>
                <a:spcPts val="2200"/>
              </a:spcBef>
              <a:spcAft>
                <a:spcPts val="0"/>
              </a:spcAft>
              <a:buClr>
                <a:srgbClr val="3F3F3F"/>
              </a:buClr>
              <a:buSzPct val="100000"/>
              <a:buFont typeface="Arial"/>
              <a:buNone/>
            </a:pP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596" name="Google Shape;596;p52"/>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Mental Capacity versus Legal Capacity</a:t>
            </a:r>
            <a:endParaRPr/>
          </a:p>
        </p:txBody>
      </p:sp>
      <p:pic>
        <p:nvPicPr>
          <p:cNvPr id="597" name="Google Shape;597;p52" descr="The UN Convention on the Rights of Persons with Disabilities (UN CRPD) is a binding United Nations human rights treaty for persons with disabilities – Signed and ratified by almost all EU Member States and the EU itself. &#10;&#10;Article 12. of the UNCRPD wants to ensure that every person with disabilities including people with psychosocial disabilities  may enjoy equal recognition before the law which requires legal capacity.&#10;&#10;This short animated video seeks to explain what legal capacity is all about and recalls that everyone has the inherent right to make their own choices including people with psychosocial disabilities. &#10;&#10;Find out more about MHE's work on Article 12 of the UN CRPD at www.mhe-sme.org" title="UNCRPD: What is Article 12 and Legal Capacity?">
            <a:hlinkClick r:id="rId3"/>
          </p:cNvPr>
          <p:cNvPicPr preferRelativeResize="0"/>
          <p:nvPr/>
        </p:nvPicPr>
        <p:blipFill>
          <a:blip r:embed="rId4">
            <a:alphaModFix/>
          </a:blip>
          <a:stretch>
            <a:fillRect/>
          </a:stretch>
        </p:blipFill>
        <p:spPr>
          <a:xfrm>
            <a:off x="376101" y="1734776"/>
            <a:ext cx="3060800" cy="2295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body" idx="1"/>
          </p:nvPr>
        </p:nvSpPr>
        <p:spPr>
          <a:xfrm>
            <a:off x="3160600" y="1071575"/>
            <a:ext cx="5281200" cy="3663600"/>
          </a:xfrm>
          <a:prstGeom prst="rect">
            <a:avLst/>
          </a:prstGeom>
          <a:noFill/>
          <a:ln>
            <a:noFill/>
          </a:ln>
        </p:spPr>
        <p:txBody>
          <a:bodyPr spcFirstLastPara="1" wrap="square" lIns="68575" tIns="34275" rIns="68575" bIns="34275" anchor="t" anchorCtr="0">
            <a:normAutofit fontScale="62500" lnSpcReduction="10000"/>
          </a:bodyPr>
          <a:lstStyle/>
          <a:p>
            <a:pPr marL="0" lvl="0" indent="0" algn="l" rtl="0">
              <a:spcBef>
                <a:spcPts val="0"/>
              </a:spcBef>
              <a:spcAft>
                <a:spcPts val="0"/>
              </a:spcAft>
              <a:buClr>
                <a:schemeClr val="accent3"/>
              </a:buClr>
              <a:buSzPct val="100000"/>
              <a:buFont typeface="Quattrocento Sans"/>
              <a:buNone/>
            </a:pPr>
            <a:r>
              <a:rPr lang="en" sz="3000">
                <a:solidFill>
                  <a:schemeClr val="accent3"/>
                </a:solidFill>
              </a:rPr>
              <a:t>Substitute Decisions</a:t>
            </a:r>
            <a:endParaRPr sz="3000">
              <a:solidFill>
                <a:schemeClr val="accent3"/>
              </a:solidFill>
            </a:endParaRPr>
          </a:p>
          <a:p>
            <a:pPr marL="0" lvl="0" indent="0" algn="l" rtl="0">
              <a:lnSpc>
                <a:spcPct val="90000"/>
              </a:lnSpc>
              <a:spcBef>
                <a:spcPts val="0"/>
              </a:spcBef>
              <a:spcAft>
                <a:spcPts val="0"/>
              </a:spcAft>
              <a:buClr>
                <a:srgbClr val="595959"/>
              </a:buClr>
              <a:buSzPct val="100000"/>
              <a:buNone/>
            </a:pPr>
            <a:endParaRPr b="0">
              <a:solidFill>
                <a:srgbClr val="595959"/>
              </a:solidFill>
            </a:endParaRPr>
          </a:p>
          <a:p>
            <a:pPr marL="0" lvl="0" indent="0" algn="l" rtl="0">
              <a:lnSpc>
                <a:spcPct val="90000"/>
              </a:lnSpc>
              <a:spcBef>
                <a:spcPts val="0"/>
              </a:spcBef>
              <a:spcAft>
                <a:spcPts val="0"/>
              </a:spcAft>
              <a:buClr>
                <a:srgbClr val="595959"/>
              </a:buClr>
              <a:buSzPct val="66666"/>
              <a:buNone/>
            </a:pPr>
            <a:r>
              <a:rPr lang="en" sz="2100" b="0" i="0" u="none" strike="noStrike">
                <a:solidFill>
                  <a:srgbClr val="595959"/>
                </a:solidFill>
                <a:latin typeface="Arial"/>
                <a:ea typeface="Arial"/>
                <a:cs typeface="Arial"/>
                <a:sym typeface="Arial"/>
              </a:rPr>
              <a:t>Someone else has the legal right to make decisions for you</a:t>
            </a:r>
            <a:endParaRPr sz="2100" b="0"/>
          </a:p>
          <a:p>
            <a:pPr marL="0" lvl="0" indent="0" algn="l" rtl="0">
              <a:lnSpc>
                <a:spcPct val="90000"/>
              </a:lnSpc>
              <a:spcBef>
                <a:spcPts val="900"/>
              </a:spcBef>
              <a:spcAft>
                <a:spcPts val="0"/>
              </a:spcAft>
              <a:buClr>
                <a:srgbClr val="595959"/>
              </a:buClr>
              <a:buSzPct val="66666"/>
              <a:buNone/>
            </a:pPr>
            <a:r>
              <a:rPr lang="en" sz="2100" b="0" i="0" u="none" strike="noStrike">
                <a:solidFill>
                  <a:srgbClr val="595959"/>
                </a:solidFill>
                <a:latin typeface="Arial"/>
                <a:ea typeface="Arial"/>
                <a:cs typeface="Arial"/>
                <a:sym typeface="Arial"/>
              </a:rPr>
              <a:t>These decisions should be in you ‘best interest’, but what does that mean? </a:t>
            </a:r>
            <a:endParaRPr sz="2100" b="0"/>
          </a:p>
          <a:p>
            <a:pPr marL="0" lvl="0" indent="0" algn="l" rtl="0">
              <a:lnSpc>
                <a:spcPct val="90000"/>
              </a:lnSpc>
              <a:spcBef>
                <a:spcPts val="900"/>
              </a:spcBef>
              <a:spcAft>
                <a:spcPts val="0"/>
              </a:spcAft>
              <a:buClr>
                <a:srgbClr val="595959"/>
              </a:buClr>
              <a:buSzPct val="66666"/>
              <a:buNone/>
            </a:pPr>
            <a:r>
              <a:rPr lang="en" sz="2100" b="0">
                <a:solidFill>
                  <a:srgbClr val="595959"/>
                </a:solidFill>
                <a:latin typeface="Arial"/>
                <a:ea typeface="Arial"/>
                <a:cs typeface="Arial"/>
                <a:sym typeface="Arial"/>
              </a:rPr>
              <a:t>W</a:t>
            </a:r>
            <a:r>
              <a:rPr lang="en" sz="2100" b="0" i="0" u="none" strike="noStrike">
                <a:solidFill>
                  <a:srgbClr val="595959"/>
                </a:solidFill>
                <a:latin typeface="Arial"/>
                <a:ea typeface="Arial"/>
                <a:cs typeface="Arial"/>
                <a:sym typeface="Arial"/>
              </a:rPr>
              <a:t>hat kind of problems might this raise? </a:t>
            </a:r>
            <a:endParaRPr sz="2100" b="0" i="0" u="none" strike="noStrike">
              <a:solidFill>
                <a:srgbClr val="595959"/>
              </a:solidFill>
              <a:latin typeface="Arial"/>
              <a:ea typeface="Arial"/>
              <a:cs typeface="Arial"/>
              <a:sym typeface="Arial"/>
            </a:endParaRPr>
          </a:p>
          <a:p>
            <a:pPr marL="0" lvl="0" indent="0" algn="l" rtl="0">
              <a:lnSpc>
                <a:spcPct val="90000"/>
              </a:lnSpc>
              <a:spcBef>
                <a:spcPts val="900"/>
              </a:spcBef>
              <a:spcAft>
                <a:spcPts val="0"/>
              </a:spcAft>
              <a:buClr>
                <a:srgbClr val="595959"/>
              </a:buClr>
              <a:buSzPct val="100000"/>
              <a:buNone/>
            </a:pPr>
            <a:endParaRPr b="0">
              <a:solidFill>
                <a:srgbClr val="595959"/>
              </a:solidFill>
            </a:endParaRPr>
          </a:p>
          <a:p>
            <a:pPr marL="0" lvl="0" indent="0" algn="l" rtl="0">
              <a:spcBef>
                <a:spcPts val="0"/>
              </a:spcBef>
              <a:spcAft>
                <a:spcPts val="0"/>
              </a:spcAft>
              <a:buClr>
                <a:schemeClr val="accent3"/>
              </a:buClr>
              <a:buSzPct val="87500"/>
              <a:buNone/>
            </a:pPr>
            <a:r>
              <a:rPr lang="en" sz="3428">
                <a:solidFill>
                  <a:schemeClr val="accent3"/>
                </a:solidFill>
              </a:rPr>
              <a:t>Support  Decisions</a:t>
            </a:r>
            <a:endParaRPr sz="3428">
              <a:solidFill>
                <a:schemeClr val="accent3"/>
              </a:solidFill>
            </a:endParaRPr>
          </a:p>
          <a:p>
            <a:pPr marL="0" lvl="0" indent="0" algn="l" rtl="0">
              <a:spcBef>
                <a:spcPts val="0"/>
              </a:spcBef>
              <a:spcAft>
                <a:spcPts val="0"/>
              </a:spcAft>
              <a:buClr>
                <a:schemeClr val="accent3"/>
              </a:buClr>
              <a:buSzPct val="142857"/>
              <a:buNone/>
            </a:pPr>
            <a:endParaRPr sz="2100">
              <a:solidFill>
                <a:schemeClr val="accent3"/>
              </a:solidFill>
            </a:endParaRPr>
          </a:p>
          <a:p>
            <a:pPr marL="0" lvl="0" indent="0" algn="l" rtl="0">
              <a:spcBef>
                <a:spcPts val="0"/>
              </a:spcBef>
              <a:spcAft>
                <a:spcPts val="0"/>
              </a:spcAft>
              <a:buClr>
                <a:schemeClr val="dk2"/>
              </a:buClr>
              <a:buSzPct val="85714"/>
              <a:buFont typeface="Arial"/>
              <a:buNone/>
            </a:pPr>
            <a:r>
              <a:rPr lang="en" sz="2100" b="0">
                <a:solidFill>
                  <a:schemeClr val="dk2"/>
                </a:solidFill>
              </a:rPr>
              <a:t>The Committee for the CRPD argues that everyone should be able to make decisions based on their individual will and preferences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Supported decision making - a reasonable adjustment to help people make their own decisions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Q1. What do you think this might look like? </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Q2. What concerns might be raised about this? </a:t>
            </a:r>
            <a:endParaRPr sz="2100" b="0">
              <a:latin typeface="Quattrocento Sans"/>
              <a:ea typeface="Quattrocento Sans"/>
              <a:cs typeface="Quattrocento Sans"/>
              <a:sym typeface="Quattrocento Sans"/>
            </a:endParaRPr>
          </a:p>
          <a:p>
            <a:pPr marL="0" lvl="0" indent="0" algn="l" rtl="0">
              <a:spcBef>
                <a:spcPts val="900"/>
              </a:spcBef>
              <a:spcAft>
                <a:spcPts val="0"/>
              </a:spcAft>
              <a:buClr>
                <a:schemeClr val="dk2"/>
              </a:buClr>
              <a:buSzPct val="49591"/>
              <a:buFont typeface="Arial"/>
              <a:buNone/>
            </a:pPr>
            <a:endParaRPr sz="2823" b="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body" idx="1"/>
          </p:nvPr>
        </p:nvSpPr>
        <p:spPr>
          <a:xfrm>
            <a:off x="571500" y="1428750"/>
            <a:ext cx="6723600" cy="34602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 u="sng">
                <a:solidFill>
                  <a:schemeClr val="hlink"/>
                </a:solidFill>
                <a:hlinkClick r:id="rId3"/>
              </a:rPr>
              <a:t>Abortion &amp; Disability: The Whispered Conversation</a:t>
            </a:r>
            <a:r>
              <a:rPr lang="en"/>
              <a:t> </a:t>
            </a:r>
            <a:endParaRPr u="sng"/>
          </a:p>
          <a:p>
            <a:pPr marL="0" lvl="0" indent="0" algn="l" rtl="0">
              <a:spcBef>
                <a:spcPts val="800"/>
              </a:spcBef>
              <a:spcAft>
                <a:spcPts val="0"/>
              </a:spcAft>
              <a:buClr>
                <a:srgbClr val="3F3F3F"/>
              </a:buClr>
              <a:buSzPct val="100000"/>
              <a:buFont typeface="Arial"/>
              <a:buNone/>
            </a:pPr>
            <a:r>
              <a:rPr lang="en" u="sng">
                <a:solidFill>
                  <a:schemeClr val="hlink"/>
                </a:solidFill>
                <a:hlinkClick r:id="rId4"/>
              </a:rPr>
              <a:t>What RJ means to disabled people? </a:t>
            </a:r>
            <a:endParaRPr u="sng"/>
          </a:p>
          <a:p>
            <a:pPr marL="0" lvl="0" indent="0" algn="l" rtl="0">
              <a:spcBef>
                <a:spcPts val="800"/>
              </a:spcBef>
              <a:spcAft>
                <a:spcPts val="0"/>
              </a:spcAft>
              <a:buNone/>
            </a:pPr>
            <a:r>
              <a:rPr lang="en" u="sng">
                <a:solidFill>
                  <a:schemeClr val="hlink"/>
                </a:solidFill>
                <a:hlinkClick r:id="rId5"/>
              </a:rPr>
              <a:t>https://www.youtube.com/watch?v=3XMKXmns1Yg</a:t>
            </a:r>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https://www.alliance4choice.com/repeal-58/59/2019/9/abortion-amp-disabilties</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a:solidFill>
                  <a:schemeClr val="dk1"/>
                </a:solidFill>
                <a:latin typeface="Quattrocento Sans"/>
                <a:ea typeface="Quattrocento Sans"/>
                <a:cs typeface="Quattrocento Sans"/>
                <a:sym typeface="Quattrocento Sans"/>
              </a:rPr>
              <a:t>Catholics for Choice – </a:t>
            </a:r>
            <a:r>
              <a:rPr lang="en" u="sng">
                <a:solidFill>
                  <a:schemeClr val="dk1"/>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https://www.catholicsforchoice.org/resource-library/</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https://humanwithuterus.wordpress.com/2013/08/27/hard-questions-about-abortion/</a:t>
            </a:r>
            <a:endParaRPr>
              <a:solidFill>
                <a:schemeClr val="dk1"/>
              </a:solidFill>
              <a:latin typeface="Quattrocento Sans"/>
              <a:ea typeface="Quattrocento Sans"/>
              <a:cs typeface="Quattrocento Sans"/>
              <a:sym typeface="Quattrocento Sans"/>
            </a:endParaRPr>
          </a:p>
          <a:p>
            <a:pPr marL="0" lvl="0" indent="0" algn="l" rtl="0">
              <a:spcBef>
                <a:spcPts val="800"/>
              </a:spcBef>
              <a:spcAft>
                <a:spcPts val="0"/>
              </a:spcAft>
              <a:buNone/>
            </a:pPr>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https://www.nwci.ie/images/uploads/15572_NWC_Abortion_Paper_WEB.pdf</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a:solidFill>
                <a:schemeClr val="dk1"/>
              </a:solidFill>
              <a:latin typeface="Quattrocento Sans"/>
              <a:ea typeface="Quattrocento Sans"/>
              <a:cs typeface="Quattrocento Sans"/>
              <a:sym typeface="Quattrocento Sans"/>
            </a:endParaRPr>
          </a:p>
          <a:p>
            <a:pPr marL="215900" lvl="0" indent="-127000" algn="l" rtl="0">
              <a:spcBef>
                <a:spcPts val="0"/>
              </a:spcBef>
              <a:spcAft>
                <a:spcPts val="0"/>
              </a:spcAft>
              <a:buClr>
                <a:schemeClr val="lt1"/>
              </a:buClr>
              <a:buSzPct val="100000"/>
              <a:buFont typeface="Noto Sans Symbols"/>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11">
                  <a:extLst>
                    <a:ext uri="{A12FA001-AC4F-418D-AE19-62706E023703}">
                      <ahyp:hlinkClr xmlns:ahyp="http://schemas.microsoft.com/office/drawing/2018/hyperlinkcolor" val="tx"/>
                    </a:ext>
                  </a:extLst>
                </a:hlinkClick>
              </a:rPr>
              <a:t>https://www.spiked-online.com/2020/03/05/abortion-on-the-grounds-of-disability-is-not-discrimination</a:t>
            </a: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lt1"/>
              </a:buClr>
              <a:buSzPct val="128571"/>
              <a:buFont typeface="Noto Sans Symbols"/>
              <a:buChar char="⮚"/>
            </a:pP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12">
                  <a:extLst>
                    <a:ext uri="{A12FA001-AC4F-418D-AE19-62706E023703}">
                      <ahyp:hlinkClr xmlns:ahyp="http://schemas.microsoft.com/office/drawing/2018/hyperlinkcolor" val="tx"/>
                    </a:ext>
                  </a:extLst>
                </a:hlinkClick>
              </a:rPr>
              <a:t>https://docs.google.com/document/d/1Br7bkF55YOcc6fnEHDxz27pMBDuWEHpwPnIBGLKdVPM/edit?usp=sharing</a:t>
            </a:r>
            <a:endParaRPr sz="18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a:solidFill>
                  <a:schemeClr val="dk1"/>
                </a:solidFill>
                <a:latin typeface="Quattrocento Sans"/>
                <a:ea typeface="Quattrocento Sans"/>
                <a:cs typeface="Quattrocento Sans"/>
                <a:sym typeface="Quattrocento Sans"/>
              </a:rPr>
              <a:t>https://www.facebook.com/Alliance4Choice/videos/1506487046196188/</a:t>
            </a:r>
            <a:endParaRPr sz="1800" b="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sz="1800">
              <a:solidFill>
                <a:schemeClr val="dk1"/>
              </a:solidFill>
              <a:latin typeface="Quattrocento Sans"/>
              <a:ea typeface="Quattrocento Sans"/>
              <a:cs typeface="Quattrocento Sans"/>
              <a:sym typeface="Quattrocento Sans"/>
            </a:endParaRPr>
          </a:p>
          <a:p>
            <a:pPr marL="285750" lvl="0" indent="-17145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Sara Ahmed, </a:t>
            </a:r>
            <a:r>
              <a:rPr lang="en" sz="1800" i="1">
                <a:latin typeface="Quattrocento Sans"/>
                <a:ea typeface="Quattrocento Sans"/>
                <a:cs typeface="Quattrocento Sans"/>
                <a:sym typeface="Quattrocento Sans"/>
              </a:rPr>
              <a:t>Living a Feminist Life </a:t>
            </a:r>
            <a:r>
              <a:rPr lang="en" sz="1800">
                <a:latin typeface="Quattrocento Sans"/>
                <a:ea typeface="Quattrocento Sans"/>
                <a:cs typeface="Quattrocento Sans"/>
                <a:sym typeface="Quattrocento Sans"/>
              </a:rPr>
              <a:t>(2017,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Patricia Hill-Collins and Silma Bilge, </a:t>
            </a:r>
            <a:r>
              <a:rPr lang="en" sz="1800" i="1">
                <a:latin typeface="Quattrocento Sans"/>
                <a:ea typeface="Quattrocento Sans"/>
                <a:cs typeface="Quattrocento Sans"/>
                <a:sym typeface="Quattrocento Sans"/>
              </a:rPr>
              <a:t>Intersectionality </a:t>
            </a:r>
            <a:r>
              <a:rPr lang="en" sz="1800">
                <a:latin typeface="Quattrocento Sans"/>
                <a:ea typeface="Quattrocento Sans"/>
                <a:cs typeface="Quattrocento Sans"/>
                <a:sym typeface="Quattrocento Sans"/>
              </a:rPr>
              <a:t>(2020, Polity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 Crowter &amp; Ors, R (On the Application Of) v Secretary of State for Health And Social Care [2021] EWHC 2536 (Admin) (23 September 2021)</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Lucy Jackson, ‘Trauma, tragedy and stigma: The discomforting narrative of reproductive rights in Northern Ireland’ (2020) 35 </a:t>
            </a:r>
            <a:r>
              <a:rPr lang="en" sz="1800" i="1">
                <a:latin typeface="Quattrocento Sans"/>
                <a:ea typeface="Quattrocento Sans"/>
                <a:cs typeface="Quattrocento Sans"/>
                <a:sym typeface="Quattrocento Sans"/>
              </a:rPr>
              <a:t>Emotion, Space and Society</a:t>
            </a:r>
            <a:r>
              <a:rPr lang="en" sz="1800">
                <a:latin typeface="Quattrocento Sans"/>
                <a:ea typeface="Quattrocento Sans"/>
                <a:cs typeface="Quattrocento Sans"/>
                <a:sym typeface="Quattrocento Sans"/>
              </a:rPr>
              <a:t> pp 3-8</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Alison Kafer, </a:t>
            </a:r>
            <a:r>
              <a:rPr lang="en" sz="1800" i="1">
                <a:latin typeface="Quattrocento Sans"/>
                <a:ea typeface="Quattrocento Sans"/>
                <a:cs typeface="Quattrocento Sans"/>
                <a:sym typeface="Quattrocento Sans"/>
              </a:rPr>
              <a:t>Feminist, Queer, Crip </a:t>
            </a:r>
            <a:r>
              <a:rPr lang="en" sz="1800">
                <a:latin typeface="Quattrocento Sans"/>
                <a:ea typeface="Quattrocento Sans"/>
                <a:cs typeface="Quattrocento Sans"/>
                <a:sym typeface="Quattrocento Sans"/>
              </a:rPr>
              <a:t>(2013,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 (Sexual Relations and Contraception) v.2 [2018] EWCOP 10 (18 April 2018)</a:t>
            </a:r>
            <a:endParaRPr sz="1800">
              <a:solidFill>
                <a:schemeClr val="lt1"/>
              </a:solidFill>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609" name="Google Shape;609;p54"/>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Google Shape;614;p55"/>
          <p:cNvSpPr txBox="1">
            <a:spLocks noGrp="1"/>
          </p:cNvSpPr>
          <p:nvPr>
            <p:ph type="ctrTitle"/>
          </p:nvPr>
        </p:nvSpPr>
        <p:spPr>
          <a:xfrm>
            <a:off x="311708" y="1226775"/>
            <a:ext cx="8520600" cy="20526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259999"/>
              <a:buNone/>
            </a:pPr>
            <a:r>
              <a:rPr lang="en" sz="2000" b="1">
                <a:solidFill>
                  <a:srgbClr val="202124"/>
                </a:solidFill>
                <a:highlight>
                  <a:srgbClr val="FFFFFF"/>
                </a:highlight>
              </a:rPr>
              <a:t>3rd Session</a:t>
            </a:r>
            <a:endParaRPr sz="2000" b="1">
              <a:solidFill>
                <a:srgbClr val="202124"/>
              </a:solidFill>
              <a:highlight>
                <a:srgbClr val="FFFFFF"/>
              </a:highlight>
            </a:endParaRPr>
          </a:p>
          <a:p>
            <a:pPr marL="0" lvl="0" indent="0" algn="l" rtl="0">
              <a:lnSpc>
                <a:spcPct val="100000"/>
              </a:lnSpc>
              <a:spcBef>
                <a:spcPts val="0"/>
              </a:spcBef>
              <a:spcAft>
                <a:spcPts val="0"/>
              </a:spcAft>
              <a:buSzPct val="148571"/>
              <a:buNone/>
            </a:pPr>
            <a:endParaRPr sz="3500"/>
          </a:p>
          <a:p>
            <a:pPr marL="0" lvl="0" indent="0" algn="ctr" rtl="0">
              <a:lnSpc>
                <a:spcPct val="100000"/>
              </a:lnSpc>
              <a:spcBef>
                <a:spcPts val="0"/>
              </a:spcBef>
              <a:spcAft>
                <a:spcPts val="0"/>
              </a:spcAft>
              <a:buSzPct val="148571"/>
              <a:buNone/>
            </a:pPr>
            <a:r>
              <a:rPr lang="en" sz="3500"/>
              <a:t>Intersectional stigma: </a:t>
            </a:r>
            <a:endParaRPr sz="3500"/>
          </a:p>
          <a:p>
            <a:pPr marL="0" lvl="0" indent="0" algn="ctr" rtl="0">
              <a:lnSpc>
                <a:spcPct val="100000"/>
              </a:lnSpc>
              <a:spcBef>
                <a:spcPts val="0"/>
              </a:spcBef>
              <a:spcAft>
                <a:spcPts val="0"/>
              </a:spcAft>
              <a:buSzPct val="189090"/>
              <a:buNone/>
            </a:pPr>
            <a:r>
              <a:rPr lang="en" sz="2750"/>
              <a:t>Abortion, Sex Work, Drug Use and HIV</a:t>
            </a:r>
            <a:endParaRPr sz="2750"/>
          </a:p>
          <a:p>
            <a:pPr marL="0" lvl="0" indent="0" algn="ctr" rtl="0">
              <a:lnSpc>
                <a:spcPct val="100000"/>
              </a:lnSpc>
              <a:spcBef>
                <a:spcPts val="0"/>
              </a:spcBef>
              <a:spcAft>
                <a:spcPts val="0"/>
              </a:spcAft>
              <a:buSzPct val="148571"/>
              <a:buNone/>
            </a:pPr>
            <a:endParaRPr sz="3500"/>
          </a:p>
        </p:txBody>
      </p:sp>
      <p:pic>
        <p:nvPicPr>
          <p:cNvPr id="615" name="Google Shape;615;p55"/>
          <p:cNvPicPr preferRelativeResize="0"/>
          <p:nvPr/>
        </p:nvPicPr>
        <p:blipFill>
          <a:blip r:embed="rId3">
            <a:alphaModFix/>
          </a:blip>
          <a:stretch>
            <a:fillRect/>
          </a:stretch>
        </p:blipFill>
        <p:spPr>
          <a:xfrm>
            <a:off x="7064725" y="4337975"/>
            <a:ext cx="1862875" cy="636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p56"/>
          <p:cNvGrpSpPr/>
          <p:nvPr/>
        </p:nvGrpSpPr>
        <p:grpSpPr>
          <a:xfrm>
            <a:off x="2008608" y="0"/>
            <a:ext cx="4739633" cy="5104685"/>
            <a:chOff x="1347318" y="0"/>
            <a:chExt cx="5433489" cy="5696558"/>
          </a:xfrm>
        </p:grpSpPr>
        <p:sp>
          <p:nvSpPr>
            <p:cNvPr id="621" name="Google Shape;621;p56"/>
            <p:cNvSpPr/>
            <p:nvPr/>
          </p:nvSpPr>
          <p:spPr>
            <a:xfrm>
              <a:off x="2971518" y="1935631"/>
              <a:ext cx="2184300" cy="18246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2" name="Google Shape;622;p56"/>
            <p:cNvSpPr txBox="1"/>
            <p:nvPr/>
          </p:nvSpPr>
          <p:spPr>
            <a:xfrm>
              <a:off x="3327334" y="2232843"/>
              <a:ext cx="1591800" cy="1230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D12B00"/>
                </a:buClr>
                <a:buSzPts val="1100"/>
                <a:buFont typeface="Arial"/>
                <a:buNone/>
              </a:pPr>
              <a:r>
                <a:rPr lang="en" sz="1100" b="1" i="0" u="none" strike="noStrike" cap="none">
                  <a:solidFill>
                    <a:srgbClr val="FEF2EE"/>
                  </a:solidFill>
                  <a:highlight>
                    <a:srgbClr val="FF9900"/>
                  </a:highlight>
                  <a:latin typeface="Arial"/>
                  <a:ea typeface="Arial"/>
                  <a:cs typeface="Arial"/>
                  <a:sym typeface="Arial"/>
                </a:rPr>
                <a:t>Intersectionality</a:t>
              </a:r>
              <a:endParaRPr sz="1100">
                <a:solidFill>
                  <a:srgbClr val="FEF2EE"/>
                </a:solidFill>
                <a:highlight>
                  <a:srgbClr val="FF9900"/>
                </a:highlight>
              </a:endParaRPr>
            </a:p>
          </p:txBody>
        </p:sp>
        <p:sp>
          <p:nvSpPr>
            <p:cNvPr id="623" name="Google Shape;623;p56"/>
            <p:cNvSpPr/>
            <p:nvPr/>
          </p:nvSpPr>
          <p:spPr>
            <a:xfrm>
              <a:off x="4358488" y="871001"/>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4" name="Google Shape;624;p56"/>
            <p:cNvSpPr/>
            <p:nvPr/>
          </p:nvSpPr>
          <p:spPr>
            <a:xfrm>
              <a:off x="3110988" y="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5" name="Google Shape;625;p56"/>
            <p:cNvSpPr txBox="1"/>
            <p:nvPr/>
          </p:nvSpPr>
          <p:spPr>
            <a:xfrm>
              <a:off x="3428207" y="27443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Multiple Connected Struggle</a:t>
              </a:r>
              <a:endParaRPr sz="1100">
                <a:solidFill>
                  <a:srgbClr val="FEF2EE"/>
                </a:solidFill>
              </a:endParaRPr>
            </a:p>
          </p:txBody>
        </p:sp>
        <p:sp>
          <p:nvSpPr>
            <p:cNvPr id="626" name="Google Shape;626;p56"/>
            <p:cNvSpPr/>
            <p:nvPr/>
          </p:nvSpPr>
          <p:spPr>
            <a:xfrm>
              <a:off x="5387024" y="2290580"/>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7" name="Google Shape;627;p56"/>
            <p:cNvSpPr/>
            <p:nvPr/>
          </p:nvSpPr>
          <p:spPr>
            <a:xfrm>
              <a:off x="4866507" y="106991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8" name="Google Shape;628;p56"/>
            <p:cNvSpPr txBox="1"/>
            <p:nvPr/>
          </p:nvSpPr>
          <p:spPr>
            <a:xfrm>
              <a:off x="5183726" y="134434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Intersecting Oppressors</a:t>
              </a:r>
              <a:endParaRPr sz="1100">
                <a:solidFill>
                  <a:srgbClr val="FEF2EE"/>
                </a:solidFill>
              </a:endParaRPr>
            </a:p>
          </p:txBody>
        </p:sp>
        <p:sp>
          <p:nvSpPr>
            <p:cNvPr id="629" name="Google Shape;629;p56"/>
            <p:cNvSpPr/>
            <p:nvPr/>
          </p:nvSpPr>
          <p:spPr>
            <a:xfrm>
              <a:off x="4672536" y="389301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0" name="Google Shape;630;p56"/>
            <p:cNvSpPr/>
            <p:nvPr/>
          </p:nvSpPr>
          <p:spPr>
            <a:xfrm>
              <a:off x="4866507" y="2987211"/>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1" name="Google Shape;631;p56"/>
            <p:cNvSpPr txBox="1"/>
            <p:nvPr/>
          </p:nvSpPr>
          <p:spPr>
            <a:xfrm>
              <a:off x="5183726" y="3261643"/>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Voice – Agency &amp; Integrity</a:t>
              </a:r>
              <a:endParaRPr sz="1100">
                <a:solidFill>
                  <a:srgbClr val="FEF2EE"/>
                </a:solidFill>
              </a:endParaRPr>
            </a:p>
          </p:txBody>
        </p:sp>
        <p:sp>
          <p:nvSpPr>
            <p:cNvPr id="632" name="Google Shape;632;p56"/>
            <p:cNvSpPr/>
            <p:nvPr/>
          </p:nvSpPr>
          <p:spPr>
            <a:xfrm>
              <a:off x="2900173" y="4059357"/>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3" name="Google Shape;633;p56"/>
            <p:cNvSpPr/>
            <p:nvPr/>
          </p:nvSpPr>
          <p:spPr>
            <a:xfrm>
              <a:off x="3110988" y="4040558"/>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4" name="Google Shape;634;p56"/>
            <p:cNvSpPr txBox="1"/>
            <p:nvPr/>
          </p:nvSpPr>
          <p:spPr>
            <a:xfrm>
              <a:off x="3428207" y="4314990"/>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Creating inclusivity – not waiting for it</a:t>
              </a:r>
              <a:endParaRPr sz="1100">
                <a:solidFill>
                  <a:srgbClr val="FEF2EE"/>
                </a:solidFill>
              </a:endParaRPr>
            </a:p>
          </p:txBody>
        </p:sp>
        <p:sp>
          <p:nvSpPr>
            <p:cNvPr id="635" name="Google Shape;635;p56"/>
            <p:cNvSpPr/>
            <p:nvPr/>
          </p:nvSpPr>
          <p:spPr>
            <a:xfrm>
              <a:off x="1854794" y="264034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6" name="Google Shape;636;p56"/>
            <p:cNvSpPr/>
            <p:nvPr/>
          </p:nvSpPr>
          <p:spPr>
            <a:xfrm>
              <a:off x="1347318" y="3022016"/>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7" name="Google Shape;637;p56"/>
            <p:cNvSpPr txBox="1"/>
            <p:nvPr/>
          </p:nvSpPr>
          <p:spPr>
            <a:xfrm>
              <a:off x="1664537" y="3296448"/>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Not tokenistic</a:t>
              </a:r>
              <a:endParaRPr sz="1100">
                <a:solidFill>
                  <a:srgbClr val="FEF2EE"/>
                </a:solidFill>
              </a:endParaRPr>
            </a:p>
          </p:txBody>
        </p:sp>
        <p:sp>
          <p:nvSpPr>
            <p:cNvPr id="638" name="Google Shape;638;p56"/>
            <p:cNvSpPr/>
            <p:nvPr/>
          </p:nvSpPr>
          <p:spPr>
            <a:xfrm>
              <a:off x="1347318" y="1016263"/>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9" name="Google Shape;639;p56"/>
            <p:cNvSpPr txBox="1"/>
            <p:nvPr/>
          </p:nvSpPr>
          <p:spPr>
            <a:xfrm>
              <a:off x="1664537" y="1290695"/>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Cross issues</a:t>
              </a:r>
              <a:endParaRPr sz="1100">
                <a:solidFill>
                  <a:srgbClr val="FEF2EE"/>
                </a:solidFill>
              </a:endParaRPr>
            </a:p>
            <a:p>
              <a:pPr marL="0" marR="0" lvl="0" indent="0" algn="ctr" rtl="0">
                <a:lnSpc>
                  <a:spcPct val="90000"/>
                </a:lnSpc>
                <a:spcBef>
                  <a:spcPts val="40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Cross solutions</a:t>
              </a:r>
              <a:endParaRPr sz="1100">
                <a:solidFill>
                  <a:srgbClr val="FEF2EE"/>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7"/>
          <p:cNvSpPr txBox="1">
            <a:spLocks noGrp="1"/>
          </p:cNvSpPr>
          <p:nvPr>
            <p:ph type="title" idx="4294967295"/>
          </p:nvPr>
        </p:nvSpPr>
        <p:spPr>
          <a:xfrm>
            <a:off x="803350" y="117500"/>
            <a:ext cx="73266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HIV and disabilities are not linked in any way</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Le VIH et les handicaps ne sont liés d'aucune façon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VIH y las discapacidades no están vinculados de ninguna manera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645" name="Google Shape;645;p57"/>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646" name="Google Shape;646;p57"/>
          <p:cNvSpPr txBox="1"/>
          <p:nvPr/>
        </p:nvSpPr>
        <p:spPr>
          <a:xfrm>
            <a:off x="256300" y="3545950"/>
            <a:ext cx="14316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647" name="Google Shape;647;p57"/>
          <p:cNvSpPr txBox="1"/>
          <p:nvPr/>
        </p:nvSpPr>
        <p:spPr>
          <a:xfrm>
            <a:off x="7243175" y="3545950"/>
            <a:ext cx="1649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648" name="Google Shape;648;p57"/>
          <p:cNvSpPr/>
          <p:nvPr/>
        </p:nvSpPr>
        <p:spPr>
          <a:xfrm>
            <a:off x="6538375" y="867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7"/>
          <p:cNvSpPr/>
          <p:nvPr/>
        </p:nvSpPr>
        <p:spPr>
          <a:xfrm>
            <a:off x="60596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7"/>
          <p:cNvSpPr/>
          <p:nvPr/>
        </p:nvSpPr>
        <p:spPr>
          <a:xfrm>
            <a:off x="77968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7"/>
          <p:cNvSpPr/>
          <p:nvPr/>
        </p:nvSpPr>
        <p:spPr>
          <a:xfrm>
            <a:off x="695785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7"/>
          <p:cNvSpPr/>
          <p:nvPr/>
        </p:nvSpPr>
        <p:spPr>
          <a:xfrm>
            <a:off x="737732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7"/>
          <p:cNvSpPr/>
          <p:nvPr/>
        </p:nvSpPr>
        <p:spPr>
          <a:xfrm>
            <a:off x="4670200" y="166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7"/>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7"/>
          <p:cNvSpPr/>
          <p:nvPr/>
        </p:nvSpPr>
        <p:spPr>
          <a:xfrm>
            <a:off x="7606525" y="2060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7"/>
          <p:cNvSpPr/>
          <p:nvPr/>
        </p:nvSpPr>
        <p:spPr>
          <a:xfrm>
            <a:off x="13397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7"/>
          <p:cNvSpPr/>
          <p:nvPr/>
        </p:nvSpPr>
        <p:spPr>
          <a:xfrm>
            <a:off x="7215225" y="1936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7"/>
          <p:cNvSpPr/>
          <p:nvPr/>
        </p:nvSpPr>
        <p:spPr>
          <a:xfrm>
            <a:off x="3107475" y="1965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7"/>
          <p:cNvSpPr/>
          <p:nvPr/>
        </p:nvSpPr>
        <p:spPr>
          <a:xfrm>
            <a:off x="584986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7"/>
          <p:cNvSpPr/>
          <p:nvPr/>
        </p:nvSpPr>
        <p:spPr>
          <a:xfrm>
            <a:off x="7436625" y="1210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7"/>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7"/>
          <p:cNvSpPr/>
          <p:nvPr/>
        </p:nvSpPr>
        <p:spPr>
          <a:xfrm>
            <a:off x="405227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7"/>
          <p:cNvSpPr/>
          <p:nvPr/>
        </p:nvSpPr>
        <p:spPr>
          <a:xfrm>
            <a:off x="821627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7"/>
          <p:cNvSpPr/>
          <p:nvPr/>
        </p:nvSpPr>
        <p:spPr>
          <a:xfrm>
            <a:off x="544521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7"/>
          <p:cNvSpPr/>
          <p:nvPr/>
        </p:nvSpPr>
        <p:spPr>
          <a:xfrm>
            <a:off x="5988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7"/>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7"/>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7"/>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7"/>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7"/>
          <p:cNvSpPr/>
          <p:nvPr/>
        </p:nvSpPr>
        <p:spPr>
          <a:xfrm>
            <a:off x="1860850"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57"/>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7"/>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7"/>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7"/>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7"/>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7"/>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57"/>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7"/>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7"/>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7"/>
          <p:cNvSpPr/>
          <p:nvPr/>
        </p:nvSpPr>
        <p:spPr>
          <a:xfrm>
            <a:off x="3063963"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7"/>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7"/>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7"/>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7"/>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57"/>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7"/>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7"/>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7"/>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7"/>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7"/>
          <p:cNvSpPr/>
          <p:nvPr/>
        </p:nvSpPr>
        <p:spPr>
          <a:xfrm>
            <a:off x="5161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57"/>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57"/>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7"/>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7"/>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7"/>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7"/>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7"/>
          <p:cNvSpPr/>
          <p:nvPr/>
        </p:nvSpPr>
        <p:spPr>
          <a:xfrm>
            <a:off x="62704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7"/>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7"/>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7"/>
          <p:cNvSpPr/>
          <p:nvPr/>
        </p:nvSpPr>
        <p:spPr>
          <a:xfrm>
            <a:off x="6142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7"/>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8"/>
          <p:cNvSpPr txBox="1">
            <a:spLocks noGrp="1"/>
          </p:cNvSpPr>
          <p:nvPr>
            <p:ph type="title" idx="4294967295"/>
          </p:nvPr>
        </p:nvSpPr>
        <p:spPr>
          <a:xfrm>
            <a:off x="1210300" y="166950"/>
            <a:ext cx="6922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Positive legislation facilitates accessibility of abortion services and mitigates stigma</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legislación positiva facilita la accesibilidad de los servicios de aborto y mitiga el estigma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Une législation positive facilite l'accessibilité des services d'avortement et atténue la stigmatisation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07" name="Google Shape;707;p58"/>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08" name="Google Shape;708;p58"/>
          <p:cNvSpPr txBox="1"/>
          <p:nvPr/>
        </p:nvSpPr>
        <p:spPr>
          <a:xfrm>
            <a:off x="400950" y="3545925"/>
            <a:ext cx="1471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709" name="Google Shape;709;p58"/>
          <p:cNvSpPr txBox="1"/>
          <p:nvPr/>
        </p:nvSpPr>
        <p:spPr>
          <a:xfrm>
            <a:off x="7117125" y="3545925"/>
            <a:ext cx="1775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10" name="Google Shape;710;p58"/>
          <p:cNvSpPr/>
          <p:nvPr/>
        </p:nvSpPr>
        <p:spPr>
          <a:xfrm>
            <a:off x="1267475" y="14725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8"/>
          <p:cNvSpPr/>
          <p:nvPr/>
        </p:nvSpPr>
        <p:spPr>
          <a:xfrm>
            <a:off x="7270550"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8"/>
          <p:cNvSpPr/>
          <p:nvPr/>
        </p:nvSpPr>
        <p:spPr>
          <a:xfrm>
            <a:off x="8133100" y="8848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8"/>
          <p:cNvSpPr/>
          <p:nvPr/>
        </p:nvSpPr>
        <p:spPr>
          <a:xfrm>
            <a:off x="7377325" y="10977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8"/>
          <p:cNvSpPr/>
          <p:nvPr/>
        </p:nvSpPr>
        <p:spPr>
          <a:xfrm>
            <a:off x="578522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8"/>
          <p:cNvSpPr/>
          <p:nvPr/>
        </p:nvSpPr>
        <p:spPr>
          <a:xfrm>
            <a:off x="3063975" y="20414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8"/>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8"/>
          <p:cNvSpPr/>
          <p:nvPr/>
        </p:nvSpPr>
        <p:spPr>
          <a:xfrm>
            <a:off x="62939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8"/>
          <p:cNvSpPr/>
          <p:nvPr/>
        </p:nvSpPr>
        <p:spPr>
          <a:xfrm>
            <a:off x="4101838"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8"/>
          <p:cNvSpPr/>
          <p:nvPr/>
        </p:nvSpPr>
        <p:spPr>
          <a:xfrm>
            <a:off x="2625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8"/>
          <p:cNvSpPr/>
          <p:nvPr/>
        </p:nvSpPr>
        <p:spPr>
          <a:xfrm>
            <a:off x="5139725" y="18787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8"/>
          <p:cNvSpPr/>
          <p:nvPr/>
        </p:nvSpPr>
        <p:spPr>
          <a:xfrm>
            <a:off x="5909163"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8"/>
          <p:cNvSpPr/>
          <p:nvPr/>
        </p:nvSpPr>
        <p:spPr>
          <a:xfrm>
            <a:off x="4769325"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8"/>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8"/>
          <p:cNvSpPr/>
          <p:nvPr/>
        </p:nvSpPr>
        <p:spPr>
          <a:xfrm>
            <a:off x="375341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8"/>
          <p:cNvSpPr/>
          <p:nvPr/>
        </p:nvSpPr>
        <p:spPr>
          <a:xfrm>
            <a:off x="78903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8"/>
          <p:cNvSpPr/>
          <p:nvPr/>
        </p:nvSpPr>
        <p:spPr>
          <a:xfrm>
            <a:off x="5535263"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8"/>
          <p:cNvSpPr/>
          <p:nvPr/>
        </p:nvSpPr>
        <p:spPr>
          <a:xfrm>
            <a:off x="933150" y="1965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8"/>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8"/>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8"/>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8"/>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8"/>
          <p:cNvSpPr/>
          <p:nvPr/>
        </p:nvSpPr>
        <p:spPr>
          <a:xfrm>
            <a:off x="1860850" y="1960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8"/>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8"/>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8"/>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8"/>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8"/>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8"/>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8"/>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8"/>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8"/>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8"/>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8"/>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8"/>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8"/>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58"/>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58"/>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8"/>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8"/>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8"/>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8"/>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8"/>
          <p:cNvSpPr/>
          <p:nvPr/>
        </p:nvSpPr>
        <p:spPr>
          <a:xfrm>
            <a:off x="5197875"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8"/>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8"/>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8"/>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8"/>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8"/>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8"/>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8"/>
          <p:cNvSpPr/>
          <p:nvPr/>
        </p:nvSpPr>
        <p:spPr>
          <a:xfrm>
            <a:off x="4457400" y="2041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8"/>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58"/>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8"/>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8"/>
          <p:cNvSpPr/>
          <p:nvPr/>
        </p:nvSpPr>
        <p:spPr>
          <a:xfrm>
            <a:off x="3628500" y="2166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9"/>
          <p:cNvSpPr txBox="1">
            <a:spLocks noGrp="1"/>
          </p:cNvSpPr>
          <p:nvPr>
            <p:ph type="title" idx="4294967295"/>
          </p:nvPr>
        </p:nvSpPr>
        <p:spPr>
          <a:xfrm>
            <a:off x="400950" y="166950"/>
            <a:ext cx="8497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Abortion related stigma negatively affects service providers and the quality of service itself</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stigmatisation liée à l'avortement affecte négativement les prestataires de services et la qualité du service lui-même</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estigma relacionado con el aborto afecta negativamente a los proveedores de servicios y a la calidad del servicio en sí</a:t>
            </a: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69" name="Google Shape;769;p59"/>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70" name="Google Shape;770;p59"/>
          <p:cNvSpPr txBox="1"/>
          <p:nvPr/>
        </p:nvSpPr>
        <p:spPr>
          <a:xfrm>
            <a:off x="400950" y="3613175"/>
            <a:ext cx="15156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Lato"/>
                <a:ea typeface="Lato"/>
                <a:cs typeface="Lato"/>
                <a:sym typeface="Lato"/>
              </a:rPr>
              <a:t>Extremely comfortable!</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1" name="Google Shape;771;p59"/>
          <p:cNvSpPr txBox="1"/>
          <p:nvPr/>
        </p:nvSpPr>
        <p:spPr>
          <a:xfrm>
            <a:off x="7187050" y="3571150"/>
            <a:ext cx="16554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V</a:t>
            </a:r>
            <a:r>
              <a:rPr lang="en" sz="1200" b="1" i="0" u="none" strike="noStrike" cap="none">
                <a:solidFill>
                  <a:srgbClr val="000000"/>
                </a:solidFill>
                <a:latin typeface="Lato"/>
                <a:ea typeface="Lato"/>
                <a:cs typeface="Lato"/>
                <a:sym typeface="Lato"/>
              </a:rPr>
              <a:t>ery uncomfortabl</a:t>
            </a:r>
            <a:r>
              <a:rPr lang="en" sz="1200" b="1">
                <a:latin typeface="Lato"/>
                <a:ea typeface="Lato"/>
                <a:cs typeface="Lato"/>
                <a:sym typeface="Lato"/>
              </a:rPr>
              <a:t>e</a:t>
            </a:r>
            <a:r>
              <a:rPr lang="en" sz="1200" b="1" i="0" u="none" strike="noStrike" cap="none">
                <a:solidFill>
                  <a:srgbClr val="000000"/>
                </a:solidFill>
                <a:latin typeface="Lato"/>
                <a:ea typeface="Lato"/>
                <a:cs typeface="Lato"/>
                <a:sym typeface="Lato"/>
              </a:rPr>
              <a:t>!</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2" name="Google Shape;772;p59"/>
          <p:cNvSpPr/>
          <p:nvPr/>
        </p:nvSpPr>
        <p:spPr>
          <a:xfrm>
            <a:off x="6884200" y="185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9"/>
          <p:cNvSpPr/>
          <p:nvPr/>
        </p:nvSpPr>
        <p:spPr>
          <a:xfrm>
            <a:off x="6530975" y="1886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9"/>
          <p:cNvSpPr/>
          <p:nvPr/>
        </p:nvSpPr>
        <p:spPr>
          <a:xfrm>
            <a:off x="75906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9"/>
          <p:cNvSpPr/>
          <p:nvPr/>
        </p:nvSpPr>
        <p:spPr>
          <a:xfrm>
            <a:off x="7302425"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9"/>
          <p:cNvSpPr/>
          <p:nvPr/>
        </p:nvSpPr>
        <p:spPr>
          <a:xfrm>
            <a:off x="7237425"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9"/>
          <p:cNvSpPr/>
          <p:nvPr/>
        </p:nvSpPr>
        <p:spPr>
          <a:xfrm>
            <a:off x="4544650" y="1631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9"/>
          <p:cNvSpPr/>
          <p:nvPr/>
        </p:nvSpPr>
        <p:spPr>
          <a:xfrm>
            <a:off x="1608338"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9"/>
          <p:cNvSpPr/>
          <p:nvPr/>
        </p:nvSpPr>
        <p:spPr>
          <a:xfrm>
            <a:off x="60401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9"/>
          <p:cNvSpPr/>
          <p:nvPr/>
        </p:nvSpPr>
        <p:spPr>
          <a:xfrm>
            <a:off x="554932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9"/>
          <p:cNvSpPr/>
          <p:nvPr/>
        </p:nvSpPr>
        <p:spPr>
          <a:xfrm>
            <a:off x="487037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9"/>
          <p:cNvSpPr/>
          <p:nvPr/>
        </p:nvSpPr>
        <p:spPr>
          <a:xfrm>
            <a:off x="333910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9"/>
          <p:cNvSpPr/>
          <p:nvPr/>
        </p:nvSpPr>
        <p:spPr>
          <a:xfrm>
            <a:off x="60744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9"/>
          <p:cNvSpPr/>
          <p:nvPr/>
        </p:nvSpPr>
        <p:spPr>
          <a:xfrm>
            <a:off x="31547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9"/>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9"/>
          <p:cNvSpPr/>
          <p:nvPr/>
        </p:nvSpPr>
        <p:spPr>
          <a:xfrm>
            <a:off x="38932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9"/>
          <p:cNvSpPr/>
          <p:nvPr/>
        </p:nvSpPr>
        <p:spPr>
          <a:xfrm>
            <a:off x="80260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9"/>
          <p:cNvSpPr/>
          <p:nvPr/>
        </p:nvSpPr>
        <p:spPr>
          <a:xfrm>
            <a:off x="56549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9"/>
          <p:cNvSpPr/>
          <p:nvPr/>
        </p:nvSpPr>
        <p:spPr>
          <a:xfrm>
            <a:off x="436929"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9"/>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9"/>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9"/>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9"/>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9"/>
          <p:cNvSpPr/>
          <p:nvPr/>
        </p:nvSpPr>
        <p:spPr>
          <a:xfrm>
            <a:off x="5471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9"/>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9"/>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9"/>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9"/>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9"/>
          <p:cNvSpPr/>
          <p:nvPr/>
        </p:nvSpPr>
        <p:spPr>
          <a:xfrm>
            <a:off x="5279950"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9"/>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9"/>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9"/>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9"/>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9"/>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9"/>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9"/>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9"/>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9"/>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9"/>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9"/>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9"/>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9"/>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9"/>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9"/>
          <p:cNvSpPr/>
          <p:nvPr/>
        </p:nvSpPr>
        <p:spPr>
          <a:xfrm>
            <a:off x="51961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9"/>
          <p:cNvSpPr/>
          <p:nvPr/>
        </p:nvSpPr>
        <p:spPr>
          <a:xfrm>
            <a:off x="4315450" y="1996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9"/>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9"/>
          <p:cNvSpPr/>
          <p:nvPr/>
        </p:nvSpPr>
        <p:spPr>
          <a:xfrm>
            <a:off x="2663950" y="1894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9"/>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9"/>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9"/>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9"/>
          <p:cNvSpPr/>
          <p:nvPr/>
        </p:nvSpPr>
        <p:spPr>
          <a:xfrm>
            <a:off x="21731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9"/>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9"/>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9"/>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9"/>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670900" y="598575"/>
            <a:ext cx="7030500" cy="6960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000">
                <a:solidFill>
                  <a:schemeClr val="lt1"/>
                </a:solidFill>
              </a:rPr>
              <a:t>Why disability Inclusion?</a:t>
            </a:r>
            <a:endParaRPr sz="3000">
              <a:solidFill>
                <a:schemeClr val="lt1"/>
              </a:solidFill>
            </a:endParaRPr>
          </a:p>
        </p:txBody>
      </p:sp>
      <p:sp>
        <p:nvSpPr>
          <p:cNvPr id="137" name="Google Shape;137;p33"/>
          <p:cNvSpPr txBox="1">
            <a:spLocks noGrp="1"/>
          </p:cNvSpPr>
          <p:nvPr>
            <p:ph type="body" idx="1"/>
          </p:nvPr>
        </p:nvSpPr>
        <p:spPr>
          <a:xfrm>
            <a:off x="483275" y="1294575"/>
            <a:ext cx="8415000" cy="3498900"/>
          </a:xfrm>
          <a:prstGeom prst="rect">
            <a:avLst/>
          </a:prstGeom>
          <a:noFill/>
          <a:ln>
            <a:noFill/>
          </a:ln>
        </p:spPr>
        <p:txBody>
          <a:bodyPr spcFirstLastPara="1" wrap="square" lIns="91425" tIns="91425" rIns="91425" bIns="91425" anchor="t" anchorCtr="0">
            <a:noAutofit/>
          </a:bodyPr>
          <a:lstStyle/>
          <a:p>
            <a:pPr marL="457200" lvl="0" indent="-364867" algn="l" rtl="0">
              <a:lnSpc>
                <a:spcPct val="105000"/>
              </a:lnSpc>
              <a:spcBef>
                <a:spcPts val="0"/>
              </a:spcBef>
              <a:spcAft>
                <a:spcPts val="0"/>
              </a:spcAft>
              <a:buSzPts val="2146"/>
              <a:buChar char="●"/>
            </a:pPr>
            <a:r>
              <a:rPr lang="en" sz="1500"/>
              <a:t>15-20% of the world’s population experience some form of disability….</a:t>
            </a:r>
            <a:endParaRPr sz="1500"/>
          </a:p>
          <a:p>
            <a:pPr marL="457200" lvl="0" indent="-364867" algn="l" rtl="0">
              <a:lnSpc>
                <a:spcPct val="105000"/>
              </a:lnSpc>
              <a:spcBef>
                <a:spcPts val="0"/>
              </a:spcBef>
              <a:spcAft>
                <a:spcPts val="0"/>
              </a:spcAft>
              <a:buSzPts val="2146"/>
              <a:buChar char="●"/>
            </a:pPr>
            <a:r>
              <a:rPr lang="en" sz="1500"/>
              <a:t>80% of persons with disabilities live in the Global South.</a:t>
            </a:r>
            <a:endParaRPr sz="1500"/>
          </a:p>
          <a:p>
            <a:pPr marL="457200" lvl="0" indent="-364867" algn="l" rtl="0">
              <a:lnSpc>
                <a:spcPct val="105000"/>
              </a:lnSpc>
              <a:spcBef>
                <a:spcPts val="0"/>
              </a:spcBef>
              <a:spcAft>
                <a:spcPts val="0"/>
              </a:spcAft>
              <a:buSzPts val="2146"/>
              <a:buChar char="●"/>
            </a:pPr>
            <a:r>
              <a:rPr lang="en" sz="1500"/>
              <a:t>30 percent of street youths have some kind of disability.</a:t>
            </a:r>
            <a:endParaRPr sz="1500"/>
          </a:p>
          <a:p>
            <a:pPr marL="457200" lvl="0" indent="-364867" algn="l" rtl="0">
              <a:lnSpc>
                <a:spcPct val="105000"/>
              </a:lnSpc>
              <a:spcBef>
                <a:spcPts val="0"/>
              </a:spcBef>
              <a:spcAft>
                <a:spcPts val="0"/>
              </a:spcAft>
              <a:buSzPts val="2146"/>
              <a:buChar char="●"/>
            </a:pPr>
            <a:r>
              <a:rPr lang="en" sz="1500"/>
              <a:t>Ninety per cent of children with disabilities in developing countries do not attend school.</a:t>
            </a:r>
            <a:endParaRPr sz="1500"/>
          </a:p>
          <a:p>
            <a:pPr marL="457200" lvl="0" indent="-364867" algn="l" rtl="0">
              <a:lnSpc>
                <a:spcPct val="105000"/>
              </a:lnSpc>
              <a:spcBef>
                <a:spcPts val="0"/>
              </a:spcBef>
              <a:spcAft>
                <a:spcPts val="0"/>
              </a:spcAft>
              <a:buSzPts val="2146"/>
              <a:buChar char="●"/>
            </a:pPr>
            <a:r>
              <a:rPr lang="en" sz="1500"/>
              <a:t>Disability disproportionately impacts marginalized populations like the poor, homeless persons and refugees.</a:t>
            </a:r>
            <a:endParaRPr sz="1500"/>
          </a:p>
          <a:p>
            <a:pPr marL="457200" lvl="0" indent="-364867" algn="l" rtl="0">
              <a:lnSpc>
                <a:spcPct val="105000"/>
              </a:lnSpc>
              <a:spcBef>
                <a:spcPts val="0"/>
              </a:spcBef>
              <a:spcAft>
                <a:spcPts val="0"/>
              </a:spcAft>
              <a:buSzPts val="2146"/>
              <a:buChar char="●"/>
            </a:pPr>
            <a:r>
              <a:rPr lang="en" sz="1500"/>
              <a:t>Women with disabilities are recognized to be multiply disadvantaged, experiencing exclusion on account of their gender and their disability.</a:t>
            </a:r>
            <a:endParaRPr sz="1500"/>
          </a:p>
          <a:p>
            <a:pPr marL="457200" lvl="0" indent="-364867" algn="l" rtl="0">
              <a:lnSpc>
                <a:spcPct val="105000"/>
              </a:lnSpc>
              <a:spcBef>
                <a:spcPts val="0"/>
              </a:spcBef>
              <a:spcAft>
                <a:spcPts val="0"/>
              </a:spcAft>
              <a:buSzPts val="2146"/>
              <a:buChar char="●"/>
            </a:pPr>
            <a:r>
              <a:rPr lang="en" sz="1500"/>
              <a:t>only 45 countries have anti-discrimination and other disability-specific laws!</a:t>
            </a:r>
            <a:endParaRPr sz="1500"/>
          </a:p>
          <a:p>
            <a:pPr marL="457200" lvl="0" indent="-364867" algn="l" rtl="0">
              <a:lnSpc>
                <a:spcPct val="105000"/>
              </a:lnSpc>
              <a:spcBef>
                <a:spcPts val="0"/>
              </a:spcBef>
              <a:spcAft>
                <a:spcPts val="0"/>
              </a:spcAft>
              <a:buSzPts val="2146"/>
              <a:buChar char="●"/>
            </a:pPr>
            <a:r>
              <a:rPr lang="en" sz="1500"/>
              <a:t>In countries with life expectancies over 70 years, individuals spend on average about 8 years, or 11.5 per cent of their life span, living with disabilities.</a:t>
            </a:r>
            <a:endParaRPr sz="1500"/>
          </a:p>
          <a:p>
            <a:pPr marL="457200" lvl="0" indent="-228600" algn="l" rtl="0">
              <a:lnSpc>
                <a:spcPct val="105000"/>
              </a:lnSpc>
              <a:spcBef>
                <a:spcPts val="0"/>
              </a:spcBef>
              <a:spcAft>
                <a:spcPts val="0"/>
              </a:spcAft>
              <a:buSzPts val="1946"/>
              <a:buNone/>
            </a:pPr>
            <a:endParaRPr/>
          </a:p>
        </p:txBody>
      </p:sp>
      <p:sp>
        <p:nvSpPr>
          <p:cNvPr id="138" name="Google Shape;138;p33"/>
          <p:cNvSpPr txBox="1"/>
          <p:nvPr/>
        </p:nvSpPr>
        <p:spPr>
          <a:xfrm>
            <a:off x="602750" y="198375"/>
            <a:ext cx="264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1st Session</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0"/>
          <p:cNvSpPr/>
          <p:nvPr/>
        </p:nvSpPr>
        <p:spPr>
          <a:xfrm>
            <a:off x="6924100" y="2336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1" name="Google Shape;831;p60"/>
          <p:cNvSpPr txBox="1">
            <a:spLocks noGrp="1"/>
          </p:cNvSpPr>
          <p:nvPr>
            <p:ph type="title" idx="4294967295"/>
          </p:nvPr>
        </p:nvSpPr>
        <p:spPr>
          <a:xfrm>
            <a:off x="125750" y="345500"/>
            <a:ext cx="8520600" cy="1059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2"/>
              </a:buClr>
              <a:buSzPct val="52380"/>
              <a:buFont typeface="Arial"/>
              <a:buNone/>
            </a:pPr>
            <a:r>
              <a:rPr lang="en" sz="2100">
                <a:latin typeface="Lato"/>
                <a:ea typeface="Lato"/>
                <a:cs typeface="Lato"/>
                <a:sym typeface="Lato"/>
              </a:rPr>
              <a:t>Do you agree with the following statements? </a:t>
            </a:r>
            <a:r>
              <a:rPr lang="en" sz="1544">
                <a:latin typeface="Lato"/>
                <a:ea typeface="Lato"/>
                <a:cs typeface="Lato"/>
                <a:sym typeface="Lato"/>
              </a:rPr>
              <a:t>You can add other statements that you wish to discuss with the participants on the blank post-its.</a:t>
            </a:r>
            <a:endParaRPr sz="3144">
              <a:latin typeface="Lato"/>
              <a:ea typeface="Lato"/>
              <a:cs typeface="Lato"/>
              <a:sym typeface="Lato"/>
            </a:endParaRPr>
          </a:p>
          <a:p>
            <a:pPr marL="0" lvl="0" indent="0" algn="ctr" rtl="0">
              <a:lnSpc>
                <a:spcPct val="100000"/>
              </a:lnSpc>
              <a:spcBef>
                <a:spcPts val="0"/>
              </a:spcBef>
              <a:spcAft>
                <a:spcPts val="0"/>
              </a:spcAft>
              <a:buSzPct val="111111"/>
              <a:buNone/>
            </a:pPr>
            <a:endParaRPr/>
          </a:p>
        </p:txBody>
      </p:sp>
      <p:sp>
        <p:nvSpPr>
          <p:cNvPr id="832" name="Google Shape;832;p60"/>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Use these “sticker dots” to agree with what someone else has written</a:t>
            </a:r>
            <a:endParaRPr sz="1400" b="0" i="1" u="none" strike="noStrike" cap="none">
              <a:solidFill>
                <a:srgbClr val="000000"/>
              </a:solidFill>
              <a:highlight>
                <a:srgbClr val="FFF2CC"/>
              </a:highlight>
              <a:latin typeface="Lato"/>
              <a:ea typeface="Lato"/>
              <a:cs typeface="Lato"/>
              <a:sym typeface="Lato"/>
            </a:endParaRPr>
          </a:p>
        </p:txBody>
      </p:sp>
      <p:sp>
        <p:nvSpPr>
          <p:cNvPr id="833" name="Google Shape;833;p60"/>
          <p:cNvSpPr/>
          <p:nvPr/>
        </p:nvSpPr>
        <p:spPr>
          <a:xfrm>
            <a:off x="672175" y="10165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990"/>
              <a:buFont typeface="Arial"/>
              <a:buNone/>
            </a:pPr>
            <a:r>
              <a:rPr lang="en" sz="900" b="0" i="0" u="none" strike="noStrike" cap="none">
                <a:solidFill>
                  <a:schemeClr val="dk1"/>
                </a:solidFill>
                <a:latin typeface="Lato"/>
                <a:ea typeface="Lato"/>
                <a:cs typeface="Lato"/>
                <a:sym typeface="Lato"/>
              </a:rPr>
              <a:t>HIV positive people cannot go for abortion especially MA if they are on ART</a:t>
            </a:r>
            <a:endParaRPr sz="9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4" name="Google Shape;834;p60"/>
          <p:cNvSpPr/>
          <p:nvPr/>
        </p:nvSpPr>
        <p:spPr>
          <a:xfrm>
            <a:off x="1374438" y="217625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5" name="Google Shape;835;p60"/>
          <p:cNvSpPr/>
          <p:nvPr/>
        </p:nvSpPr>
        <p:spPr>
          <a:xfrm>
            <a:off x="4442901" y="962150"/>
            <a:ext cx="10437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ato"/>
                <a:ea typeface="Lato"/>
                <a:cs typeface="Lato"/>
                <a:sym typeface="Lato"/>
              </a:rPr>
              <a:t>People who use drugs are not always able to manage medical abortion</a:t>
            </a:r>
            <a:endParaRPr sz="900" b="0" i="0" u="none" strike="noStrike" cap="none">
              <a:solidFill>
                <a:srgbClr val="000000"/>
              </a:solidFill>
              <a:latin typeface="Arial"/>
              <a:ea typeface="Arial"/>
              <a:cs typeface="Arial"/>
              <a:sym typeface="Arial"/>
            </a:endParaRPr>
          </a:p>
        </p:txBody>
      </p:sp>
      <p:sp>
        <p:nvSpPr>
          <p:cNvPr id="836" name="Google Shape;836;p60"/>
          <p:cNvSpPr/>
          <p:nvPr/>
        </p:nvSpPr>
        <p:spPr>
          <a:xfrm rot="10800000" flipH="1">
            <a:off x="5419000" y="3755665"/>
            <a:ext cx="229200" cy="327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60"/>
          <p:cNvSpPr/>
          <p:nvPr/>
        </p:nvSpPr>
        <p:spPr>
          <a:xfrm>
            <a:off x="5730375" y="28090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8" name="Google Shape;838;p60"/>
          <p:cNvSpPr/>
          <p:nvPr/>
        </p:nvSpPr>
        <p:spPr>
          <a:xfrm>
            <a:off x="2557538" y="10165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ato"/>
                <a:ea typeface="Lato"/>
                <a:cs typeface="Lato"/>
                <a:sym typeface="Lato"/>
              </a:rPr>
              <a:t>People who use drugs should not be able to decide for abortion</a:t>
            </a:r>
            <a:endParaRPr sz="900" b="0" i="0" u="none" strike="noStrike" cap="none">
              <a:solidFill>
                <a:srgbClr val="000000"/>
              </a:solidFill>
              <a:latin typeface="Arial"/>
              <a:ea typeface="Arial"/>
              <a:cs typeface="Arial"/>
              <a:sym typeface="Arial"/>
            </a:endParaRPr>
          </a:p>
        </p:txBody>
      </p:sp>
      <p:sp>
        <p:nvSpPr>
          <p:cNvPr id="839" name="Google Shape;839;p60"/>
          <p:cNvSpPr/>
          <p:nvPr/>
        </p:nvSpPr>
        <p:spPr>
          <a:xfrm>
            <a:off x="125750" y="2866650"/>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60"/>
          <p:cNvSpPr/>
          <p:nvPr/>
        </p:nvSpPr>
        <p:spPr>
          <a:xfrm>
            <a:off x="27911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60"/>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60"/>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60"/>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6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60"/>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60"/>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60"/>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6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60"/>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60"/>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6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60"/>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6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6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60"/>
          <p:cNvSpPr/>
          <p:nvPr/>
        </p:nvSpPr>
        <p:spPr>
          <a:xfrm>
            <a:off x="5438050" y="4386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60"/>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6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60"/>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60"/>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60"/>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6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6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6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60"/>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60"/>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60"/>
          <p:cNvSpPr/>
          <p:nvPr/>
        </p:nvSpPr>
        <p:spPr>
          <a:xfrm>
            <a:off x="6604650" y="962150"/>
            <a:ext cx="1250700" cy="10977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All trans men want to avoid pregnancies but also do not want to go for abortion as it is still women related service</a:t>
            </a:r>
            <a:endParaRPr sz="900" b="0" i="0" u="none" strike="noStrike" cap="none">
              <a:solidFill>
                <a:srgbClr val="000000"/>
              </a:solidFill>
              <a:latin typeface="Arial"/>
              <a:ea typeface="Arial"/>
              <a:cs typeface="Arial"/>
              <a:sym typeface="Arial"/>
            </a:endParaRPr>
          </a:p>
        </p:txBody>
      </p:sp>
      <p:sp>
        <p:nvSpPr>
          <p:cNvPr id="867" name="Google Shape;867;p6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60"/>
          <p:cNvSpPr/>
          <p:nvPr/>
        </p:nvSpPr>
        <p:spPr>
          <a:xfrm>
            <a:off x="716845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60"/>
          <p:cNvSpPr/>
          <p:nvPr/>
        </p:nvSpPr>
        <p:spPr>
          <a:xfrm>
            <a:off x="1123329"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60"/>
          <p:cNvSpPr/>
          <p:nvPr/>
        </p:nvSpPr>
        <p:spPr>
          <a:xfrm>
            <a:off x="1374454" y="4441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60"/>
          <p:cNvSpPr/>
          <p:nvPr/>
        </p:nvSpPr>
        <p:spPr>
          <a:xfrm>
            <a:off x="85110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60"/>
          <p:cNvSpPr/>
          <p:nvPr/>
        </p:nvSpPr>
        <p:spPr>
          <a:xfrm>
            <a:off x="1145179" y="4192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60"/>
          <p:cNvSpPr/>
          <p:nvPr/>
        </p:nvSpPr>
        <p:spPr>
          <a:xfrm>
            <a:off x="77730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60"/>
          <p:cNvSpPr/>
          <p:nvPr/>
        </p:nvSpPr>
        <p:spPr>
          <a:xfrm>
            <a:off x="1503729" y="4739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60"/>
          <p:cNvSpPr/>
          <p:nvPr/>
        </p:nvSpPr>
        <p:spPr>
          <a:xfrm>
            <a:off x="1853904" y="4401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60"/>
          <p:cNvSpPr/>
          <p:nvPr/>
        </p:nvSpPr>
        <p:spPr>
          <a:xfrm>
            <a:off x="160365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60"/>
          <p:cNvSpPr/>
          <p:nvPr/>
        </p:nvSpPr>
        <p:spPr>
          <a:xfrm>
            <a:off x="1646704" y="3914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60"/>
          <p:cNvSpPr/>
          <p:nvPr/>
        </p:nvSpPr>
        <p:spPr>
          <a:xfrm>
            <a:off x="2218954"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60"/>
          <p:cNvSpPr/>
          <p:nvPr/>
        </p:nvSpPr>
        <p:spPr>
          <a:xfrm>
            <a:off x="2505079" y="3898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60"/>
          <p:cNvSpPr/>
          <p:nvPr/>
        </p:nvSpPr>
        <p:spPr>
          <a:xfrm>
            <a:off x="3700717" y="3719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60"/>
          <p:cNvSpPr/>
          <p:nvPr/>
        </p:nvSpPr>
        <p:spPr>
          <a:xfrm>
            <a:off x="4400492" y="3706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60"/>
          <p:cNvSpPr/>
          <p:nvPr/>
        </p:nvSpPr>
        <p:spPr>
          <a:xfrm>
            <a:off x="5100254" y="3834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60"/>
          <p:cNvSpPr/>
          <p:nvPr/>
        </p:nvSpPr>
        <p:spPr>
          <a:xfrm>
            <a:off x="6271554"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60"/>
          <p:cNvSpPr/>
          <p:nvPr/>
        </p:nvSpPr>
        <p:spPr>
          <a:xfrm>
            <a:off x="7527179" y="4593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60"/>
          <p:cNvSpPr/>
          <p:nvPr/>
        </p:nvSpPr>
        <p:spPr>
          <a:xfrm>
            <a:off x="7569579"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60"/>
          <p:cNvSpPr/>
          <p:nvPr/>
        </p:nvSpPr>
        <p:spPr>
          <a:xfrm>
            <a:off x="7352104" y="3963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60"/>
          <p:cNvSpPr/>
          <p:nvPr/>
        </p:nvSpPr>
        <p:spPr>
          <a:xfrm>
            <a:off x="6960292" y="4009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60"/>
          <p:cNvSpPr/>
          <p:nvPr/>
        </p:nvSpPr>
        <p:spPr>
          <a:xfrm>
            <a:off x="3484929" y="4324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60"/>
          <p:cNvSpPr/>
          <p:nvPr/>
        </p:nvSpPr>
        <p:spPr>
          <a:xfrm>
            <a:off x="6615917"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60"/>
          <p:cNvSpPr/>
          <p:nvPr/>
        </p:nvSpPr>
        <p:spPr>
          <a:xfrm>
            <a:off x="2912438" y="2625825"/>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60"/>
          <p:cNvSpPr/>
          <p:nvPr/>
        </p:nvSpPr>
        <p:spPr>
          <a:xfrm>
            <a:off x="7996775" y="20880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92" name="Google Shape;892;p60"/>
          <p:cNvSpPr/>
          <p:nvPr/>
        </p:nvSpPr>
        <p:spPr>
          <a:xfrm>
            <a:off x="4580625" y="23237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61"/>
          <p:cNvSpPr txBox="1"/>
          <p:nvPr/>
        </p:nvSpPr>
        <p:spPr>
          <a:xfrm>
            <a:off x="331400" y="506475"/>
            <a:ext cx="7831200" cy="73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1" i="0" u="none" strike="noStrike" cap="none">
                <a:solidFill>
                  <a:srgbClr val="38761D"/>
                </a:solidFill>
                <a:latin typeface="Lato"/>
                <a:ea typeface="Lato"/>
                <a:cs typeface="Lato"/>
                <a:sym typeface="Lato"/>
              </a:rPr>
              <a:t>Working in breakout rooms</a:t>
            </a:r>
            <a:endParaRPr sz="2600" b="1" i="0" u="none" strike="noStrike" cap="none">
              <a:solidFill>
                <a:srgbClr val="38761D"/>
              </a:solidFill>
              <a:latin typeface="Lato"/>
              <a:ea typeface="Lato"/>
              <a:cs typeface="Lato"/>
              <a:sym typeface="Lato"/>
            </a:endParaRPr>
          </a:p>
        </p:txBody>
      </p:sp>
      <p:sp>
        <p:nvSpPr>
          <p:cNvPr id="898" name="Google Shape;898;p61"/>
          <p:cNvSpPr txBox="1"/>
          <p:nvPr/>
        </p:nvSpPr>
        <p:spPr>
          <a:xfrm>
            <a:off x="472050" y="1308000"/>
            <a:ext cx="82710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Identify barriers accessing abortion for sex workers, drug users and people living with HIV (consider your country context)?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What can be done by the service providers and government to address the barriers of abortion service for </a:t>
            </a:r>
            <a:r>
              <a:rPr lang="en" sz="1400" b="0" i="0" u="none" strike="noStrike" cap="none">
                <a:solidFill>
                  <a:schemeClr val="dk1"/>
                </a:solidFill>
                <a:latin typeface="Arial"/>
                <a:ea typeface="Arial"/>
                <a:cs typeface="Arial"/>
                <a:sym typeface="Arial"/>
              </a:rPr>
              <a:t>sex workers, drug users and people living with HIV</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How </a:t>
            </a:r>
            <a:r>
              <a:rPr lang="en" sz="1400" b="0" i="0" u="none" strike="noStrike" cap="none">
                <a:solidFill>
                  <a:schemeClr val="dk1"/>
                </a:solidFill>
                <a:latin typeface="Arial"/>
                <a:ea typeface="Arial"/>
                <a:cs typeface="Arial"/>
                <a:sym typeface="Arial"/>
              </a:rPr>
              <a:t>can</a:t>
            </a:r>
            <a:r>
              <a:rPr lang="en" sz="1400" b="0" i="0" u="none" strike="noStrike" cap="none">
                <a:solidFill>
                  <a:srgbClr val="000000"/>
                </a:solidFill>
                <a:latin typeface="Arial"/>
                <a:ea typeface="Arial"/>
                <a:cs typeface="Arial"/>
                <a:sym typeface="Arial"/>
              </a:rPr>
              <a:t> abortion stigma </a:t>
            </a:r>
            <a:r>
              <a:rPr lang="en" sz="1400" b="0" i="0" u="none" strike="noStrike" cap="none">
                <a:solidFill>
                  <a:schemeClr val="dk1"/>
                </a:solidFill>
                <a:latin typeface="Arial"/>
                <a:ea typeface="Arial"/>
                <a:cs typeface="Arial"/>
                <a:sym typeface="Arial"/>
              </a:rPr>
              <a:t>be </a:t>
            </a:r>
            <a:r>
              <a:rPr lang="en" sz="1400" b="0" i="0" u="none" strike="noStrike" cap="none">
                <a:solidFill>
                  <a:srgbClr val="000000"/>
                </a:solidFill>
                <a:latin typeface="Arial"/>
                <a:ea typeface="Arial"/>
                <a:cs typeface="Arial"/>
                <a:sym typeface="Arial"/>
              </a:rPr>
              <a:t>mitigated for </a:t>
            </a:r>
            <a:r>
              <a:rPr lang="en" sz="1400" b="0" i="0" u="none" strike="noStrike" cap="none">
                <a:solidFill>
                  <a:schemeClr val="dk1"/>
                </a:solidFill>
                <a:latin typeface="Arial"/>
                <a:ea typeface="Arial"/>
                <a:cs typeface="Arial"/>
                <a:sym typeface="Arial"/>
              </a:rPr>
              <a:t>sex workers, drug users and people living with HIV</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2"/>
          <p:cNvSpPr txBox="1">
            <a:spLocks noGrp="1"/>
          </p:cNvSpPr>
          <p:nvPr>
            <p:ph type="title" idx="4294967295"/>
          </p:nvPr>
        </p:nvSpPr>
        <p:spPr>
          <a:xfrm>
            <a:off x="311700" y="345475"/>
            <a:ext cx="8520600" cy="1059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2"/>
              </a:buClr>
              <a:buSzPts val="1100"/>
              <a:buFont typeface="Arial"/>
              <a:buNone/>
            </a:pPr>
            <a:r>
              <a:rPr lang="en" sz="2600">
                <a:solidFill>
                  <a:schemeClr val="dk1"/>
                </a:solidFill>
                <a:latin typeface="Lato"/>
                <a:ea typeface="Lato"/>
                <a:cs typeface="Lato"/>
                <a:sym typeface="Lato"/>
              </a:rPr>
              <a:t>After today’s </a:t>
            </a:r>
            <a:r>
              <a:rPr lang="en" sz="2600">
                <a:latin typeface="Lato"/>
                <a:ea typeface="Lato"/>
                <a:cs typeface="Lato"/>
                <a:sym typeface="Lato"/>
              </a:rPr>
              <a:t>workshop</a:t>
            </a:r>
            <a:r>
              <a:rPr lang="en" sz="2600">
                <a:solidFill>
                  <a:schemeClr val="dk1"/>
                </a:solidFill>
                <a:latin typeface="Lato"/>
                <a:ea typeface="Lato"/>
                <a:cs typeface="Lato"/>
                <a:sym typeface="Lato"/>
              </a:rPr>
              <a:t>, which image resonates how you feel about </a:t>
            </a:r>
            <a:r>
              <a:rPr lang="en" sz="2600">
                <a:latin typeface="Lato"/>
                <a:ea typeface="Lato"/>
                <a:cs typeface="Lato"/>
                <a:sym typeface="Lato"/>
              </a:rPr>
              <a:t>information</a:t>
            </a:r>
            <a:r>
              <a:rPr lang="en" sz="2600">
                <a:solidFill>
                  <a:schemeClr val="dk1"/>
                </a:solidFill>
                <a:latin typeface="Lato"/>
                <a:ea typeface="Lato"/>
                <a:cs typeface="Lato"/>
                <a:sym typeface="Lato"/>
              </a:rPr>
              <a:t> </a:t>
            </a:r>
            <a:r>
              <a:rPr lang="en" sz="2600">
                <a:latin typeface="Lato"/>
                <a:ea typeface="Lato"/>
                <a:cs typeface="Lato"/>
                <a:sym typeface="Lato"/>
              </a:rPr>
              <a:t>shared throughout the session</a:t>
            </a:r>
            <a:r>
              <a:rPr lang="en" sz="2600">
                <a:solidFill>
                  <a:schemeClr val="dk1"/>
                </a:solidFill>
                <a:latin typeface="Lato"/>
                <a:ea typeface="Lato"/>
                <a:cs typeface="Lato"/>
                <a:sym typeface="Lato"/>
              </a:rPr>
              <a:t>? </a:t>
            </a:r>
            <a:endParaRPr sz="4200">
              <a:solidFill>
                <a:schemeClr val="dk1"/>
              </a:solidFill>
              <a:latin typeface="Lato"/>
              <a:ea typeface="Lato"/>
              <a:cs typeface="Lato"/>
              <a:sym typeface="Lato"/>
            </a:endParaRPr>
          </a:p>
        </p:txBody>
      </p:sp>
      <p:pic>
        <p:nvPicPr>
          <p:cNvPr id="904" name="Google Shape;904;p62"/>
          <p:cNvPicPr preferRelativeResize="0"/>
          <p:nvPr/>
        </p:nvPicPr>
        <p:blipFill rotWithShape="1">
          <a:blip r:embed="rId3">
            <a:alphaModFix/>
          </a:blip>
          <a:srcRect/>
          <a:stretch/>
        </p:blipFill>
        <p:spPr>
          <a:xfrm>
            <a:off x="3370250" y="1536900"/>
            <a:ext cx="2087801" cy="1175891"/>
          </a:xfrm>
          <a:prstGeom prst="rect">
            <a:avLst/>
          </a:prstGeom>
          <a:noFill/>
          <a:ln>
            <a:noFill/>
          </a:ln>
        </p:spPr>
      </p:pic>
      <p:pic>
        <p:nvPicPr>
          <p:cNvPr id="905" name="Google Shape;905;p62"/>
          <p:cNvPicPr preferRelativeResize="0"/>
          <p:nvPr/>
        </p:nvPicPr>
        <p:blipFill rotWithShape="1">
          <a:blip r:embed="rId4">
            <a:alphaModFix/>
          </a:blip>
          <a:srcRect/>
          <a:stretch/>
        </p:blipFill>
        <p:spPr>
          <a:xfrm>
            <a:off x="1542950" y="3406125"/>
            <a:ext cx="1961400" cy="1042798"/>
          </a:xfrm>
          <a:prstGeom prst="rect">
            <a:avLst/>
          </a:prstGeom>
          <a:noFill/>
          <a:ln>
            <a:noFill/>
          </a:ln>
        </p:spPr>
      </p:pic>
      <p:pic>
        <p:nvPicPr>
          <p:cNvPr id="906" name="Google Shape;906;p62"/>
          <p:cNvPicPr preferRelativeResize="0"/>
          <p:nvPr/>
        </p:nvPicPr>
        <p:blipFill rotWithShape="1">
          <a:blip r:embed="rId5">
            <a:alphaModFix/>
          </a:blip>
          <a:srcRect l="6859" r="-1610"/>
          <a:stretch/>
        </p:blipFill>
        <p:spPr>
          <a:xfrm>
            <a:off x="5050450" y="3329925"/>
            <a:ext cx="1961337" cy="1059600"/>
          </a:xfrm>
          <a:prstGeom prst="rect">
            <a:avLst/>
          </a:prstGeom>
          <a:noFill/>
          <a:ln>
            <a:noFill/>
          </a:ln>
        </p:spPr>
      </p:pic>
      <p:pic>
        <p:nvPicPr>
          <p:cNvPr id="907" name="Google Shape;907;p62"/>
          <p:cNvPicPr preferRelativeResize="0"/>
          <p:nvPr/>
        </p:nvPicPr>
        <p:blipFill rotWithShape="1">
          <a:blip r:embed="rId6">
            <a:alphaModFix/>
          </a:blip>
          <a:srcRect/>
          <a:stretch/>
        </p:blipFill>
        <p:spPr>
          <a:xfrm>
            <a:off x="304800" y="1557475"/>
            <a:ext cx="2087808" cy="1200487"/>
          </a:xfrm>
          <a:prstGeom prst="rect">
            <a:avLst/>
          </a:prstGeom>
          <a:noFill/>
          <a:ln>
            <a:noFill/>
          </a:ln>
        </p:spPr>
      </p:pic>
      <p:pic>
        <p:nvPicPr>
          <p:cNvPr id="908" name="Google Shape;908;p62"/>
          <p:cNvPicPr preferRelativeResize="0"/>
          <p:nvPr/>
        </p:nvPicPr>
        <p:blipFill rotWithShape="1">
          <a:blip r:embed="rId7">
            <a:alphaModFix/>
          </a:blip>
          <a:srcRect/>
          <a:stretch/>
        </p:blipFill>
        <p:spPr>
          <a:xfrm>
            <a:off x="6617866" y="1547187"/>
            <a:ext cx="2123560" cy="1221050"/>
          </a:xfrm>
          <a:prstGeom prst="rect">
            <a:avLst/>
          </a:prstGeom>
          <a:noFill/>
          <a:ln>
            <a:noFill/>
          </a:ln>
        </p:spPr>
      </p:pic>
      <p:sp>
        <p:nvSpPr>
          <p:cNvPr id="909" name="Google Shape;909;p62"/>
          <p:cNvSpPr txBox="1"/>
          <p:nvPr/>
        </p:nvSpPr>
        <p:spPr>
          <a:xfrm>
            <a:off x="228600" y="2710950"/>
            <a:ext cx="23607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Image Description:  A grassy field with some trees overlooking a clear blue peaceful ocean. The sky has a few clouds. </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0" name="Google Shape;910;p62"/>
          <p:cNvSpPr txBox="1"/>
          <p:nvPr/>
        </p:nvSpPr>
        <p:spPr>
          <a:xfrm>
            <a:off x="3334450" y="2636600"/>
            <a:ext cx="21234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Image Description:  A field with tall yellow grass. The sky shows a rainbow over dark clouds.</a:t>
            </a:r>
            <a:endParaRPr sz="1000" b="0" i="1"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1" name="Google Shape;911;p62"/>
          <p:cNvSpPr txBox="1"/>
          <p:nvPr/>
        </p:nvSpPr>
        <p:spPr>
          <a:xfrm>
            <a:off x="6617875" y="2710950"/>
            <a:ext cx="22236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Image Description: Different stages of sprouting plants emerging from soil.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2" name="Google Shape;912;p62"/>
          <p:cNvSpPr txBox="1"/>
          <p:nvPr/>
        </p:nvSpPr>
        <p:spPr>
          <a:xfrm>
            <a:off x="1466750" y="4363725"/>
            <a:ext cx="22236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Image Description:  Dark clouds and lighting striking at multiple parts of the sky.</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3" name="Google Shape;913;p62"/>
          <p:cNvSpPr txBox="1"/>
          <p:nvPr/>
        </p:nvSpPr>
        <p:spPr>
          <a:xfrm>
            <a:off x="5050450" y="4313325"/>
            <a:ext cx="19614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Image Description: Blue ocean water curling into a wave.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311700" y="445025"/>
            <a:ext cx="8520600" cy="8001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3000" i="0" u="none" strike="noStrike" cap="none">
                <a:solidFill>
                  <a:schemeClr val="lt1"/>
                </a:solidFill>
              </a:rPr>
              <a:t>Stigma</a:t>
            </a:r>
            <a:endParaRPr sz="3000">
              <a:solidFill>
                <a:schemeClr val="lt1"/>
              </a:solidFill>
            </a:endParaRPr>
          </a:p>
        </p:txBody>
      </p:sp>
      <p:sp>
        <p:nvSpPr>
          <p:cNvPr id="144" name="Google Shape;144;p34"/>
          <p:cNvSpPr txBox="1">
            <a:spLocks noGrp="1"/>
          </p:cNvSpPr>
          <p:nvPr>
            <p:ph type="body" idx="1"/>
          </p:nvPr>
        </p:nvSpPr>
        <p:spPr>
          <a:xfrm>
            <a:off x="361925" y="1466125"/>
            <a:ext cx="5155500" cy="3416400"/>
          </a:xfrm>
          <a:prstGeom prst="rect">
            <a:avLst/>
          </a:prstGeom>
          <a:noFill/>
          <a:ln>
            <a:noFill/>
          </a:ln>
        </p:spPr>
        <p:txBody>
          <a:bodyPr spcFirstLastPara="1" wrap="square" lIns="91425" tIns="91425" rIns="91425" bIns="91425" anchor="t" anchorCtr="0">
            <a:normAutofit fontScale="70000" lnSpcReduction="10000"/>
          </a:bodyPr>
          <a:lstStyle/>
          <a:p>
            <a:pPr marL="228600" marR="0" lvl="0" indent="-203946" algn="l" rtl="0">
              <a:lnSpc>
                <a:spcPct val="115000"/>
              </a:lnSpc>
              <a:spcBef>
                <a:spcPts val="0"/>
              </a:spcBef>
              <a:spcAft>
                <a:spcPts val="0"/>
              </a:spcAft>
              <a:buClr>
                <a:srgbClr val="434343"/>
              </a:buClr>
              <a:buSzPct val="143790"/>
              <a:buChar char="•"/>
            </a:pPr>
            <a:r>
              <a:rPr lang="en" sz="1800" i="0" u="none" strike="noStrike" cap="none">
                <a:solidFill>
                  <a:srgbClr val="434343"/>
                </a:solidFill>
              </a:rPr>
              <a:t>Disability is often stigmatized through this process of Othering. The attribution of negativity and undesirability of the ‘other’ calls for devaluation and negation.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The stigma – the devaluation and negation – of disability is extended to families and associates of the ‘Other’. This is called stigma by association.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Inclusion and belonging are key attributes of communal and social life. Hence stigma often leads to the hiding and exclusion of persons with disabilities within families and communities.</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Stigma is underscored by shame and the fear of exclusion.</a:t>
            </a:r>
            <a:endParaRPr>
              <a:solidFill>
                <a:srgbClr val="434343"/>
              </a:solidFill>
            </a:endParaRPr>
          </a:p>
          <a:p>
            <a:pPr marL="457200" lvl="0" indent="-228600" algn="l" rtl="0">
              <a:lnSpc>
                <a:spcPct val="115000"/>
              </a:lnSpc>
              <a:spcBef>
                <a:spcPts val="0"/>
              </a:spcBef>
              <a:spcAft>
                <a:spcPts val="0"/>
              </a:spcAft>
              <a:buSzPct val="117646"/>
              <a:buNone/>
            </a:pPr>
            <a:endParaRPr/>
          </a:p>
          <a:p>
            <a:pPr marL="457200" lvl="0" indent="-228600" algn="l" rtl="0">
              <a:lnSpc>
                <a:spcPct val="115000"/>
              </a:lnSpc>
              <a:spcBef>
                <a:spcPts val="0"/>
              </a:spcBef>
              <a:spcAft>
                <a:spcPts val="0"/>
              </a:spcAft>
              <a:buSzPct val="117646"/>
              <a:buNone/>
            </a:pPr>
            <a:endParaRPr/>
          </a:p>
        </p:txBody>
      </p:sp>
      <p:pic>
        <p:nvPicPr>
          <p:cNvPr id="145" name="Google Shape;145;p34"/>
          <p:cNvPicPr preferRelativeResize="0"/>
          <p:nvPr/>
        </p:nvPicPr>
        <p:blipFill rotWithShape="1">
          <a:blip r:embed="rId3">
            <a:alphaModFix/>
          </a:blip>
          <a:srcRect/>
          <a:stretch/>
        </p:blipFill>
        <p:spPr>
          <a:xfrm>
            <a:off x="5430128" y="1244991"/>
            <a:ext cx="3713871" cy="33238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35"/>
          <p:cNvGrpSpPr/>
          <p:nvPr/>
        </p:nvGrpSpPr>
        <p:grpSpPr>
          <a:xfrm>
            <a:off x="2539093" y="728663"/>
            <a:ext cx="4080600" cy="4080600"/>
            <a:chOff x="0" y="445770"/>
            <a:chExt cx="5440800" cy="5440800"/>
          </a:xfrm>
        </p:grpSpPr>
        <p:sp>
          <p:nvSpPr>
            <p:cNvPr id="151" name="Google Shape;151;p35"/>
            <p:cNvSpPr/>
            <p:nvPr/>
          </p:nvSpPr>
          <p:spPr>
            <a:xfrm>
              <a:off x="0" y="445770"/>
              <a:ext cx="5440800" cy="54408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35"/>
            <p:cNvSpPr txBox="1"/>
            <p:nvPr/>
          </p:nvSpPr>
          <p:spPr>
            <a:xfrm>
              <a:off x="1959732" y="717804"/>
              <a:ext cx="1521300" cy="8160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Patriarchy</a:t>
              </a:r>
              <a:endParaRPr sz="1100" b="0" i="0" u="none" strike="noStrike" cap="none">
                <a:solidFill>
                  <a:srgbClr val="000000"/>
                </a:solidFill>
                <a:latin typeface="Arial"/>
                <a:ea typeface="Arial"/>
                <a:cs typeface="Arial"/>
                <a:sym typeface="Arial"/>
              </a:endParaRPr>
            </a:p>
          </p:txBody>
        </p:sp>
        <p:sp>
          <p:nvSpPr>
            <p:cNvPr id="153" name="Google Shape;153;p35"/>
            <p:cNvSpPr/>
            <p:nvPr/>
          </p:nvSpPr>
          <p:spPr>
            <a:xfrm>
              <a:off x="433687" y="1533906"/>
              <a:ext cx="4573200" cy="4352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Google Shape;154;p35"/>
            <p:cNvSpPr txBox="1"/>
            <p:nvPr/>
          </p:nvSpPr>
          <p:spPr>
            <a:xfrm>
              <a:off x="1921154" y="1795058"/>
              <a:ext cx="1598400" cy="7836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Society's attitude to disability</a:t>
              </a:r>
              <a:endParaRPr sz="1100" b="0" i="0" u="none" strike="noStrike" cap="none">
                <a:solidFill>
                  <a:srgbClr val="000000"/>
                </a:solidFill>
                <a:latin typeface="Arial"/>
                <a:ea typeface="Arial"/>
                <a:cs typeface="Arial"/>
                <a:sym typeface="Arial"/>
              </a:endParaRPr>
            </a:p>
          </p:txBody>
        </p:sp>
        <p:sp>
          <p:nvSpPr>
            <p:cNvPr id="155" name="Google Shape;155;p35"/>
            <p:cNvSpPr/>
            <p:nvPr/>
          </p:nvSpPr>
          <p:spPr>
            <a:xfrm>
              <a:off x="919921" y="2582607"/>
              <a:ext cx="3600900" cy="32643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35"/>
            <p:cNvSpPr txBox="1"/>
            <p:nvPr/>
          </p:nvSpPr>
          <p:spPr>
            <a:xfrm>
              <a:off x="1881344" y="2827438"/>
              <a:ext cx="1677900" cy="7344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Access to appropriate services</a:t>
              </a:r>
              <a:endParaRPr sz="1100" b="0" i="0" u="none" strike="noStrike" cap="none">
                <a:solidFill>
                  <a:srgbClr val="000000"/>
                </a:solidFill>
                <a:latin typeface="Arial"/>
                <a:ea typeface="Arial"/>
                <a:cs typeface="Arial"/>
                <a:sym typeface="Arial"/>
              </a:endParaRPr>
            </a:p>
          </p:txBody>
        </p:sp>
        <p:sp>
          <p:nvSpPr>
            <p:cNvPr id="157" name="Google Shape;157;p35"/>
            <p:cNvSpPr/>
            <p:nvPr/>
          </p:nvSpPr>
          <p:spPr>
            <a:xfrm>
              <a:off x="1606545" y="3710178"/>
              <a:ext cx="2176200" cy="21762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35"/>
            <p:cNvSpPr txBox="1"/>
            <p:nvPr/>
          </p:nvSpPr>
          <p:spPr>
            <a:xfrm>
              <a:off x="1925253" y="4254246"/>
              <a:ext cx="1539000" cy="10881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Disabled women and trans-men</a:t>
              </a:r>
              <a:endParaRPr sz="1100" b="0" i="0" u="none" strike="noStrike" cap="none">
                <a:solidFill>
                  <a:srgbClr val="000000"/>
                </a:solidFill>
                <a:latin typeface="Arial"/>
                <a:ea typeface="Arial"/>
                <a:cs typeface="Arial"/>
                <a:sym typeface="Arial"/>
              </a:endParaRPr>
            </a:p>
          </p:txBody>
        </p:sp>
      </p:grpSp>
      <p:sp>
        <p:nvSpPr>
          <p:cNvPr id="159" name="Google Shape;159;p35"/>
          <p:cNvSpPr txBox="1"/>
          <p:nvPr/>
        </p:nvSpPr>
        <p:spPr>
          <a:xfrm>
            <a:off x="1752200" y="225125"/>
            <a:ext cx="62118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600"/>
              <a:t>How does stigma at different levels look like for Disabled People?</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522900" y="796625"/>
            <a:ext cx="8098200" cy="6198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Clr>
                <a:schemeClr val="dk1"/>
              </a:buClr>
              <a:buSzPct val="39285"/>
              <a:buFont typeface="Arial"/>
              <a:buNone/>
            </a:pPr>
            <a:r>
              <a:rPr lang="en" b="1">
                <a:solidFill>
                  <a:schemeClr val="lt1"/>
                </a:solidFill>
              </a:rPr>
              <a:t>Ableism as a contributing factor to abortion stigma</a:t>
            </a:r>
            <a:endParaRPr b="1">
              <a:solidFill>
                <a:schemeClr val="lt1"/>
              </a:solidFill>
            </a:endParaRPr>
          </a:p>
          <a:p>
            <a:pPr marL="0" lvl="0" indent="0" algn="l" rtl="0">
              <a:lnSpc>
                <a:spcPct val="100000"/>
              </a:lnSpc>
              <a:spcBef>
                <a:spcPts val="1200"/>
              </a:spcBef>
              <a:spcAft>
                <a:spcPts val="0"/>
              </a:spcAft>
              <a:buSzPct val="111111"/>
              <a:buNone/>
            </a:pPr>
            <a:endParaRPr b="1">
              <a:solidFill>
                <a:schemeClr val="lt1"/>
              </a:solidFill>
            </a:endParaRPr>
          </a:p>
        </p:txBody>
      </p:sp>
      <p:sp>
        <p:nvSpPr>
          <p:cNvPr id="165" name="Google Shape;165;p36"/>
          <p:cNvSpPr txBox="1">
            <a:spLocks noGrp="1"/>
          </p:cNvSpPr>
          <p:nvPr>
            <p:ph type="body" idx="1"/>
          </p:nvPr>
        </p:nvSpPr>
        <p:spPr>
          <a:xfrm>
            <a:off x="311700" y="1679006"/>
            <a:ext cx="8520600" cy="3211200"/>
          </a:xfrm>
          <a:prstGeom prst="rect">
            <a:avLst/>
          </a:prstGeom>
          <a:noFill/>
          <a:ln>
            <a:noFill/>
          </a:ln>
        </p:spPr>
        <p:txBody>
          <a:bodyPr spcFirstLastPara="1" wrap="square" lIns="91425" tIns="91425" rIns="91425" bIns="91425" anchor="t" anchorCtr="0">
            <a:normAutofit/>
          </a:bodyPr>
          <a:lstStyle/>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Ableism may be conscious or unconscious, and may be embedded in institutions, systems or the broader culture of a society.</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Ableism can limit persons with disabilities from access information and services on abortion. </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People with disabilities may also be perceived to lack the capacity. </a:t>
            </a:r>
            <a:endParaRPr>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884050" y="283675"/>
            <a:ext cx="7476000" cy="9993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Consider the lived realities while accessing abortions services.</a:t>
            </a:r>
            <a:endParaRPr>
              <a:solidFill>
                <a:schemeClr val="lt1"/>
              </a:solidFill>
            </a:endParaRPr>
          </a:p>
        </p:txBody>
      </p:sp>
      <p:sp>
        <p:nvSpPr>
          <p:cNvPr id="171" name="Google Shape;171;p37"/>
          <p:cNvSpPr txBox="1">
            <a:spLocks noGrp="1"/>
          </p:cNvSpPr>
          <p:nvPr>
            <p:ph type="body" idx="1"/>
          </p:nvPr>
        </p:nvSpPr>
        <p:spPr>
          <a:xfrm>
            <a:off x="623550" y="1282975"/>
            <a:ext cx="7896900" cy="3860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b="1"/>
              <a:t>Even in matters of abortion, people with disabilities can make their own decisions.</a:t>
            </a:r>
            <a:endParaRPr sz="1500" b="1"/>
          </a:p>
          <a:p>
            <a:pPr marL="457200" lvl="0" indent="-355600" algn="l" rtl="0">
              <a:spcBef>
                <a:spcPts val="0"/>
              </a:spcBef>
              <a:spcAft>
                <a:spcPts val="0"/>
              </a:spcAft>
              <a:buSzPts val="2000"/>
              <a:buChar char="●"/>
            </a:pPr>
            <a:r>
              <a:rPr lang="en" sz="1500"/>
              <a:t>Accessibility- sign language interpretation, disability etiquette, Braille materials and signage.</a:t>
            </a:r>
            <a:endParaRPr sz="1500"/>
          </a:p>
          <a:p>
            <a:pPr marL="457200" lvl="0" indent="-355600" algn="l" rtl="0">
              <a:spcBef>
                <a:spcPts val="0"/>
              </a:spcBef>
              <a:spcAft>
                <a:spcPts val="0"/>
              </a:spcAft>
              <a:buSzPts val="2000"/>
              <a:buChar char="●"/>
            </a:pPr>
            <a:r>
              <a:rPr lang="en" sz="1500"/>
              <a:t>Stigma and discrimination.</a:t>
            </a:r>
            <a:endParaRPr sz="1500"/>
          </a:p>
          <a:p>
            <a:pPr marL="457200" lvl="0" indent="-355600" algn="l" rtl="0">
              <a:spcBef>
                <a:spcPts val="0"/>
              </a:spcBef>
              <a:spcAft>
                <a:spcPts val="0"/>
              </a:spcAft>
              <a:buSzPts val="2000"/>
              <a:buChar char="●"/>
            </a:pPr>
            <a:r>
              <a:rPr lang="en" sz="1500"/>
              <a:t>Economic barriers- affordability</a:t>
            </a:r>
            <a:endParaRPr sz="1500"/>
          </a:p>
          <a:p>
            <a:pPr marL="457200" lvl="0" indent="-355600" algn="l" rtl="0">
              <a:spcBef>
                <a:spcPts val="0"/>
              </a:spcBef>
              <a:spcAft>
                <a:spcPts val="0"/>
              </a:spcAft>
              <a:buSzPts val="2000"/>
              <a:buChar char="●"/>
            </a:pPr>
            <a:r>
              <a:rPr lang="en" sz="1500"/>
              <a:t>Low literacy levels</a:t>
            </a:r>
            <a:endParaRPr sz="1500"/>
          </a:p>
          <a:p>
            <a:pPr marL="457200" lvl="0" indent="-355600" algn="l" rtl="0">
              <a:spcBef>
                <a:spcPts val="0"/>
              </a:spcBef>
              <a:spcAft>
                <a:spcPts val="0"/>
              </a:spcAft>
              <a:buSzPts val="2000"/>
              <a:buChar char="●"/>
            </a:pPr>
            <a:r>
              <a:rPr lang="en" sz="1500"/>
              <a:t>Patriarchy- Power, control and decision making.</a:t>
            </a:r>
            <a:endParaRPr sz="15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11700" y="445025"/>
            <a:ext cx="8520600" cy="5727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07"/>
              <a:buNone/>
            </a:pPr>
            <a:r>
              <a:rPr lang="en">
                <a:solidFill>
                  <a:schemeClr val="lt1"/>
                </a:solidFill>
              </a:rPr>
              <a:t>Additional considerations about Abortion and Disability</a:t>
            </a:r>
            <a:endParaRPr>
              <a:solidFill>
                <a:schemeClr val="lt1"/>
              </a:solidFill>
            </a:endParaRPr>
          </a:p>
        </p:txBody>
      </p:sp>
      <p:sp>
        <p:nvSpPr>
          <p:cNvPr id="177" name="Google Shape;17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a:t>Due to stigma, people with disabilities often do not receive information about or access to safe abortion or contraceptive care. As a result, they experience an increased risk of unwanted pregnancy and unsafe abortion—and the associated risk of injury or death.</a:t>
            </a:r>
            <a:endParaRPr sz="1500"/>
          </a:p>
          <a:p>
            <a:pPr marL="457200" lvl="0" indent="-355600" algn="l" rtl="0">
              <a:lnSpc>
                <a:spcPct val="115000"/>
              </a:lnSpc>
              <a:spcBef>
                <a:spcPts val="0"/>
              </a:spcBef>
              <a:spcAft>
                <a:spcPts val="0"/>
              </a:spcAft>
              <a:buSzPts val="2000"/>
              <a:buChar char="●"/>
            </a:pPr>
            <a:r>
              <a:rPr lang="en" sz="1500"/>
              <a:t>Women and girls face judgment and discrimination for many things related to sexuality and reproduction, including unwanted pregnancy and abortion. Young women and adolescent girls often are not considered mature enough to make decisions about having sex or an abortion.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311700" y="445025"/>
            <a:ext cx="8520600" cy="8772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chemeClr val="lt1"/>
                </a:solidFill>
              </a:rPr>
              <a:t>Understanding and unlearning ableism is an ongoing process and one we must work on day-to-day</a:t>
            </a:r>
            <a:br>
              <a:rPr lang="en" b="1">
                <a:solidFill>
                  <a:schemeClr val="lt1"/>
                </a:solidFill>
              </a:rPr>
            </a:br>
            <a:endParaRPr>
              <a:solidFill>
                <a:schemeClr val="lt1"/>
              </a:solidFill>
            </a:endParaRPr>
          </a:p>
        </p:txBody>
      </p:sp>
      <p:sp>
        <p:nvSpPr>
          <p:cNvPr id="183" name="Google Shape;183;p39"/>
          <p:cNvSpPr txBox="1">
            <a:spLocks noGrp="1"/>
          </p:cNvSpPr>
          <p:nvPr>
            <p:ph type="body" idx="1"/>
          </p:nvPr>
        </p:nvSpPr>
        <p:spPr>
          <a:xfrm>
            <a:off x="311700" y="1322363"/>
            <a:ext cx="8783100" cy="3848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700" b="1"/>
              <a:t>It’s a collective responsibility. </a:t>
            </a:r>
            <a:endParaRPr sz="1700" b="1"/>
          </a:p>
          <a:p>
            <a:pPr marL="0" lvl="0" indent="0" algn="l" rtl="0">
              <a:lnSpc>
                <a:spcPct val="115000"/>
              </a:lnSpc>
              <a:spcBef>
                <a:spcPts val="0"/>
              </a:spcBef>
              <a:spcAft>
                <a:spcPts val="0"/>
              </a:spcAft>
              <a:buNone/>
            </a:pPr>
            <a:endParaRPr sz="1700" b="1"/>
          </a:p>
          <a:p>
            <a:pPr marL="0" lvl="0" indent="0" algn="l" rtl="0">
              <a:lnSpc>
                <a:spcPct val="115000"/>
              </a:lnSpc>
              <a:spcBef>
                <a:spcPts val="0"/>
              </a:spcBef>
              <a:spcAft>
                <a:spcPts val="0"/>
              </a:spcAft>
              <a:buNone/>
            </a:pPr>
            <a:r>
              <a:rPr lang="en" sz="1700" b="1"/>
              <a:t>We invite you yo use the following exercise to reflect and identify spaces for inclusion.</a:t>
            </a:r>
            <a:endParaRPr sz="1700" b="1"/>
          </a:p>
        </p:txBody>
      </p:sp>
      <p:pic>
        <p:nvPicPr>
          <p:cNvPr id="184" name="Google Shape;184;p39" descr="Understanding and unlearning ableism is an ongoing process and one we must  work on day-to-day-Living News , Firstpost"/>
          <p:cNvPicPr preferRelativeResize="0"/>
          <p:nvPr/>
        </p:nvPicPr>
        <p:blipFill rotWithShape="1">
          <a:blip r:embed="rId3">
            <a:alphaModFix/>
          </a:blip>
          <a:srcRect/>
          <a:stretch/>
        </p:blipFill>
        <p:spPr>
          <a:xfrm>
            <a:off x="2252200" y="2673800"/>
            <a:ext cx="3745200" cy="2118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2699</Words>
  <Application>Microsoft Office PowerPoint</Application>
  <PresentationFormat>On-screen Show (16:9)</PresentationFormat>
  <Paragraphs>285</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Nunito</vt:lpstr>
      <vt:lpstr>Quattrocento Sans</vt:lpstr>
      <vt:lpstr>Roboto</vt:lpstr>
      <vt:lpstr>Calibri</vt:lpstr>
      <vt:lpstr>Arial</vt:lpstr>
      <vt:lpstr>Lato</vt:lpstr>
      <vt:lpstr>Overlock</vt:lpstr>
      <vt:lpstr>Noto Sans Symbols</vt:lpstr>
      <vt:lpstr>Simple Light</vt:lpstr>
      <vt:lpstr>Simple Light</vt:lpstr>
      <vt:lpstr>PowerPoint Presentation</vt:lpstr>
      <vt:lpstr>About this workbook</vt:lpstr>
      <vt:lpstr>Why disability Inclusion?</vt:lpstr>
      <vt:lpstr>Stigma</vt:lpstr>
      <vt:lpstr>PowerPoint Presentation</vt:lpstr>
      <vt:lpstr>Ableism as a contributing factor to abortion stigma </vt:lpstr>
      <vt:lpstr>Consider the lived realities while accessing abortions services.</vt:lpstr>
      <vt:lpstr>Additional considerations about Abortion and Disability</vt:lpstr>
      <vt:lpstr>Understanding and unlearning ableism is an ongoing process and one we must work on day-to-day </vt:lpstr>
      <vt:lpstr>How is Disability perceived in your context? </vt:lpstr>
      <vt:lpstr>PowerPoint Presentation</vt:lpstr>
      <vt:lpstr>Who speaks on behalf of disability and abortion in your local context?  </vt:lpstr>
      <vt:lpstr>What hinders disability inclusion in your organizing?  </vt:lpstr>
      <vt:lpstr>How have you included disability in your organizing?  </vt:lpstr>
      <vt:lpstr>How can we amplify the voices of people with disabilities who have abortions in your context?  </vt:lpstr>
      <vt:lpstr>What are some of the possible solutions that you would recommend to make organizing more disability inclusive?  </vt:lpstr>
      <vt:lpstr>2nd Session Towards Intersectionality </vt:lpstr>
      <vt:lpstr>PowerPoint Presentation</vt:lpstr>
      <vt:lpstr>PowerPoint Presentation</vt:lpstr>
      <vt:lpstr>PowerPoint Presentation</vt:lpstr>
      <vt:lpstr>PowerPoint Presentation</vt:lpstr>
      <vt:lpstr>Mental Capacity versus Legal Capacity</vt:lpstr>
      <vt:lpstr>PowerPoint Presentation</vt:lpstr>
      <vt:lpstr>Resources</vt:lpstr>
      <vt:lpstr>3rd Session  Intersectional stigma:  Abortion, Sex Work, Drug Use and HIV </vt:lpstr>
      <vt:lpstr>PowerPoint Presentation</vt:lpstr>
      <vt:lpstr>HIV and disabilities are not linked in any way Le VIH et les handicaps ne sont liés d'aucune façon El VIH y las discapacidades no están vinculados de ninguna manera  </vt:lpstr>
      <vt:lpstr>Positive legislation facilitates accessibility of abortion services and mitigates stigma La legislación positiva facilita la accesibilidad de los servicios de aborto y mitiga el estigma Une législation positive facilite l'accessibilité des services d'avortement et atténue la stigmatisation  </vt:lpstr>
      <vt:lpstr>Abortion related stigma negatively affects service providers and the quality of service itself La stigmatisation liée à l'avortement affecte négativement les prestataires de services et la qualité du service lui-même El estigma relacionado con el aborto afecta negativamente a los proveedores de servicios y a la calidad del servicio en sí </vt:lpstr>
      <vt:lpstr>Do you agree with the following statements? You can add other statements that you wish to discuss with the participants on the blank post-its. </vt:lpstr>
      <vt:lpstr>PowerPoint Presentation</vt:lpstr>
      <vt:lpstr>After today’s workshop, which image resonates how you feel about information shared throughout the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Mariana Gonzalez</cp:lastModifiedBy>
  <cp:revision>1</cp:revision>
  <dcterms:modified xsi:type="dcterms:W3CDTF">2021-11-17T16:20:20Z</dcterms:modified>
</cp:coreProperties>
</file>