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Nunito" pitchFamily="2" charset="0"/>
      <p:regular r:id="rId44"/>
      <p:bold r:id="rId45"/>
      <p:italic r:id="rId46"/>
      <p:boldItalic r:id="rId47"/>
    </p:embeddedFont>
    <p:embeddedFont>
      <p:font typeface="Overlock" panose="020B0604020202020204" charset="0"/>
      <p:regular r:id="rId48"/>
      <p:bold r:id="rId49"/>
      <p:italic r:id="rId50"/>
      <p:boldItalic r:id="rId51"/>
    </p:embeddedFont>
    <p:embeddedFont>
      <p:font typeface="Quattrocento Sans" panose="020B0604020202020204" charset="0"/>
      <p:regular r:id="rId52"/>
      <p:bold r:id="rId53"/>
      <p:italic r:id="rId54"/>
      <p:boldItalic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10169c93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010169c93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23dc8040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023dc8040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010169c933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1010169c933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10169c933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1010169c933_0_9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010169c933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1010169c933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010169c933_0_1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1010169c933_0_1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010169c933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1010169c933_0_1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3D85C6"/>
              </a:buClr>
              <a:buSzPts val="12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010169c933_0_3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g1010169c933_0_3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010169c933_0_3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010169c933_0_3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1010169c933_0_33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10169c933_0_3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4"/>
                </a:solidFill>
              </a:rPr>
              <a:t>¿Cuál es el discurso actual?</a:t>
            </a:r>
            <a:endParaRPr sz="1000">
              <a:solidFill>
                <a:srgbClr val="202124"/>
              </a:solidFill>
            </a:endParaRPr>
          </a:p>
          <a:p>
            <a:pPr marL="0" lvl="0" indent="0" algn="l" rtl="0">
              <a:spcBef>
                <a:spcPts val="0"/>
              </a:spcBef>
              <a:spcAft>
                <a:spcPts val="0"/>
              </a:spcAft>
              <a:buNone/>
            </a:pPr>
            <a:r>
              <a:rPr lang="en" sz="1000">
                <a:solidFill>
                  <a:srgbClr val="202124"/>
                </a:solidFill>
              </a:rPr>
              <a:t>¿Cuáles son los problemas para las mujeres, las personas embarazadas y los activistas?</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¿De qué estamos hablando cuando decimos que es "difícil"?</a:t>
            </a:r>
            <a:endParaRPr sz="1000">
              <a:solidFill>
                <a:srgbClr val="202124"/>
              </a:solidFill>
            </a:endParaRPr>
          </a:p>
          <a:p>
            <a:pPr marL="0" marR="38100" lvl="0" indent="0" algn="l" rtl="0">
              <a:lnSpc>
                <a:spcPct val="128571"/>
              </a:lnSpc>
              <a:spcBef>
                <a:spcPts val="0"/>
              </a:spcBef>
              <a:spcAft>
                <a:spcPts val="0"/>
              </a:spcAft>
              <a:buNone/>
            </a:pP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Actividad del grupo</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¿Cuál es el discurso actual?</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¿Cuáles son los retos para las mujeres, las mujeres enceintes y las militantes?</a:t>
            </a:r>
            <a:endParaRPr sz="1000">
              <a:solidFill>
                <a:srgbClr val="202124"/>
              </a:solidFill>
            </a:endParaRPr>
          </a:p>
          <a:p>
            <a:pPr marL="0" marR="38100" lvl="0" indent="0" algn="l" rtl="0">
              <a:lnSpc>
                <a:spcPct val="128571"/>
              </a:lnSpc>
              <a:spcBef>
                <a:spcPts val="0"/>
              </a:spcBef>
              <a:spcAft>
                <a:spcPts val="0"/>
              </a:spcAft>
              <a:buNone/>
            </a:pPr>
            <a:r>
              <a:rPr lang="en" sz="1000">
                <a:solidFill>
                  <a:srgbClr val="202124"/>
                </a:solidFill>
              </a:rPr>
              <a:t>¿De qué hablamos cuando decimos que es "difícil"?</a:t>
            </a:r>
            <a:endParaRPr sz="10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a:solidFill>
                <a:srgbClr val="202124"/>
              </a:solidFill>
            </a:endParaRPr>
          </a:p>
          <a:p>
            <a:pPr marL="0" lvl="0" indent="0" algn="l" rtl="0">
              <a:spcBef>
                <a:spcPts val="0"/>
              </a:spcBef>
              <a:spcAft>
                <a:spcPts val="0"/>
              </a:spcAft>
              <a:buNone/>
            </a:pPr>
            <a:endParaRPr/>
          </a:p>
        </p:txBody>
      </p:sp>
      <p:sp>
        <p:nvSpPr>
          <p:cNvPr id="551" name="Google Shape;551;g1010169c933_0_3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10bc14c1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10bc14c1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10169c933_0_3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10169c933_0_3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¿Cuáles son tus suposiciones sobre la discapacidad y la maternidad? </a:t>
            </a:r>
            <a:endParaRPr/>
          </a:p>
          <a:p>
            <a:pPr marL="0" lvl="0" indent="0" algn="l" rtl="0">
              <a:spcBef>
                <a:spcPts val="0"/>
              </a:spcBef>
              <a:spcAft>
                <a:spcPts val="0"/>
              </a:spcAft>
              <a:buNone/>
            </a:pPr>
            <a:r>
              <a:rPr lang="en"/>
              <a:t>¿Se anima a las mujeres discapacitadas a ser madres? Las mujeres discapacitadas necesitan más vigilancia por razones de protección de la infancia </a:t>
            </a:r>
            <a:endParaRPr/>
          </a:p>
          <a:p>
            <a:pPr marL="0" lvl="0" indent="0" algn="l" rtl="0">
              <a:spcBef>
                <a:spcPts val="0"/>
              </a:spcBef>
              <a:spcAft>
                <a:spcPts val="0"/>
              </a:spcAft>
              <a:buNone/>
            </a:pPr>
            <a:r>
              <a:rPr lang="en"/>
              <a:t>Las mujeres discapacitadas son capaces de tomar decisiones sobre su salud reproductiva </a:t>
            </a:r>
            <a:endParaRPr/>
          </a:p>
        </p:txBody>
      </p:sp>
      <p:sp>
        <p:nvSpPr>
          <p:cNvPr id="557" name="Google Shape;557;g1010169c933_0_35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010169c933_0_3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010169c933_0_3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1010169c933_0_3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010169c933_0_3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010169c933_0_3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10169c933_0_3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0" name="Google Shape;600;g1010169c933_0_37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g1010169c933_0_37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010169c933_0_3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010169c933_0_3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10169c933_0_3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1010169c933_0_38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23dc8040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1023dc8040c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010169c933_0_3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g1010169c933_0_3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r>
              <a:rPr lang="en" sz="1000">
                <a:solidFill>
                  <a:srgbClr val="674EA7"/>
                </a:solidFill>
              </a:rPr>
              <a:t>Move the dot on the sliding scale </a:t>
            </a:r>
            <a:endParaRPr sz="1000">
              <a:solidFill>
                <a:srgbClr val="674EA7"/>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010169c933_0_3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1010169c933_0_38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endParaRPr sz="1000">
              <a:solidFill>
                <a:srgbClr val="674EA7"/>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010169c933_0_3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g1010169c933_0_39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674EA7"/>
              </a:buClr>
              <a:buSzPts val="1000"/>
              <a:buChar char="●"/>
            </a:pPr>
            <a:endParaRPr sz="1000">
              <a:solidFill>
                <a:srgbClr val="674EA7"/>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10169c933_0_19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1010169c933_0_1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10169c933_0_4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g1010169c933_0_40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38100" lvl="0" indent="-292100" algn="l" rtl="0">
              <a:lnSpc>
                <a:spcPct val="128571"/>
              </a:lnSpc>
              <a:spcBef>
                <a:spcPts val="0"/>
              </a:spcBef>
              <a:spcAft>
                <a:spcPts val="0"/>
              </a:spcAft>
              <a:buClr>
                <a:srgbClr val="3D85C6"/>
              </a:buClr>
              <a:buSzPts val="1000"/>
              <a:buChar char="●"/>
            </a:pPr>
            <a:r>
              <a:rPr lang="en" sz="1000">
                <a:solidFill>
                  <a:srgbClr val="202124"/>
                </a:solidFill>
              </a:rPr>
              <a:t>¿Está de acuerdo con las siguientes afirmaciones?</a:t>
            </a:r>
            <a:endParaRPr sz="1000">
              <a:solidFill>
                <a:srgbClr val="202124"/>
              </a:solidFill>
            </a:endParaRPr>
          </a:p>
          <a:p>
            <a:pPr marL="457200" marR="38100" lvl="0" indent="-292100" algn="l" rtl="0">
              <a:lnSpc>
                <a:spcPct val="128571"/>
              </a:lnSpc>
              <a:spcBef>
                <a:spcPts val="0"/>
              </a:spcBef>
              <a:spcAft>
                <a:spcPts val="0"/>
              </a:spcAft>
              <a:buClr>
                <a:srgbClr val="202124"/>
              </a:buClr>
              <a:buSzPts val="1000"/>
              <a:buChar char="●"/>
            </a:pPr>
            <a:r>
              <a:rPr lang="en" sz="1000">
                <a:solidFill>
                  <a:srgbClr val="202124"/>
                </a:solidFill>
              </a:rPr>
              <a:t>¿Está de acuerdo con las siguientes afirmaciones?</a:t>
            </a:r>
            <a:endParaRPr sz="1000">
              <a:solidFill>
                <a:srgbClr val="202124"/>
              </a:solidFill>
            </a:endParaRPr>
          </a:p>
          <a:p>
            <a:pPr marL="457200" lvl="0" indent="-254000" algn="l" rtl="0">
              <a:lnSpc>
                <a:spcPct val="115000"/>
              </a:lnSpc>
              <a:spcBef>
                <a:spcPts val="0"/>
              </a:spcBef>
              <a:spcAft>
                <a:spcPts val="0"/>
              </a:spcAft>
              <a:buSzPts val="400"/>
              <a:buChar char="●"/>
            </a:pPr>
            <a:endParaRPr sz="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010169c933_0_40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g1010169c933_0_40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
              <a:t>Medea : </a:t>
            </a:r>
            <a:endParaRPr/>
          </a:p>
          <a:p>
            <a:pPr marL="457200" marR="38100" lvl="0" indent="-241300" algn="l" rtl="0">
              <a:lnSpc>
                <a:spcPct val="128571"/>
              </a:lnSpc>
              <a:spcBef>
                <a:spcPts val="0"/>
              </a:spcBef>
              <a:spcAft>
                <a:spcPts val="0"/>
              </a:spcAft>
              <a:buSzPts val="200"/>
              <a:buAutoNum type="arabicPeriod"/>
            </a:pPr>
            <a:r>
              <a:rPr lang="en" sz="1200">
                <a:solidFill>
                  <a:srgbClr val="202124"/>
                </a:solidFill>
              </a:rPr>
              <a:t>1. Identifique los obstáculos que impiden el acceso a la ayuda para los profesionales del sexo, los toxicómanos y las personas que viven con el VIH (considere el contexto de su país).</a:t>
            </a:r>
            <a:endParaRPr sz="1200">
              <a:solidFill>
                <a:srgbClr val="202124"/>
              </a:solidFill>
            </a:endParaRPr>
          </a:p>
          <a:p>
            <a:pPr marL="457200" marR="38100" lvl="0" indent="0" algn="l" rtl="0">
              <a:lnSpc>
                <a:spcPct val="128571"/>
              </a:lnSpc>
              <a:spcBef>
                <a:spcPts val="0"/>
              </a:spcBef>
              <a:spcAft>
                <a:spcPts val="0"/>
              </a:spcAft>
              <a:buNone/>
            </a:pPr>
            <a:r>
              <a:rPr lang="en">
                <a:solidFill>
                  <a:srgbClr val="202124"/>
                </a:solidFill>
              </a:rPr>
              <a:t>1. ¿Identifica las barreras de acceso al aborto para las trabajadoras sexuales, los consumidores de drogas y las personas que viven con el VIH (considere el contexto de su país)?</a:t>
            </a:r>
            <a:endParaRPr>
              <a:solidFill>
                <a:srgbClr val="202124"/>
              </a:solidFill>
            </a:endParaRPr>
          </a:p>
          <a:p>
            <a:pPr marL="457200" marR="38100" lvl="0" indent="0" algn="l" rtl="0">
              <a:lnSpc>
                <a:spcPct val="128571"/>
              </a:lnSpc>
              <a:spcBef>
                <a:spcPts val="0"/>
              </a:spcBef>
              <a:spcAft>
                <a:spcPts val="0"/>
              </a:spcAft>
              <a:buNone/>
            </a:pPr>
            <a:endParaRPr sz="1200">
              <a:solidFill>
                <a:srgbClr val="202124"/>
              </a:solidFill>
            </a:endParaRPr>
          </a:p>
          <a:p>
            <a:pPr marL="0" lvl="0" indent="0" algn="l" rtl="0">
              <a:lnSpc>
                <a:spcPct val="100000"/>
              </a:lnSpc>
              <a:spcBef>
                <a:spcPts val="0"/>
              </a:spcBef>
              <a:spcAft>
                <a:spcPts val="0"/>
              </a:spcAft>
              <a:buNone/>
            </a:pPr>
            <a:r>
              <a:rPr lang="en"/>
              <a:t>2. Esma </a:t>
            </a:r>
            <a:endParaRPr/>
          </a:p>
          <a:p>
            <a:pPr marL="0" marR="38100" lvl="0" indent="0" algn="l" rtl="0">
              <a:lnSpc>
                <a:spcPct val="128571"/>
              </a:lnSpc>
              <a:spcBef>
                <a:spcPts val="0"/>
              </a:spcBef>
              <a:spcAft>
                <a:spcPts val="0"/>
              </a:spcAft>
              <a:buNone/>
            </a:pPr>
            <a:r>
              <a:rPr lang="en" sz="1200">
                <a:solidFill>
                  <a:srgbClr val="202124"/>
                </a:solidFill>
              </a:rPr>
              <a:t>2. ¿Qué pueden hacer los proveedores de servicios y el gobierno para abordar las barreras del servicio de aborto para las trabajadoras sexuales, los consumidores de drogas y las personas que viven con el VIH?</a:t>
            </a:r>
            <a:endParaRPr sz="1200">
              <a:solidFill>
                <a:srgbClr val="202124"/>
              </a:solidFill>
            </a:endParaRPr>
          </a:p>
          <a:p>
            <a:pPr marL="0" marR="38100" lvl="0" indent="0" algn="l" rtl="0">
              <a:lnSpc>
                <a:spcPct val="128571"/>
              </a:lnSpc>
              <a:spcBef>
                <a:spcPts val="0"/>
              </a:spcBef>
              <a:spcAft>
                <a:spcPts val="0"/>
              </a:spcAft>
              <a:buNone/>
            </a:pPr>
            <a:r>
              <a:rPr lang="en" sz="1200">
                <a:solidFill>
                  <a:srgbClr val="202124"/>
                </a:solidFill>
              </a:rPr>
              <a:t>2. ¿Qué pueden hacer los proveedores de servicios y el gobierno para superar los obstáculos a los servicios de apoyo para los profesionales del sexo, los toxicómanos y las personas que viven con el VIH?</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200">
              <a:solidFill>
                <a:srgbClr val="202124"/>
              </a:solidFill>
            </a:endParaRPr>
          </a:p>
          <a:p>
            <a:pPr marL="0" lvl="0" indent="0" algn="l" rtl="0">
              <a:lnSpc>
                <a:spcPct val="100000"/>
              </a:lnSpc>
              <a:spcBef>
                <a:spcPts val="0"/>
              </a:spcBef>
              <a:spcAft>
                <a:spcPts val="0"/>
              </a:spcAft>
              <a:buNone/>
            </a:pPr>
            <a:r>
              <a:rPr lang="en"/>
              <a:t>3. Gvantsa </a:t>
            </a:r>
            <a:endParaRPr/>
          </a:p>
          <a:p>
            <a:pPr marL="0" marR="38100" lvl="0" indent="0" algn="l" rtl="0">
              <a:lnSpc>
                <a:spcPct val="128571"/>
              </a:lnSpc>
              <a:spcBef>
                <a:spcPts val="0"/>
              </a:spcBef>
              <a:spcAft>
                <a:spcPts val="0"/>
              </a:spcAft>
              <a:buNone/>
            </a:pPr>
            <a:r>
              <a:rPr lang="en" sz="1300">
                <a:solidFill>
                  <a:srgbClr val="202124"/>
                </a:solidFill>
              </a:rPr>
              <a:t>3. ¿Cómo combatir la estigmatización del aborto para los profesionales del sexo, los toxicómanos y las personas que viven con el VIH?</a:t>
            </a:r>
            <a:endParaRPr sz="1300">
              <a:solidFill>
                <a:srgbClr val="202124"/>
              </a:solidFill>
            </a:endParaRPr>
          </a:p>
          <a:p>
            <a:pPr marL="0" marR="38100" lvl="0" indent="0" algn="l" rtl="0">
              <a:lnSpc>
                <a:spcPct val="128571"/>
              </a:lnSpc>
              <a:spcBef>
                <a:spcPts val="0"/>
              </a:spcBef>
              <a:spcAft>
                <a:spcPts val="0"/>
              </a:spcAft>
              <a:buNone/>
            </a:pPr>
            <a:r>
              <a:rPr lang="en" sz="1200">
                <a:solidFill>
                  <a:srgbClr val="202124"/>
                </a:solidFill>
              </a:rPr>
              <a:t>3. ¿Cómo se puede mitigar el estigma del aborto para los profesionales del sexo, los consumidores de drogas y las personas que viven con el VIH?</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300">
              <a:solidFill>
                <a:srgbClr val="202124"/>
              </a:solidFill>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1010169c933_0_3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g1010169c933_0_3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Después del taller de hoy, ¿qué imagen resuena cómo se siente acerca de la información compartida durante la sesión?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Después del taller de hoy, ¿qué imagen refleja lo que piensa de las informaciones compartidas durante toda la sesión?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500">
              <a:solidFill>
                <a:srgbClr val="202124"/>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674EA7"/>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10169c933_0_2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3294"/>
              <a:buFont typeface="Arial"/>
              <a:buNone/>
            </a:pPr>
            <a:r>
              <a:rPr lang="en" sz="1800">
                <a:solidFill>
                  <a:schemeClr val="dk1"/>
                </a:solidFill>
                <a:latin typeface="Calibri"/>
                <a:ea typeface="Calibri"/>
                <a:cs typeface="Calibri"/>
                <a:sym typeface="Calibri"/>
              </a:rPr>
              <a:t>La imposición de la norma da lugar a la </a:t>
            </a:r>
            <a:r>
              <a:rPr lang="en" sz="1800">
                <a:solidFill>
                  <a:srgbClr val="FF0000"/>
                </a:solidFill>
                <a:latin typeface="Calibri"/>
                <a:ea typeface="Calibri"/>
                <a:cs typeface="Calibri"/>
                <a:sym typeface="Calibri"/>
              </a:rPr>
              <a:t>heteronormatividad obligatoria </a:t>
            </a:r>
            <a:r>
              <a:rPr lang="en" sz="1800">
                <a:solidFill>
                  <a:schemeClr val="dk1"/>
                </a:solidFill>
                <a:latin typeface="Calibri"/>
                <a:ea typeface="Calibri"/>
                <a:cs typeface="Calibri"/>
                <a:sym typeface="Calibri"/>
              </a:rPr>
              <a:t>y a la </a:t>
            </a:r>
            <a:r>
              <a:rPr lang="en" sz="1800">
                <a:solidFill>
                  <a:srgbClr val="FF0000"/>
                </a:solidFill>
                <a:latin typeface="Calibri"/>
                <a:ea typeface="Calibri"/>
                <a:cs typeface="Calibri"/>
                <a:sym typeface="Calibri"/>
              </a:rPr>
              <a:t>discapacidad obligatoria </a:t>
            </a:r>
            <a:r>
              <a:rPr lang="en" sz="1800">
                <a:solidFill>
                  <a:schemeClr val="dk1"/>
                </a:solidFill>
                <a:latin typeface="Calibri"/>
                <a:ea typeface="Calibri"/>
                <a:cs typeface="Calibri"/>
                <a:sym typeface="Calibri"/>
              </a:rPr>
              <a:t>Proporciona derechos a los que se conforman y excluye a los que no lo hacen - La tiranía de la norma</a:t>
            </a:r>
            <a:endParaRPr sz="1300">
              <a:solidFill>
                <a:srgbClr val="424242"/>
              </a:solidFill>
              <a:latin typeface="Nunito"/>
              <a:ea typeface="Nunito"/>
              <a:cs typeface="Nunito"/>
              <a:sym typeface="Nunito"/>
            </a:endParaRPr>
          </a:p>
          <a:p>
            <a:pPr marL="0" lvl="0" indent="0" algn="l" rtl="0">
              <a:lnSpc>
                <a:spcPct val="100000"/>
              </a:lnSpc>
              <a:spcBef>
                <a:spcPts val="0"/>
              </a:spcBef>
              <a:spcAft>
                <a:spcPts val="0"/>
              </a:spcAft>
              <a:buSzPts val="1100"/>
              <a:buNone/>
            </a:pPr>
            <a:endParaRPr/>
          </a:p>
        </p:txBody>
      </p:sp>
      <p:sp>
        <p:nvSpPr>
          <p:cNvPr id="141" name="Google Shape;141;g1010169c933_0_2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23dc8040c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023dc8040c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10169c933_0_2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Ableism - dricriminación a favor de las personas sin discapacidad </a:t>
            </a:r>
            <a:endParaRPr/>
          </a:p>
          <a:p>
            <a:pPr marL="0" lvl="0" indent="0" algn="l" rtl="0">
              <a:lnSpc>
                <a:spcPct val="100000"/>
              </a:lnSpc>
              <a:spcBef>
                <a:spcPts val="0"/>
              </a:spcBef>
              <a:spcAft>
                <a:spcPts val="0"/>
              </a:spcAft>
              <a:buSzPts val="1100"/>
              <a:buNone/>
            </a:pPr>
            <a:r>
              <a:rPr lang="en"/>
              <a:t>Nota: si tiene una discapacidad, se considera que no es apto, que no puede optar a ella o que no tiene derecho a ella </a:t>
            </a:r>
            <a:endParaRPr/>
          </a:p>
          <a:p>
            <a:pPr marL="0" lvl="0" indent="0" algn="l" rtl="0">
              <a:lnSpc>
                <a:spcPct val="100000"/>
              </a:lnSpc>
              <a:spcBef>
                <a:spcPts val="0"/>
              </a:spcBef>
              <a:spcAft>
                <a:spcPts val="0"/>
              </a:spcAft>
              <a:buSzPts val="1100"/>
              <a:buNone/>
            </a:pPr>
            <a:r>
              <a:rPr lang="en"/>
              <a:t>Tomar la decisión en su propio interés. Puede que no sea el caso, pero siempre se supone. </a:t>
            </a:r>
            <a:endParaRPr/>
          </a:p>
          <a:p>
            <a:pPr marL="457200" lvl="0" indent="0" algn="just" rtl="0">
              <a:lnSpc>
                <a:spcPct val="90000"/>
              </a:lnSpc>
              <a:spcBef>
                <a:spcPts val="1000"/>
              </a:spcBef>
              <a:spcAft>
                <a:spcPts val="0"/>
              </a:spcAft>
              <a:buNone/>
            </a:pPr>
            <a:endParaRPr/>
          </a:p>
          <a:p>
            <a:pPr marL="0" lvl="0" indent="0" algn="l" rtl="0">
              <a:lnSpc>
                <a:spcPct val="100000"/>
              </a:lnSpc>
              <a:spcBef>
                <a:spcPts val="0"/>
              </a:spcBef>
              <a:spcAft>
                <a:spcPts val="0"/>
              </a:spcAft>
              <a:buSzPts val="1100"/>
              <a:buNone/>
            </a:pPr>
            <a:r>
              <a:rPr lang="en"/>
              <a:t> </a:t>
            </a:r>
            <a:endParaRPr/>
          </a:p>
        </p:txBody>
      </p:sp>
      <p:sp>
        <p:nvSpPr>
          <p:cNvPr id="162" name="Google Shape;162;g1010169c933_0_2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10169c933_0_2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10169c933_0_2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10169c933_0_2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17:55 Kenia </a:t>
            </a:r>
            <a:endParaRPr/>
          </a:p>
        </p:txBody>
      </p:sp>
      <p:sp>
        <p:nvSpPr>
          <p:cNvPr id="174" name="Google Shape;174;g1010169c933_0_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10169c933_0_2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La gente debe ser intencional al respecto </a:t>
            </a:r>
            <a:endParaRPr/>
          </a:p>
        </p:txBody>
      </p:sp>
      <p:sp>
        <p:nvSpPr>
          <p:cNvPr id="180" name="Google Shape;180;g1010169c933_0_2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58"/>
        <p:cNvGrpSpPr/>
        <p:nvPr/>
      </p:nvGrpSpPr>
      <p:grpSpPr>
        <a:xfrm>
          <a:off x="0" y="0"/>
          <a:ext cx="0" cy="0"/>
          <a:chOff x="0" y="0"/>
          <a:chExt cx="0" cy="0"/>
        </a:xfrm>
      </p:grpSpPr>
      <p:sp>
        <p:nvSpPr>
          <p:cNvPr id="59" name="Google Shape;59;p15"/>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3" name="Google Shape;63;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71" name="Google Shape;71;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1" name="Google Shape;81;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5" name="Google Shape;85;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6" name="Google Shape;8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9" name="Google Shape;8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2" name="Google Shape;9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5" name="Google Shape;95;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96" name="Google Shape;9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1">
  <p:cSld name="Blank 1">
    <p:spTree>
      <p:nvGrpSpPr>
        <p:cNvPr id="1" name="Shape 97"/>
        <p:cNvGrpSpPr/>
        <p:nvPr/>
      </p:nvGrpSpPr>
      <p:grpSpPr>
        <a:xfrm>
          <a:off x="0" y="0"/>
          <a:ext cx="0" cy="0"/>
          <a:chOff x="0" y="0"/>
          <a:chExt cx="0" cy="0"/>
        </a:xfrm>
      </p:grpSpPr>
      <p:sp>
        <p:nvSpPr>
          <p:cNvPr id="98" name="Google Shape;98;p26"/>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9FC5E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ight Pattern Content">
  <p:cSld name="Right Pattern Content">
    <p:spTree>
      <p:nvGrpSpPr>
        <p:cNvPr id="1" name="Shape 99"/>
        <p:cNvGrpSpPr/>
        <p:nvPr/>
      </p:nvGrpSpPr>
      <p:grpSpPr>
        <a:xfrm>
          <a:off x="0" y="0"/>
          <a:ext cx="0" cy="0"/>
          <a:chOff x="0" y="0"/>
          <a:chExt cx="0" cy="0"/>
        </a:xfrm>
      </p:grpSpPr>
      <p:sp>
        <p:nvSpPr>
          <p:cNvPr id="100" name="Google Shape;100;p27"/>
          <p:cNvSpPr txBox="1">
            <a:spLocks noGrp="1"/>
          </p:cNvSpPr>
          <p:nvPr>
            <p:ph type="body" idx="1"/>
          </p:nvPr>
        </p:nvSpPr>
        <p:spPr>
          <a:xfrm>
            <a:off x="571500" y="1428750"/>
            <a:ext cx="4857600" cy="2457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3F3F3F"/>
              </a:buClr>
              <a:buSzPts val="1400"/>
              <a:buNone/>
              <a:defRPr sz="1400" b="1">
                <a:solidFill>
                  <a:srgbClr val="3F3F3F"/>
                </a:solidFill>
              </a:defRPr>
            </a:lvl1pPr>
            <a:lvl2pPr marL="914400" lvl="1" indent="-317500" algn="l" rtl="0">
              <a:lnSpc>
                <a:spcPct val="90000"/>
              </a:lnSpc>
              <a:spcBef>
                <a:spcPts val="800"/>
              </a:spcBef>
              <a:spcAft>
                <a:spcPts val="0"/>
              </a:spcAft>
              <a:buClr>
                <a:srgbClr val="3F3F3F"/>
              </a:buClr>
              <a:buSzPts val="1400"/>
              <a:buChar char="○"/>
              <a:defRPr sz="1400">
                <a:solidFill>
                  <a:srgbClr val="3F3F3F"/>
                </a:solidFill>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1" name="Google Shape;101;p27"/>
          <p:cNvPicPr preferRelativeResize="0"/>
          <p:nvPr/>
        </p:nvPicPr>
        <p:blipFill rotWithShape="1">
          <a:blip r:embed="rId2">
            <a:alphaModFix/>
          </a:blip>
          <a:srcRect/>
          <a:stretch/>
        </p:blipFill>
        <p:spPr>
          <a:xfrm>
            <a:off x="6107906" y="200025"/>
            <a:ext cx="3036094" cy="4443413"/>
          </a:xfrm>
          <a:prstGeom prst="rect">
            <a:avLst/>
          </a:prstGeom>
          <a:noFill/>
          <a:ln>
            <a:noFill/>
          </a:ln>
        </p:spPr>
      </p:pic>
      <p:sp>
        <p:nvSpPr>
          <p:cNvPr id="102" name="Google Shape;102;p27"/>
          <p:cNvSpPr txBox="1">
            <a:spLocks noGrp="1"/>
          </p:cNvSpPr>
          <p:nvPr>
            <p:ph type="title"/>
          </p:nvPr>
        </p:nvSpPr>
        <p:spPr>
          <a:xfrm>
            <a:off x="571499" y="536971"/>
            <a:ext cx="4857600" cy="89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000"/>
              <a:buFont typeface="Quattrocento Sans"/>
              <a:buNone/>
              <a:defRPr sz="3000"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595">
          <p15:clr>
            <a:srgbClr val="5ACBF0"/>
          </p15:clr>
        </p15:guide>
        <p15:guide id="3" orient="horz" pos="1680">
          <p15:clr>
            <a:srgbClr val="5ACBF0"/>
          </p15:clr>
        </p15:guide>
        <p15:guide id="4" orient="horz" pos="186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fetti Content Blue">
  <p:cSld name="Confetti Content Blue">
    <p:bg>
      <p:bgPr>
        <a:solidFill>
          <a:schemeClr val="accent3"/>
        </a:solidFill>
        <a:effectLst/>
      </p:bgPr>
    </p:bg>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1143976" y="1496600"/>
            <a:ext cx="6855900" cy="461700"/>
          </a:xfrm>
          <a:prstGeom prst="rect">
            <a:avLst/>
          </a:prstGeom>
          <a:noFill/>
          <a:ln>
            <a:noFill/>
          </a:ln>
        </p:spPr>
        <p:txBody>
          <a:bodyPr spcFirstLastPara="1" wrap="square" lIns="0" tIns="0" rIns="0" bIns="0" anchor="b" anchorCtr="0">
            <a:spAutoFit/>
          </a:bodyPr>
          <a:lstStyle>
            <a:lvl1pPr lvl="0" algn="ctr" rtl="0">
              <a:lnSpc>
                <a:spcPct val="100000"/>
              </a:lnSpc>
              <a:spcBef>
                <a:spcPts val="0"/>
              </a:spcBef>
              <a:spcAft>
                <a:spcPts val="0"/>
              </a:spcAft>
              <a:buClr>
                <a:schemeClr val="accent4"/>
              </a:buClr>
              <a:buSzPts val="3000"/>
              <a:buFont typeface="Quattrocento Sans"/>
              <a:buNone/>
              <a:defRPr sz="3000" b="1" i="0" cap="none">
                <a:solidFill>
                  <a:schemeClr val="accent4"/>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8"/>
          <p:cNvSpPr txBox="1">
            <a:spLocks noGrp="1"/>
          </p:cNvSpPr>
          <p:nvPr>
            <p:ph type="body" idx="1"/>
          </p:nvPr>
        </p:nvSpPr>
        <p:spPr>
          <a:xfrm>
            <a:off x="1647230" y="2445529"/>
            <a:ext cx="5849700" cy="11511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0"/>
              </a:spcBef>
              <a:spcAft>
                <a:spcPts val="0"/>
              </a:spcAft>
              <a:buClr>
                <a:schemeClr val="lt1"/>
              </a:buClr>
              <a:buSzPts val="1400"/>
              <a:buFont typeface="Arial"/>
              <a:buNone/>
              <a:defRPr sz="1400">
                <a:solidFill>
                  <a:schemeClr val="lt1"/>
                </a:solidFill>
                <a:latin typeface="Quattrocento Sans"/>
                <a:ea typeface="Quattrocento Sans"/>
                <a:cs typeface="Quattrocento Sans"/>
                <a:sym typeface="Quattrocento Sans"/>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06" name="Google Shape;106;p28"/>
          <p:cNvPicPr preferRelativeResize="0"/>
          <p:nvPr/>
        </p:nvPicPr>
        <p:blipFill rotWithShape="1">
          <a:blip r:embed="rId2">
            <a:alphaModFix/>
          </a:blip>
          <a:srcRect/>
          <a:stretch/>
        </p:blipFill>
        <p:spPr>
          <a:xfrm>
            <a:off x="4329113" y="4564856"/>
            <a:ext cx="4464844" cy="578644"/>
          </a:xfrm>
          <a:prstGeom prst="rect">
            <a:avLst/>
          </a:prstGeom>
          <a:noFill/>
          <a:ln>
            <a:noFill/>
          </a:ln>
        </p:spPr>
      </p:pic>
      <p:pic>
        <p:nvPicPr>
          <p:cNvPr id="107" name="Google Shape;107;p28"/>
          <p:cNvPicPr preferRelativeResize="0"/>
          <p:nvPr/>
        </p:nvPicPr>
        <p:blipFill rotWithShape="1">
          <a:blip r:embed="rId3">
            <a:alphaModFix/>
          </a:blip>
          <a:srcRect/>
          <a:stretch/>
        </p:blipFill>
        <p:spPr>
          <a:xfrm>
            <a:off x="0" y="0"/>
            <a:ext cx="5036344" cy="6357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4595">
          <p15:clr>
            <a:srgbClr val="5ACBF0"/>
          </p15:clr>
        </p15:guide>
        <p15:guide id="3" orient="horz" pos="1682">
          <p15:clr>
            <a:srgbClr val="5ACBF0"/>
          </p15:clr>
        </p15:guide>
        <p15:guide id="4" orient="horz" pos="186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ft Pattern Content">
  <p:cSld name="Left Pattern Content">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3486151" y="1428750"/>
            <a:ext cx="5220600" cy="2457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3F3F3F"/>
              </a:buClr>
              <a:buSzPts val="1400"/>
              <a:buNone/>
              <a:defRPr sz="1400" b="1">
                <a:solidFill>
                  <a:srgbClr val="3F3F3F"/>
                </a:solidFill>
              </a:defRPr>
            </a:lvl1pPr>
            <a:lvl2pPr marL="914400" lvl="1" indent="-317500" algn="l" rtl="0">
              <a:lnSpc>
                <a:spcPct val="90000"/>
              </a:lnSpc>
              <a:spcBef>
                <a:spcPts val="800"/>
              </a:spcBef>
              <a:spcAft>
                <a:spcPts val="0"/>
              </a:spcAft>
              <a:buClr>
                <a:srgbClr val="3F3F3F"/>
              </a:buClr>
              <a:buSzPts val="1400"/>
              <a:buChar char="○"/>
              <a:defRPr sz="1400">
                <a:solidFill>
                  <a:srgbClr val="3F3F3F"/>
                </a:solidFill>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0" name="Google Shape;110;p29"/>
          <p:cNvPicPr preferRelativeResize="0"/>
          <p:nvPr/>
        </p:nvPicPr>
        <p:blipFill rotWithShape="1">
          <a:blip r:embed="rId2">
            <a:alphaModFix/>
          </a:blip>
          <a:srcRect/>
          <a:stretch/>
        </p:blipFill>
        <p:spPr>
          <a:xfrm>
            <a:off x="192019" y="182165"/>
            <a:ext cx="2721769" cy="4779169"/>
          </a:xfrm>
          <a:prstGeom prst="rect">
            <a:avLst/>
          </a:prstGeom>
          <a:noFill/>
          <a:ln>
            <a:noFill/>
          </a:ln>
        </p:spPr>
      </p:pic>
      <p:sp>
        <p:nvSpPr>
          <p:cNvPr id="111" name="Google Shape;111;p29"/>
          <p:cNvSpPr txBox="1">
            <a:spLocks noGrp="1"/>
          </p:cNvSpPr>
          <p:nvPr>
            <p:ph type="title"/>
          </p:nvPr>
        </p:nvSpPr>
        <p:spPr>
          <a:xfrm>
            <a:off x="3486151" y="536971"/>
            <a:ext cx="5220600" cy="891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000"/>
              <a:buFont typeface="Quattrocento Sans"/>
              <a:buNone/>
              <a:defRPr sz="3000"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196">
          <p15:clr>
            <a:srgbClr val="5ACBF0"/>
          </p15:clr>
        </p15:guide>
        <p15:guide id="3" orient="horz" pos="1680">
          <p15:clr>
            <a:srgbClr val="5ACBF0"/>
          </p15:clr>
        </p15:guide>
        <p15:guide id="4" orient="horz" pos="18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ottom Pattern White">
  <p:cSld name="Bottom Pattern White">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571500" y="537433"/>
            <a:ext cx="8001000" cy="461700"/>
          </a:xfrm>
          <a:prstGeom prst="rect">
            <a:avLst/>
          </a:prstGeom>
          <a:noFill/>
          <a:ln>
            <a:noFill/>
          </a:ln>
        </p:spPr>
        <p:txBody>
          <a:bodyPr spcFirstLastPara="1" wrap="square" lIns="0" tIns="0" rIns="0" bIns="0" anchor="b" anchorCtr="0">
            <a:spAutoFit/>
          </a:bodyPr>
          <a:lstStyle>
            <a:lvl1pPr lvl="0" algn="l" rtl="0">
              <a:lnSpc>
                <a:spcPct val="100000"/>
              </a:lnSpc>
              <a:spcBef>
                <a:spcPts val="0"/>
              </a:spcBef>
              <a:spcAft>
                <a:spcPts val="0"/>
              </a:spcAft>
              <a:buClr>
                <a:srgbClr val="974735"/>
              </a:buClr>
              <a:buSzPts val="3000"/>
              <a:buFont typeface="Quattrocento Sans"/>
              <a:buNone/>
              <a:defRPr sz="3000" b="1" i="0" cap="none">
                <a:solidFill>
                  <a:srgbClr val="974735"/>
                </a:solidFill>
                <a:latin typeface="Quattrocento Sans"/>
                <a:ea typeface="Quattrocento Sans"/>
                <a:cs typeface="Quattrocento Sans"/>
                <a:sym typeface="Quattrocento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30"/>
          <p:cNvSpPr txBox="1">
            <a:spLocks noGrp="1"/>
          </p:cNvSpPr>
          <p:nvPr>
            <p:ph type="body" idx="1"/>
          </p:nvPr>
        </p:nvSpPr>
        <p:spPr>
          <a:xfrm>
            <a:off x="571500" y="1343024"/>
            <a:ext cx="8001000" cy="514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rgbClr val="3F3F3F"/>
              </a:buClr>
              <a:buSzPts val="1400"/>
              <a:buFont typeface="Arial"/>
              <a:buNone/>
              <a:defRPr sz="1400">
                <a:solidFill>
                  <a:srgbClr val="3F3F3F"/>
                </a:solidFill>
                <a:latin typeface="Quattrocento Sans"/>
                <a:ea typeface="Quattrocento Sans"/>
                <a:cs typeface="Quattrocento Sans"/>
                <a:sym typeface="Quattrocento Sans"/>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5" name="Google Shape;115;p30"/>
          <p:cNvPicPr preferRelativeResize="0"/>
          <p:nvPr/>
        </p:nvPicPr>
        <p:blipFill rotWithShape="1">
          <a:blip r:embed="rId2">
            <a:alphaModFix/>
          </a:blip>
          <a:srcRect/>
          <a:stretch/>
        </p:blipFill>
        <p:spPr>
          <a:xfrm>
            <a:off x="0" y="4429125"/>
            <a:ext cx="9144000" cy="714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J3PVqTYI05s"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hyperlink" Target="https://www.nwci.ie/images/uploads/15572_NWC_Abortion_Paper_WEB.pdf" TargetMode="External"/><Relationship Id="rId3" Type="http://schemas.openxmlformats.org/officeDocument/2006/relationships/hyperlink" Target="https://docs.google.com/document/d/1HGLf_ZMA02gdBB2C2mMKUKkCaybjQsoJ/edit?usp=sharing&amp;ouid=100909124273287254935&amp;rtpof=true&amp;sd=true" TargetMode="External"/><Relationship Id="rId7" Type="http://schemas.openxmlformats.org/officeDocument/2006/relationships/hyperlink" Target="https://humanwithuterus.wordpress.com/2013/08/27/hard-questions-about-abortion/"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hyperlink" Target="https://www.catholicsforchoice.org/resource-library/" TargetMode="External"/><Relationship Id="rId11" Type="http://schemas.openxmlformats.org/officeDocument/2006/relationships/hyperlink" Target="https://docs.google.com/document/d/1Br7bkF55YOcc6fnEHDxz27pMBDuWEHpwPnIBGLKdVPM/edit?usp=sharing" TargetMode="External"/><Relationship Id="rId5" Type="http://schemas.openxmlformats.org/officeDocument/2006/relationships/hyperlink" Target="https://www.alliance4choice.com/repeal-58/59/2019/9/abortion-amp-disabilties" TargetMode="External"/><Relationship Id="rId10" Type="http://schemas.openxmlformats.org/officeDocument/2006/relationships/hyperlink" Target="https://www.spiked-online.com/2020/03/05/abortion-on-the-grounds-of-disability-is-not-discrimination" TargetMode="External"/><Relationship Id="rId4" Type="http://schemas.openxmlformats.org/officeDocument/2006/relationships/hyperlink" Target="https://docs.google.com/document/d/1_tGCFzXVu-u7pvlfcbDTvtR5HGbjxCBh/edit?usp=sharing&amp;ouid=100909124273287254935&amp;rtpof=true&amp;sd=true" TargetMode="External"/><Relationship Id="rId9" Type="http://schemas.openxmlformats.org/officeDocument/2006/relationships/hyperlink" Target="https://womenenabled.org/pdfs/Women%20Enabled%20International%20Abortion%20and%20Disability%20-%20Towards%20an%20Intersectional%20Human%20Rights-Based%20Approach%20January%20202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5" name="Subtitle 4">
            <a:extLst>
              <a:ext uri="{FF2B5EF4-FFF2-40B4-BE49-F238E27FC236}">
                <a16:creationId xmlns:a16="http://schemas.microsoft.com/office/drawing/2014/main" id="{48BA1D48-1127-4C5B-A5D6-448BE84A69C1}"/>
              </a:ext>
            </a:extLst>
          </p:cNvPr>
          <p:cNvSpPr>
            <a:spLocks noGrp="1"/>
          </p:cNvSpPr>
          <p:nvPr>
            <p:ph type="subTitle" idx="1"/>
          </p:nvPr>
        </p:nvSpPr>
        <p:spPr/>
        <p:txBody>
          <a:bodyPr/>
          <a:lstStyle/>
          <a:p>
            <a:endParaRPr lang="en-GB"/>
          </a:p>
        </p:txBody>
      </p:sp>
      <p:pic>
        <p:nvPicPr>
          <p:cNvPr id="9" name="Picture 8" descr="Graphical user interface, application&#10;&#10;Description automatically generated">
            <a:extLst>
              <a:ext uri="{FF2B5EF4-FFF2-40B4-BE49-F238E27FC236}">
                <a16:creationId xmlns:a16="http://schemas.microsoft.com/office/drawing/2014/main" id="{33429E2F-36A1-4D65-A141-E9EB7AC94490}"/>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40"/>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a:p>
        </p:txBody>
      </p:sp>
      <p:sp>
        <p:nvSpPr>
          <p:cNvPr id="190" name="Google Shape;190;p40"/>
          <p:cNvSpPr/>
          <p:nvPr/>
        </p:nvSpPr>
        <p:spPr>
          <a:xfrm>
            <a:off x="4785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1" name="Google Shape;191;p40"/>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800"/>
              <a:buFont typeface="Arial"/>
              <a:buNone/>
            </a:pPr>
            <a:r>
              <a:rPr lang="en" sz="1920">
                <a:solidFill>
                  <a:schemeClr val="lt1"/>
                </a:solidFill>
              </a:rPr>
              <a:t>¿Cómo se percibe la discapacidad en su contexto?</a:t>
            </a:r>
            <a:endParaRPr sz="3180">
              <a:solidFill>
                <a:schemeClr val="lt1"/>
              </a:solidFill>
              <a:latin typeface="Lato"/>
              <a:ea typeface="Lato"/>
              <a:cs typeface="Lato"/>
              <a:sym typeface="Lato"/>
            </a:endParaRPr>
          </a:p>
          <a:p>
            <a:pPr marL="0" lvl="0" indent="0" algn="ctr" rtl="0">
              <a:lnSpc>
                <a:spcPct val="100000"/>
              </a:lnSpc>
              <a:spcBef>
                <a:spcPts val="0"/>
              </a:spcBef>
              <a:spcAft>
                <a:spcPts val="0"/>
              </a:spcAft>
              <a:buSzPts val="2520"/>
              <a:buNone/>
            </a:pPr>
            <a:endParaRPr sz="2920"/>
          </a:p>
        </p:txBody>
      </p:sp>
      <p:sp>
        <p:nvSpPr>
          <p:cNvPr id="192" name="Google Shape;192;p40"/>
          <p:cNvSpPr txBox="1"/>
          <p:nvPr/>
        </p:nvSpPr>
        <p:spPr>
          <a:xfrm>
            <a:off x="1484825" y="36601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193" name="Google Shape;193;p40"/>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4" name="Google Shape;194;p40"/>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5" name="Google Shape;195;p40"/>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La discapacidad se percibe como algo vergonzoso para la persona y/o la familia.</a:t>
            </a:r>
            <a:endParaRPr sz="800" b="0" i="0" u="none" strike="noStrike" cap="none">
              <a:solidFill>
                <a:srgbClr val="000000"/>
              </a:solidFill>
              <a:latin typeface="Arial"/>
              <a:ea typeface="Arial"/>
              <a:cs typeface="Arial"/>
              <a:sym typeface="Arial"/>
            </a:endParaRPr>
          </a:p>
        </p:txBody>
      </p:sp>
      <p:sp>
        <p:nvSpPr>
          <p:cNvPr id="196" name="Google Shape;196;p40"/>
          <p:cNvSpPr/>
          <p:nvPr/>
        </p:nvSpPr>
        <p:spPr>
          <a:xfrm>
            <a:off x="4951700" y="46587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0"/>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198" name="Google Shape;198;p40"/>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a:p>
        </p:txBody>
      </p:sp>
      <p:sp>
        <p:nvSpPr>
          <p:cNvPr id="199" name="Google Shape;199;p40"/>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0"/>
          <p:cNvSpPr/>
          <p:nvPr/>
        </p:nvSpPr>
        <p:spPr>
          <a:xfrm>
            <a:off x="980163" y="24687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0"/>
          <p:cNvSpPr/>
          <p:nvPr/>
        </p:nvSpPr>
        <p:spPr>
          <a:xfrm>
            <a:off x="4139863" y="4533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0"/>
          <p:cNvSpPr/>
          <p:nvPr/>
        </p:nvSpPr>
        <p:spPr>
          <a:xfrm>
            <a:off x="3268900" y="48131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0"/>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0"/>
          <p:cNvSpPr/>
          <p:nvPr/>
        </p:nvSpPr>
        <p:spPr>
          <a:xfrm>
            <a:off x="2500225" y="4418025"/>
            <a:ext cx="191400" cy="1980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0"/>
          <p:cNvSpPr/>
          <p:nvPr/>
        </p:nvSpPr>
        <p:spPr>
          <a:xfrm>
            <a:off x="843025" y="3109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0"/>
          <p:cNvSpPr/>
          <p:nvPr/>
        </p:nvSpPr>
        <p:spPr>
          <a:xfrm>
            <a:off x="6637563" y="18936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0"/>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0"/>
          <p:cNvSpPr/>
          <p:nvPr/>
        </p:nvSpPr>
        <p:spPr>
          <a:xfrm>
            <a:off x="3523375" y="4523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0"/>
          <p:cNvSpPr/>
          <p:nvPr/>
        </p:nvSpPr>
        <p:spPr>
          <a:xfrm>
            <a:off x="2141125" y="4327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0"/>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0"/>
          <p:cNvSpPr/>
          <p:nvPr/>
        </p:nvSpPr>
        <p:spPr>
          <a:xfrm>
            <a:off x="28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0"/>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0"/>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0"/>
          <p:cNvSpPr/>
          <p:nvPr/>
        </p:nvSpPr>
        <p:spPr>
          <a:xfrm>
            <a:off x="4171988" y="48265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0"/>
          <p:cNvSpPr/>
          <p:nvPr/>
        </p:nvSpPr>
        <p:spPr>
          <a:xfrm>
            <a:off x="5604000" y="4730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0"/>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0"/>
          <p:cNvSpPr/>
          <p:nvPr/>
        </p:nvSpPr>
        <p:spPr>
          <a:xfrm>
            <a:off x="4271450" y="4239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0"/>
          <p:cNvSpPr/>
          <p:nvPr/>
        </p:nvSpPr>
        <p:spPr>
          <a:xfrm>
            <a:off x="5555425" y="121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0"/>
          <p:cNvSpPr/>
          <p:nvPr/>
        </p:nvSpPr>
        <p:spPr>
          <a:xfrm>
            <a:off x="6294975" y="4638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0"/>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0"/>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0"/>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0"/>
          <p:cNvSpPr/>
          <p:nvPr/>
        </p:nvSpPr>
        <p:spPr>
          <a:xfrm>
            <a:off x="5934500" y="4707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0"/>
          <p:cNvSpPr/>
          <p:nvPr/>
        </p:nvSpPr>
        <p:spPr>
          <a:xfrm>
            <a:off x="6637563" y="1955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0"/>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6" name="Google Shape;226;p40"/>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0"/>
          <p:cNvSpPr/>
          <p:nvPr/>
        </p:nvSpPr>
        <p:spPr>
          <a:xfrm>
            <a:off x="21907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28" name="Google Shape;228;p40"/>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29" name="Google Shape;229;p40"/>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00" b="0" i="0" u="none" strike="noStrike" cap="none">
              <a:solidFill>
                <a:srgbClr val="000000"/>
              </a:solidFill>
              <a:latin typeface="Arial"/>
              <a:ea typeface="Arial"/>
              <a:cs typeface="Arial"/>
              <a:sym typeface="Arial"/>
            </a:endParaRPr>
          </a:p>
        </p:txBody>
      </p:sp>
      <p:sp>
        <p:nvSpPr>
          <p:cNvPr id="230" name="Google Shape;230;p40"/>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1" name="Google Shape;231;p40"/>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2" name="Google Shape;232;p40"/>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33" name="Google Shape;233;p40"/>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34" name="Google Shape;234;p40"/>
          <p:cNvSpPr/>
          <p:nvPr/>
        </p:nvSpPr>
        <p:spPr>
          <a:xfrm>
            <a:off x="3039700" y="4523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p:nvPr/>
        </p:nvSpPr>
        <p:spPr>
          <a:xfrm rot="414674">
            <a:off x="2750980" y="4536607"/>
            <a:ext cx="229367" cy="20611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rot="256676">
            <a:off x="3455766" y="1904208"/>
            <a:ext cx="229239" cy="206091"/>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p:nvPr/>
        </p:nvSpPr>
        <p:spPr>
          <a:xfrm>
            <a:off x="4500650" y="47076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p:nvPr/>
        </p:nvSpPr>
        <p:spPr>
          <a:xfrm>
            <a:off x="2481813" y="4729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0"/>
          <p:cNvSpPr/>
          <p:nvPr/>
        </p:nvSpPr>
        <p:spPr>
          <a:xfrm rot="-6528347">
            <a:off x="5278467" y="4706604"/>
            <a:ext cx="234519" cy="198187"/>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0"/>
          <p:cNvSpPr/>
          <p:nvPr/>
        </p:nvSpPr>
        <p:spPr>
          <a:xfrm>
            <a:off x="2224250" y="4616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0"/>
          <p:cNvSpPr/>
          <p:nvPr/>
        </p:nvSpPr>
        <p:spPr>
          <a:xfrm>
            <a:off x="3819925" y="4730950"/>
            <a:ext cx="2526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p:nvPr/>
        </p:nvSpPr>
        <p:spPr>
          <a:xfrm>
            <a:off x="3137012" y="1555552"/>
            <a:ext cx="1797900" cy="1565700"/>
          </a:xfrm>
          <a:prstGeom prst="ellipse">
            <a:avLst/>
          </a:prstGeom>
          <a:solidFill>
            <a:schemeClr val="lt1"/>
          </a:solidFill>
          <a:ln w="5715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7030A0"/>
                </a:solidFill>
                <a:latin typeface="Arial"/>
                <a:ea typeface="Arial"/>
                <a:cs typeface="Arial"/>
                <a:sym typeface="Arial"/>
              </a:rPr>
              <a:t>Estigma</a:t>
            </a:r>
            <a:endParaRPr sz="1400" b="0" i="0" u="none" strike="noStrike" cap="none">
              <a:solidFill>
                <a:schemeClr val="dk1"/>
              </a:solidFill>
              <a:latin typeface="Arial"/>
              <a:ea typeface="Arial"/>
              <a:cs typeface="Arial"/>
              <a:sym typeface="Arial"/>
            </a:endParaRPr>
          </a:p>
        </p:txBody>
      </p:sp>
      <p:sp>
        <p:nvSpPr>
          <p:cNvPr id="247" name="Google Shape;247;p41"/>
          <p:cNvSpPr/>
          <p:nvPr/>
        </p:nvSpPr>
        <p:spPr>
          <a:xfrm>
            <a:off x="4908947" y="521542"/>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Avergonzado</a:t>
            </a:r>
            <a:endParaRPr sz="1400" b="0" i="0" u="none" strike="noStrike" cap="none">
              <a:solidFill>
                <a:schemeClr val="dk1"/>
              </a:solidFill>
              <a:latin typeface="Arial"/>
              <a:ea typeface="Arial"/>
              <a:cs typeface="Arial"/>
              <a:sym typeface="Arial"/>
            </a:endParaRPr>
          </a:p>
        </p:txBody>
      </p:sp>
      <p:sp>
        <p:nvSpPr>
          <p:cNvPr id="248" name="Google Shape;248;p41"/>
          <p:cNvSpPr/>
          <p:nvPr/>
        </p:nvSpPr>
        <p:spPr>
          <a:xfrm>
            <a:off x="4114419" y="859322"/>
            <a:ext cx="1266900" cy="8667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Aislado</a:t>
            </a:r>
            <a:endParaRPr sz="1400" b="0" i="0" u="none" strike="noStrike" cap="none">
              <a:solidFill>
                <a:schemeClr val="dk1"/>
              </a:solidFill>
              <a:latin typeface="Arial"/>
              <a:ea typeface="Arial"/>
              <a:cs typeface="Arial"/>
              <a:sym typeface="Arial"/>
            </a:endParaRPr>
          </a:p>
        </p:txBody>
      </p:sp>
      <p:sp>
        <p:nvSpPr>
          <p:cNvPr id="249" name="Google Shape;249;p41"/>
          <p:cNvSpPr/>
          <p:nvPr/>
        </p:nvSpPr>
        <p:spPr>
          <a:xfrm>
            <a:off x="4916092" y="1303759"/>
            <a:ext cx="1526400" cy="11004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Vulnerable</a:t>
            </a:r>
            <a:endParaRPr sz="1400" b="0" i="0" u="none" strike="noStrike" cap="none">
              <a:solidFill>
                <a:schemeClr val="dk1"/>
              </a:solidFill>
              <a:latin typeface="Arial"/>
              <a:ea typeface="Arial"/>
              <a:cs typeface="Arial"/>
              <a:sym typeface="Arial"/>
            </a:endParaRPr>
          </a:p>
        </p:txBody>
      </p:sp>
      <p:sp>
        <p:nvSpPr>
          <p:cNvPr id="250" name="Google Shape;250;p41"/>
          <p:cNvSpPr/>
          <p:nvPr/>
        </p:nvSpPr>
        <p:spPr>
          <a:xfrm>
            <a:off x="1868091" y="870371"/>
            <a:ext cx="1522800" cy="8667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Responsable</a:t>
            </a:r>
            <a:endParaRPr sz="1400" b="0" i="0" u="none" strike="noStrike" cap="none">
              <a:solidFill>
                <a:schemeClr val="dk1"/>
              </a:solidFill>
              <a:latin typeface="Arial"/>
              <a:ea typeface="Arial"/>
              <a:cs typeface="Arial"/>
              <a:sym typeface="Arial"/>
            </a:endParaRPr>
          </a:p>
        </p:txBody>
      </p:sp>
      <p:sp>
        <p:nvSpPr>
          <p:cNvPr id="251" name="Google Shape;251;p41"/>
          <p:cNvSpPr/>
          <p:nvPr/>
        </p:nvSpPr>
        <p:spPr>
          <a:xfrm>
            <a:off x="1961483" y="1714667"/>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Humillada</a:t>
            </a:r>
            <a:endParaRPr sz="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2" name="Google Shape;252;p41"/>
          <p:cNvSpPr/>
          <p:nvPr/>
        </p:nvSpPr>
        <p:spPr>
          <a:xfrm>
            <a:off x="2067354" y="2601444"/>
            <a:ext cx="1500300" cy="9096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Juzgado</a:t>
            </a:r>
            <a:endParaRPr sz="1400" b="0" i="0" u="none" strike="noStrike" cap="none">
              <a:solidFill>
                <a:schemeClr val="dk1"/>
              </a:solidFill>
              <a:latin typeface="Arial"/>
              <a:ea typeface="Arial"/>
              <a:cs typeface="Arial"/>
              <a:sym typeface="Arial"/>
            </a:endParaRPr>
          </a:p>
        </p:txBody>
      </p:sp>
      <p:sp>
        <p:nvSpPr>
          <p:cNvPr id="253" name="Google Shape;253;p41"/>
          <p:cNvSpPr/>
          <p:nvPr/>
        </p:nvSpPr>
        <p:spPr>
          <a:xfrm>
            <a:off x="2629496" y="3265838"/>
            <a:ext cx="1583400" cy="10026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Supuestos</a:t>
            </a:r>
            <a:endParaRPr sz="1400" b="0" i="0" u="none" strike="noStrike" cap="none">
              <a:solidFill>
                <a:schemeClr val="dk1"/>
              </a:solidFill>
              <a:latin typeface="Arial"/>
              <a:ea typeface="Arial"/>
              <a:cs typeface="Arial"/>
              <a:sym typeface="Arial"/>
            </a:endParaRPr>
          </a:p>
        </p:txBody>
      </p:sp>
      <p:sp>
        <p:nvSpPr>
          <p:cNvPr id="254" name="Google Shape;254;p41"/>
          <p:cNvSpPr/>
          <p:nvPr/>
        </p:nvSpPr>
        <p:spPr>
          <a:xfrm>
            <a:off x="4810792" y="2140219"/>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Devaluado</a:t>
            </a:r>
            <a:endParaRPr sz="1400" b="0" i="0" u="none" strike="noStrike" cap="none">
              <a:solidFill>
                <a:schemeClr val="dk1"/>
              </a:solidFill>
              <a:latin typeface="Arial"/>
              <a:ea typeface="Arial"/>
              <a:cs typeface="Arial"/>
              <a:sym typeface="Arial"/>
            </a:endParaRPr>
          </a:p>
        </p:txBody>
      </p:sp>
      <p:sp>
        <p:nvSpPr>
          <p:cNvPr id="255" name="Google Shape;255;p41"/>
          <p:cNvSpPr/>
          <p:nvPr/>
        </p:nvSpPr>
        <p:spPr>
          <a:xfrm>
            <a:off x="5381244" y="2819353"/>
            <a:ext cx="1266900" cy="10095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Silenciado</a:t>
            </a:r>
            <a:endParaRPr sz="1400" b="0" i="0" u="none" strike="noStrike" cap="none">
              <a:solidFill>
                <a:schemeClr val="dk1"/>
              </a:solidFill>
              <a:latin typeface="Arial"/>
              <a:ea typeface="Arial"/>
              <a:cs typeface="Arial"/>
              <a:sym typeface="Arial"/>
            </a:endParaRPr>
          </a:p>
        </p:txBody>
      </p:sp>
      <p:sp>
        <p:nvSpPr>
          <p:cNvPr id="256" name="Google Shape;256;p41"/>
          <p:cNvSpPr/>
          <p:nvPr/>
        </p:nvSpPr>
        <p:spPr>
          <a:xfrm>
            <a:off x="3305175" y="669727"/>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Etiquetado</a:t>
            </a:r>
            <a:endParaRPr sz="1400" b="0" i="0" u="none" strike="noStrike" cap="none">
              <a:solidFill>
                <a:schemeClr val="dk1"/>
              </a:solidFill>
              <a:latin typeface="Arial"/>
              <a:ea typeface="Arial"/>
              <a:cs typeface="Arial"/>
              <a:sym typeface="Arial"/>
            </a:endParaRPr>
          </a:p>
        </p:txBody>
      </p:sp>
      <p:sp>
        <p:nvSpPr>
          <p:cNvPr id="257" name="Google Shape;257;p41"/>
          <p:cNvSpPr/>
          <p:nvPr/>
        </p:nvSpPr>
        <p:spPr>
          <a:xfrm>
            <a:off x="3721128" y="3829003"/>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Inevitable</a:t>
            </a:r>
            <a:endParaRPr sz="1400" b="0" i="0" u="none" strike="noStrike" cap="none">
              <a:solidFill>
                <a:schemeClr val="dk1"/>
              </a:solidFill>
              <a:latin typeface="Arial"/>
              <a:ea typeface="Arial"/>
              <a:cs typeface="Arial"/>
              <a:sym typeface="Arial"/>
            </a:endParaRPr>
          </a:p>
        </p:txBody>
      </p:sp>
      <p:sp>
        <p:nvSpPr>
          <p:cNvPr id="258" name="Google Shape;258;p41"/>
          <p:cNvSpPr/>
          <p:nvPr/>
        </p:nvSpPr>
        <p:spPr>
          <a:xfrm>
            <a:off x="3783806" y="2884243"/>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Acosado</a:t>
            </a:r>
            <a:endParaRPr sz="1400" b="0" i="0" u="none" strike="noStrike" cap="none">
              <a:solidFill>
                <a:schemeClr val="dk1"/>
              </a:solidFill>
              <a:latin typeface="Arial"/>
              <a:ea typeface="Arial"/>
              <a:cs typeface="Arial"/>
              <a:sym typeface="Arial"/>
            </a:endParaRPr>
          </a:p>
        </p:txBody>
      </p:sp>
      <p:sp>
        <p:nvSpPr>
          <p:cNvPr id="259" name="Google Shape;259;p41"/>
          <p:cNvSpPr/>
          <p:nvPr/>
        </p:nvSpPr>
        <p:spPr>
          <a:xfrm>
            <a:off x="5175647" y="4014075"/>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Impotente</a:t>
            </a:r>
            <a:endParaRPr sz="1400" b="0" i="0" u="none" strike="noStrike" cap="none">
              <a:solidFill>
                <a:schemeClr val="dk1"/>
              </a:solidFill>
              <a:latin typeface="Arial"/>
              <a:ea typeface="Arial"/>
              <a:cs typeface="Arial"/>
              <a:sym typeface="Arial"/>
            </a:endParaRPr>
          </a:p>
        </p:txBody>
      </p:sp>
      <p:sp>
        <p:nvSpPr>
          <p:cNvPr id="260" name="Google Shape;260;p41"/>
          <p:cNvSpPr/>
          <p:nvPr/>
        </p:nvSpPr>
        <p:spPr>
          <a:xfrm>
            <a:off x="1521334" y="3447409"/>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Vidas ocultas</a:t>
            </a:r>
            <a:endParaRPr sz="1400" b="0" i="0" u="none" strike="noStrike" cap="none">
              <a:solidFill>
                <a:schemeClr val="dk1"/>
              </a:solidFill>
              <a:latin typeface="Arial"/>
              <a:ea typeface="Arial"/>
              <a:cs typeface="Arial"/>
              <a:sym typeface="Arial"/>
            </a:endParaRPr>
          </a:p>
        </p:txBody>
      </p:sp>
      <p:sp>
        <p:nvSpPr>
          <p:cNvPr id="261" name="Google Shape;261;p41"/>
          <p:cNvSpPr/>
          <p:nvPr/>
        </p:nvSpPr>
        <p:spPr>
          <a:xfrm>
            <a:off x="6057900" y="427436"/>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Controlado</a:t>
            </a:r>
            <a:endParaRPr sz="1400" b="0" i="0" u="none" strike="noStrike" cap="none">
              <a:solidFill>
                <a:schemeClr val="dk1"/>
              </a:solidFill>
              <a:latin typeface="Arial"/>
              <a:ea typeface="Arial"/>
              <a:cs typeface="Arial"/>
              <a:sym typeface="Arial"/>
            </a:endParaRPr>
          </a:p>
        </p:txBody>
      </p:sp>
      <p:sp>
        <p:nvSpPr>
          <p:cNvPr id="262" name="Google Shape;262;p41"/>
          <p:cNvSpPr/>
          <p:nvPr/>
        </p:nvSpPr>
        <p:spPr>
          <a:xfrm>
            <a:off x="4542235" y="3393877"/>
            <a:ext cx="1266900" cy="7632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No hay confianza</a:t>
            </a:r>
            <a:endParaRPr sz="1400" b="0" i="0" u="none" strike="noStrike" cap="none">
              <a:solidFill>
                <a:schemeClr val="dk1"/>
              </a:solidFill>
              <a:latin typeface="Arial"/>
              <a:ea typeface="Arial"/>
              <a:cs typeface="Arial"/>
              <a:sym typeface="Arial"/>
            </a:endParaRPr>
          </a:p>
        </p:txBody>
      </p:sp>
      <p:sp>
        <p:nvSpPr>
          <p:cNvPr id="263" name="Google Shape;263;p41"/>
          <p:cNvSpPr/>
          <p:nvPr/>
        </p:nvSpPr>
        <p:spPr>
          <a:xfrm>
            <a:off x="2230636" y="334805"/>
            <a:ext cx="1522800" cy="6621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22222"/>
                </a:solidFill>
                <a:latin typeface="Arial"/>
                <a:ea typeface="Arial"/>
                <a:cs typeface="Arial"/>
                <a:sym typeface="Arial"/>
              </a:rPr>
              <a:t>No apto</a:t>
            </a:r>
            <a:endParaRPr sz="1400" b="0" i="0" u="none" strike="noStrike" cap="none">
              <a:solidFill>
                <a:schemeClr val="dk1"/>
              </a:solidFill>
              <a:latin typeface="Arial"/>
              <a:ea typeface="Arial"/>
              <a:cs typeface="Arial"/>
              <a:sym typeface="Arial"/>
            </a:endParaRPr>
          </a:p>
        </p:txBody>
      </p:sp>
      <p:sp>
        <p:nvSpPr>
          <p:cNvPr id="264" name="Google Shape;264;p41"/>
          <p:cNvSpPr/>
          <p:nvPr/>
        </p:nvSpPr>
        <p:spPr>
          <a:xfrm>
            <a:off x="1143001" y="32951"/>
            <a:ext cx="138600" cy="2769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2"/>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0" name="Google Shape;270;p42"/>
          <p:cNvSpPr txBox="1">
            <a:spLocks noGrp="1"/>
          </p:cNvSpPr>
          <p:nvPr>
            <p:ph type="title" idx="4294967295"/>
          </p:nvPr>
        </p:nvSpPr>
        <p:spPr>
          <a:xfrm>
            <a:off x="356550" y="345475"/>
            <a:ext cx="8520600" cy="6636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rgbClr val="000000"/>
              </a:buClr>
              <a:buSzPct val="183006"/>
              <a:buFont typeface="Arial"/>
              <a:buNone/>
            </a:pPr>
            <a:r>
              <a:rPr lang="en" sz="1700">
                <a:solidFill>
                  <a:schemeClr val="lt1"/>
                </a:solidFill>
                <a:latin typeface="Nunito"/>
                <a:ea typeface="Nunito"/>
                <a:cs typeface="Nunito"/>
                <a:sym typeface="Nunito"/>
              </a:rPr>
              <a:t>¿Quién habla en nombre de la discapacidad y el aborto en su contexto local?</a:t>
            </a:r>
            <a:endParaRPr sz="32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271" name="Google Shape;271;p42"/>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272" name="Google Shape;272;p42"/>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3" name="Google Shape;273;p42"/>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74" name="Google Shape;274;p42"/>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75" name="Google Shape;275;p42"/>
          <p:cNvSpPr/>
          <p:nvPr/>
        </p:nvSpPr>
        <p:spPr>
          <a:xfrm>
            <a:off x="17123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2"/>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No lo suficientemente a menudo: las propias personas con discapacidad. </a:t>
            </a:r>
            <a:endParaRPr sz="900" b="0" i="0" u="none" strike="noStrike" cap="none">
              <a:solidFill>
                <a:srgbClr val="000000"/>
              </a:solidFill>
              <a:latin typeface="Arial"/>
              <a:ea typeface="Arial"/>
              <a:cs typeface="Arial"/>
              <a:sym typeface="Arial"/>
            </a:endParaRPr>
          </a:p>
        </p:txBody>
      </p:sp>
      <p:sp>
        <p:nvSpPr>
          <p:cNvPr id="277" name="Google Shape;277;p42"/>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78" name="Google Shape;278;p42"/>
          <p:cNvSpPr/>
          <p:nvPr/>
        </p:nvSpPr>
        <p:spPr>
          <a:xfrm>
            <a:off x="253500" y="1234464"/>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Arial"/>
              <a:ea typeface="Arial"/>
              <a:cs typeface="Arial"/>
              <a:sym typeface="Arial"/>
            </a:endParaRPr>
          </a:p>
        </p:txBody>
      </p:sp>
      <p:sp>
        <p:nvSpPr>
          <p:cNvPr id="279" name="Google Shape;279;p42"/>
          <p:cNvSpPr/>
          <p:nvPr/>
        </p:nvSpPr>
        <p:spPr>
          <a:xfrm>
            <a:off x="295758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2"/>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2"/>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2"/>
          <p:cNvSpPr/>
          <p:nvPr/>
        </p:nvSpPr>
        <p:spPr>
          <a:xfrm>
            <a:off x="3615475"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2"/>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2"/>
          <p:cNvSpPr/>
          <p:nvPr/>
        </p:nvSpPr>
        <p:spPr>
          <a:xfrm>
            <a:off x="2605413"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2"/>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2"/>
          <p:cNvSpPr/>
          <p:nvPr/>
        </p:nvSpPr>
        <p:spPr>
          <a:xfrm>
            <a:off x="198492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2"/>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2"/>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2"/>
          <p:cNvSpPr/>
          <p:nvPr/>
        </p:nvSpPr>
        <p:spPr>
          <a:xfrm>
            <a:off x="6074800" y="43388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2"/>
          <p:cNvSpPr/>
          <p:nvPr/>
        </p:nvSpPr>
        <p:spPr>
          <a:xfrm>
            <a:off x="1793125"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2"/>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2"/>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2"/>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2"/>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2"/>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2"/>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2"/>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2"/>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2"/>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2"/>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2"/>
          <p:cNvSpPr/>
          <p:nvPr/>
        </p:nvSpPr>
        <p:spPr>
          <a:xfrm>
            <a:off x="59034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2"/>
          <p:cNvSpPr/>
          <p:nvPr/>
        </p:nvSpPr>
        <p:spPr>
          <a:xfrm>
            <a:off x="1521425" y="4121034"/>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2"/>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06" name="Google Shape;306;p42"/>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2"/>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08" name="Google Shape;308;p42"/>
          <p:cNvSpPr/>
          <p:nvPr/>
        </p:nvSpPr>
        <p:spPr>
          <a:xfrm>
            <a:off x="4885900" y="12317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09" name="Google Shape;309;p42"/>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500" b="0" i="0" u="none" strike="noStrike" cap="none">
              <a:solidFill>
                <a:srgbClr val="000000"/>
              </a:solidFill>
              <a:latin typeface="Arial"/>
              <a:ea typeface="Arial"/>
              <a:cs typeface="Arial"/>
              <a:sym typeface="Arial"/>
            </a:endParaRPr>
          </a:p>
        </p:txBody>
      </p:sp>
      <p:sp>
        <p:nvSpPr>
          <p:cNvPr id="310" name="Google Shape;310;p42"/>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311" name="Google Shape;311;p42"/>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2" name="Google Shape;312;p42"/>
          <p:cNvSpPr/>
          <p:nvPr/>
        </p:nvSpPr>
        <p:spPr>
          <a:xfrm>
            <a:off x="6008050"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600" b="0" i="0" u="none" strike="noStrike" cap="none">
              <a:solidFill>
                <a:srgbClr val="000000"/>
              </a:solidFill>
              <a:latin typeface="Arial"/>
              <a:ea typeface="Arial"/>
              <a:cs typeface="Arial"/>
              <a:sym typeface="Arial"/>
            </a:endParaRPr>
          </a:p>
        </p:txBody>
      </p:sp>
      <p:sp>
        <p:nvSpPr>
          <p:cNvPr id="313" name="Google Shape;313;p42"/>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14" name="Google Shape;314;p42"/>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Arial"/>
              <a:ea typeface="Arial"/>
              <a:cs typeface="Arial"/>
              <a:sym typeface="Arial"/>
            </a:endParaRPr>
          </a:p>
        </p:txBody>
      </p:sp>
      <p:sp>
        <p:nvSpPr>
          <p:cNvPr id="315" name="Google Shape;315;p42"/>
          <p:cNvSpPr/>
          <p:nvPr/>
        </p:nvSpPr>
        <p:spPr>
          <a:xfrm rot="180058">
            <a:off x="2294462" y="3976799"/>
            <a:ext cx="229214" cy="206083"/>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2"/>
          <p:cNvSpPr/>
          <p:nvPr/>
        </p:nvSpPr>
        <p:spPr>
          <a:xfrm rot="172724">
            <a:off x="3251010" y="2986587"/>
            <a:ext cx="262832" cy="223775"/>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43"/>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2" name="Google Shape;322;p43"/>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rgbClr val="000000"/>
              </a:buClr>
              <a:buSzPct val="147368"/>
              <a:buFont typeface="Arial"/>
              <a:buNone/>
            </a:pPr>
            <a:r>
              <a:rPr lang="en" sz="1900">
                <a:solidFill>
                  <a:schemeClr val="lt1"/>
                </a:solidFill>
                <a:latin typeface="Nunito"/>
                <a:ea typeface="Nunito"/>
                <a:cs typeface="Nunito"/>
                <a:sym typeface="Nunito"/>
              </a:rPr>
              <a:t>¿Qué obstaculiza la inclusión de la discapacidad en su organización?</a:t>
            </a:r>
            <a:endParaRPr sz="34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323" name="Google Shape;323;p43"/>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324" name="Google Shape;324;p43"/>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5" name="Google Shape;325;p43"/>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6" name="Google Shape;326;p43"/>
          <p:cNvSpPr/>
          <p:nvPr/>
        </p:nvSpPr>
        <p:spPr>
          <a:xfrm>
            <a:off x="2702175" y="12344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en" sz="700">
                <a:solidFill>
                  <a:srgbClr val="202124"/>
                </a:solidFill>
              </a:rPr>
              <a:t>.</a:t>
            </a:r>
            <a:endParaRPr sz="700">
              <a:solidFill>
                <a:srgbClr val="202124"/>
              </a:solidFill>
            </a:endParaRPr>
          </a:p>
          <a:p>
            <a:pPr marL="0" marR="0" lvl="0" indent="0" algn="l" rtl="0">
              <a:lnSpc>
                <a:spcPct val="100000"/>
              </a:lnSpc>
              <a:spcBef>
                <a:spcPts val="0"/>
              </a:spcBef>
              <a:spcAft>
                <a:spcPts val="0"/>
              </a:spcAft>
              <a:buClr>
                <a:srgbClr val="000000"/>
              </a:buClr>
              <a:buSzPts val="800"/>
              <a:buFont typeface="Arial"/>
              <a:buNone/>
            </a:pPr>
            <a:endParaRPr sz="800"/>
          </a:p>
        </p:txBody>
      </p:sp>
      <p:sp>
        <p:nvSpPr>
          <p:cNvPr id="327" name="Google Shape;327;p43"/>
          <p:cNvSpPr/>
          <p:nvPr/>
        </p:nvSpPr>
        <p:spPr>
          <a:xfrm>
            <a:off x="6604650" y="12773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3"/>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29" name="Google Shape;329;p43"/>
          <p:cNvSpPr/>
          <p:nvPr/>
        </p:nvSpPr>
        <p:spPr>
          <a:xfrm>
            <a:off x="3785263" y="122358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800" b="0" i="0" u="none" strike="noStrike" cap="none">
              <a:solidFill>
                <a:srgbClr val="000000"/>
              </a:solidFill>
              <a:latin typeface="Arial"/>
              <a:ea typeface="Arial"/>
              <a:cs typeface="Arial"/>
              <a:sym typeface="Arial"/>
            </a:endParaRPr>
          </a:p>
        </p:txBody>
      </p:sp>
      <p:sp>
        <p:nvSpPr>
          <p:cNvPr id="330" name="Google Shape;330;p43"/>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331" name="Google Shape;331;p43"/>
          <p:cNvSpPr/>
          <p:nvPr/>
        </p:nvSpPr>
        <p:spPr>
          <a:xfrm>
            <a:off x="307043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3"/>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3"/>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3"/>
          <p:cNvSpPr/>
          <p:nvPr/>
        </p:nvSpPr>
        <p:spPr>
          <a:xfrm>
            <a:off x="3428400"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3"/>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3"/>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3"/>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3"/>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3"/>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3"/>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3"/>
          <p:cNvSpPr/>
          <p:nvPr/>
        </p:nvSpPr>
        <p:spPr>
          <a:xfrm>
            <a:off x="5572663"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3"/>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3"/>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3"/>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3"/>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5927175" y="1194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3"/>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3"/>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3"/>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3"/>
          <p:cNvSpPr/>
          <p:nvPr/>
        </p:nvSpPr>
        <p:spPr>
          <a:xfrm>
            <a:off x="276267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358" name="Google Shape;358;p43"/>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3"/>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0" name="Google Shape;360;p43"/>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a:p>
        </p:txBody>
      </p:sp>
      <p:sp>
        <p:nvSpPr>
          <p:cNvPr id="361" name="Google Shape;361;p43"/>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2" name="Google Shape;362;p43"/>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3" name="Google Shape;363;p43"/>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64" name="Google Shape;364;p43"/>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5" name="Google Shape;365;p43"/>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66" name="Google Shape;366;p43"/>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Falta de financiación. Falta de formación sobre la inclusión de la discapacidad. </a:t>
            </a:r>
            <a:endParaRPr sz="900"/>
          </a:p>
          <a:p>
            <a:pPr marL="0" marR="0" lvl="0" indent="0" algn="l" rtl="0">
              <a:lnSpc>
                <a:spcPct val="100000"/>
              </a:lnSpc>
              <a:spcBef>
                <a:spcPts val="0"/>
              </a:spcBef>
              <a:spcAft>
                <a:spcPts val="0"/>
              </a:spcAft>
              <a:buClr>
                <a:srgbClr val="000000"/>
              </a:buClr>
              <a:buSzPts val="900"/>
              <a:buFont typeface="Arial"/>
              <a:buNone/>
            </a:pPr>
            <a:r>
              <a:rPr lang="en" sz="900"/>
              <a:t>Estigma en torno a los discapacitados y la sexualidad </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p44"/>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2" name="Google Shape;372;p44"/>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rgbClr val="000000"/>
              </a:buClr>
              <a:buSzPct val="61904"/>
              <a:buFont typeface="Arial"/>
              <a:buNone/>
            </a:pPr>
            <a:r>
              <a:rPr lang="en" sz="2100" b="0">
                <a:solidFill>
                  <a:schemeClr val="lt1"/>
                </a:solidFill>
                <a:latin typeface="Nunito"/>
                <a:ea typeface="Nunito"/>
                <a:cs typeface="Nunito"/>
                <a:sym typeface="Nunito"/>
              </a:rPr>
              <a:t>¿Cómo ha incluido la discapacidad en su organización?</a:t>
            </a:r>
            <a:endParaRPr sz="2100" b="0">
              <a:solidFill>
                <a:schemeClr val="lt1"/>
              </a:solidFill>
              <a:latin typeface="Nunito"/>
              <a:ea typeface="Nunito"/>
              <a:cs typeface="Nunito"/>
              <a:sym typeface="Nunito"/>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373" name="Google Shape;373;p44"/>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374" name="Google Shape;374;p44"/>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5" name="Google Shape;375;p44"/>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376" name="Google Shape;376;p44"/>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377" name="Google Shape;377;p44"/>
          <p:cNvSpPr/>
          <p:nvPr/>
        </p:nvSpPr>
        <p:spPr>
          <a:xfrm>
            <a:off x="3592643" y="3752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44"/>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379" name="Google Shape;379;p44"/>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80" name="Google Shape;380;p44"/>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4"/>
          <p:cNvSpPr/>
          <p:nvPr/>
        </p:nvSpPr>
        <p:spPr>
          <a:xfrm>
            <a:off x="2791188"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44"/>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4"/>
          <p:cNvSpPr/>
          <p:nvPr/>
        </p:nvSpPr>
        <p:spPr>
          <a:xfrm>
            <a:off x="307732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44"/>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4"/>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4"/>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4"/>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4"/>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4"/>
          <p:cNvSpPr/>
          <p:nvPr/>
        </p:nvSpPr>
        <p:spPr>
          <a:xfrm>
            <a:off x="4037975" y="38272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4"/>
          <p:cNvSpPr/>
          <p:nvPr/>
        </p:nvSpPr>
        <p:spPr>
          <a:xfrm>
            <a:off x="5950475"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4"/>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4"/>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4"/>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4"/>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85064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8653575" y="44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4"/>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4"/>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4"/>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4"/>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50" b="0" i="0" u="none" strike="noStrike" cap="none">
              <a:solidFill>
                <a:srgbClr val="000000"/>
              </a:solidFill>
              <a:latin typeface="Arial"/>
              <a:ea typeface="Arial"/>
              <a:cs typeface="Arial"/>
              <a:sym typeface="Arial"/>
            </a:endParaRPr>
          </a:p>
        </p:txBody>
      </p:sp>
      <p:sp>
        <p:nvSpPr>
          <p:cNvPr id="408" name="Google Shape;408;p44"/>
          <p:cNvSpPr/>
          <p:nvPr/>
        </p:nvSpPr>
        <p:spPr>
          <a:xfrm>
            <a:off x="6226775" y="39826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4"/>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0" name="Google Shape;410;p44"/>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11" name="Google Shape;411;p44"/>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12" name="Google Shape;412;p44"/>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413" name="Google Shape;413;p44"/>
          <p:cNvSpPr/>
          <p:nvPr/>
        </p:nvSpPr>
        <p:spPr>
          <a:xfrm>
            <a:off x="7951300" y="37403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000"/>
              <a:t>Incluir a los defensores de la discapacidad en nuestro Consejo.</a:t>
            </a:r>
            <a:endParaRPr sz="1000" b="0" i="0" u="none" strike="noStrike" cap="none">
              <a:solidFill>
                <a:srgbClr val="000000"/>
              </a:solidFill>
              <a:latin typeface="Arial"/>
              <a:ea typeface="Arial"/>
              <a:cs typeface="Arial"/>
              <a:sym typeface="Arial"/>
            </a:endParaRPr>
          </a:p>
        </p:txBody>
      </p:sp>
      <p:sp>
        <p:nvSpPr>
          <p:cNvPr id="414" name="Google Shape;414;p44"/>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5" name="Google Shape;415;p44"/>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800">
              <a:solidFill>
                <a:srgbClr val="202124"/>
              </a:solidFill>
              <a:highlight>
                <a:srgbClr val="F8F9FA"/>
              </a:highlight>
            </a:endParaRPr>
          </a:p>
        </p:txBody>
      </p:sp>
      <p:sp>
        <p:nvSpPr>
          <p:cNvPr id="416" name="Google Shape;416;p44"/>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17" name="Google Shape;417;p44"/>
          <p:cNvSpPr/>
          <p:nvPr/>
        </p:nvSpPr>
        <p:spPr>
          <a:xfrm>
            <a:off x="201275" y="3534225"/>
            <a:ext cx="11205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418" name="Google Shape;418;p44"/>
          <p:cNvSpPr/>
          <p:nvPr/>
        </p:nvSpPr>
        <p:spPr>
          <a:xfrm>
            <a:off x="8082613" y="242183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45"/>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a:p>
          <a:p>
            <a:pPr marL="0" marR="0" lvl="0" indent="0" algn="l" rtl="0">
              <a:lnSpc>
                <a:spcPct val="100000"/>
              </a:lnSpc>
              <a:spcBef>
                <a:spcPts val="0"/>
              </a:spcBef>
              <a:spcAft>
                <a:spcPts val="0"/>
              </a:spcAft>
              <a:buClr>
                <a:srgbClr val="000000"/>
              </a:buClr>
              <a:buSzPts val="900"/>
              <a:buFont typeface="Arial"/>
              <a:buNone/>
            </a:pPr>
            <a:endParaRPr sz="800"/>
          </a:p>
        </p:txBody>
      </p:sp>
      <p:sp>
        <p:nvSpPr>
          <p:cNvPr id="424" name="Google Shape;424;p45"/>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55555"/>
              <a:buFont typeface="Arial"/>
              <a:buNone/>
            </a:pPr>
            <a:r>
              <a:rPr lang="en" sz="1800">
                <a:solidFill>
                  <a:schemeClr val="lt1"/>
                </a:solidFill>
                <a:latin typeface="Nunito"/>
                <a:ea typeface="Nunito"/>
                <a:cs typeface="Nunito"/>
                <a:sym typeface="Nunito"/>
              </a:rPr>
              <a:t>¿Cómo podemos amplificar las voces de las personas con discapacidad que abortan en su contexto?</a:t>
            </a:r>
            <a:endParaRPr sz="3300">
              <a:solidFill>
                <a:schemeClr val="lt1"/>
              </a:solidFill>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425" name="Google Shape;425;p45"/>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426" name="Google Shape;426;p45"/>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27" name="Google Shape;427;p45"/>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700" b="0" i="0" u="none" strike="noStrike" cap="none">
              <a:solidFill>
                <a:srgbClr val="000000"/>
              </a:solidFill>
              <a:latin typeface="Arial"/>
              <a:ea typeface="Arial"/>
              <a:cs typeface="Arial"/>
              <a:sym typeface="Arial"/>
            </a:endParaRPr>
          </a:p>
        </p:txBody>
      </p:sp>
      <p:sp>
        <p:nvSpPr>
          <p:cNvPr id="428" name="Google Shape;428;p45"/>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a:t>Representación positiva en los medios de comunicación </a:t>
            </a:r>
            <a:endParaRPr sz="800" b="0" i="0" u="none" strike="noStrike" cap="none">
              <a:solidFill>
                <a:srgbClr val="000000"/>
              </a:solidFill>
              <a:latin typeface="Arial"/>
              <a:ea typeface="Arial"/>
              <a:cs typeface="Arial"/>
              <a:sym typeface="Arial"/>
            </a:endParaRPr>
          </a:p>
        </p:txBody>
      </p:sp>
      <p:sp>
        <p:nvSpPr>
          <p:cNvPr id="429" name="Google Shape;429;p45"/>
          <p:cNvSpPr/>
          <p:nvPr/>
        </p:nvSpPr>
        <p:spPr>
          <a:xfrm>
            <a:off x="5166475"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5"/>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31" name="Google Shape;431;p45"/>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32" name="Google Shape;432;p45"/>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5"/>
          <p:cNvSpPr/>
          <p:nvPr/>
        </p:nvSpPr>
        <p:spPr>
          <a:xfrm>
            <a:off x="2011138"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5"/>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5"/>
          <p:cNvSpPr/>
          <p:nvPr/>
        </p:nvSpPr>
        <p:spPr>
          <a:xfrm>
            <a:off x="4144288" y="4083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5"/>
          <p:cNvSpPr/>
          <p:nvPr/>
        </p:nvSpPr>
        <p:spPr>
          <a:xfrm>
            <a:off x="3700113" y="3752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5"/>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5"/>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5"/>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5"/>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5"/>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5"/>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5"/>
          <p:cNvSpPr/>
          <p:nvPr/>
        </p:nvSpPr>
        <p:spPr>
          <a:xfrm>
            <a:off x="7789650" y="18028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5"/>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p:nvPr/>
        </p:nvSpPr>
        <p:spPr>
          <a:xfrm>
            <a:off x="25448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5"/>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5"/>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5"/>
          <p:cNvSpPr/>
          <p:nvPr/>
        </p:nvSpPr>
        <p:spPr>
          <a:xfrm>
            <a:off x="5604000" y="14645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5"/>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5"/>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5"/>
          <p:cNvSpPr/>
          <p:nvPr/>
        </p:nvSpPr>
        <p:spPr>
          <a:xfrm>
            <a:off x="591442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5"/>
          <p:cNvSpPr/>
          <p:nvPr/>
        </p:nvSpPr>
        <p:spPr>
          <a:xfrm>
            <a:off x="7759625" y="18028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5"/>
          <p:cNvSpPr/>
          <p:nvPr/>
        </p:nvSpPr>
        <p:spPr>
          <a:xfrm>
            <a:off x="7759625" y="17386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5"/>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5"/>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5"/>
          <p:cNvSpPr/>
          <p:nvPr/>
        </p:nvSpPr>
        <p:spPr>
          <a:xfrm>
            <a:off x="42061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5"/>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5"/>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b="0" i="0" u="none" strike="noStrike" cap="none">
              <a:solidFill>
                <a:srgbClr val="000000"/>
              </a:solidFill>
              <a:latin typeface="Arial"/>
              <a:ea typeface="Arial"/>
              <a:cs typeface="Arial"/>
              <a:sym typeface="Arial"/>
            </a:endParaRPr>
          </a:p>
        </p:txBody>
      </p:sp>
      <p:sp>
        <p:nvSpPr>
          <p:cNvPr id="459" name="Google Shape;459;p45"/>
          <p:cNvSpPr/>
          <p:nvPr/>
        </p:nvSpPr>
        <p:spPr>
          <a:xfrm>
            <a:off x="4072463" y="38272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5"/>
          <p:cNvSpPr/>
          <p:nvPr/>
        </p:nvSpPr>
        <p:spPr>
          <a:xfrm>
            <a:off x="21907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00"/>
              <a:buFont typeface="Arial"/>
              <a:buNone/>
            </a:pPr>
            <a:endParaRPr sz="900"/>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1" name="Google Shape;461;p45"/>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p:txBody>
      </p:sp>
      <p:sp>
        <p:nvSpPr>
          <p:cNvPr id="462" name="Google Shape;462;p45"/>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463" name="Google Shape;463;p45"/>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700" b="0" i="0" u="none" strike="noStrike" cap="none">
              <a:solidFill>
                <a:srgbClr val="000000"/>
              </a:solidFill>
              <a:latin typeface="Arial"/>
              <a:ea typeface="Arial"/>
              <a:cs typeface="Arial"/>
              <a:sym typeface="Arial"/>
            </a:endParaRPr>
          </a:p>
        </p:txBody>
      </p:sp>
      <p:sp>
        <p:nvSpPr>
          <p:cNvPr id="464" name="Google Shape;464;p45"/>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600" b="0" i="0" u="none" strike="noStrike" cap="none">
              <a:solidFill>
                <a:srgbClr val="000000"/>
              </a:solidFill>
              <a:latin typeface="Arial"/>
              <a:ea typeface="Arial"/>
              <a:cs typeface="Arial"/>
              <a:sym typeface="Arial"/>
            </a:endParaRPr>
          </a:p>
        </p:txBody>
      </p:sp>
      <p:sp>
        <p:nvSpPr>
          <p:cNvPr id="465" name="Google Shape;465;p45"/>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6" name="Google Shape;466;p45"/>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7" name="Google Shape;467;p45"/>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68" name="Google Shape;468;p45"/>
          <p:cNvSpPr/>
          <p:nvPr/>
        </p:nvSpPr>
        <p:spPr>
          <a:xfrm rot="252189">
            <a:off x="2275325" y="4029017"/>
            <a:ext cx="229216" cy="206047"/>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5"/>
          <p:cNvSpPr/>
          <p:nvPr/>
        </p:nvSpPr>
        <p:spPr>
          <a:xfrm>
            <a:off x="2991863" y="38381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45"/>
          <p:cNvSpPr/>
          <p:nvPr/>
        </p:nvSpPr>
        <p:spPr>
          <a:xfrm>
            <a:off x="2371663" y="4327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5"/>
          <p:cNvSpPr/>
          <p:nvPr/>
        </p:nvSpPr>
        <p:spPr>
          <a:xfrm>
            <a:off x="5208338" y="3835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46"/>
          <p:cNvSpPr/>
          <p:nvPr/>
        </p:nvSpPr>
        <p:spPr>
          <a:xfrm>
            <a:off x="4785925" y="24218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77" name="Google Shape;477;p46"/>
          <p:cNvSpPr txBox="1">
            <a:spLocks noGrp="1"/>
          </p:cNvSpPr>
          <p:nvPr>
            <p:ph type="title" idx="4294967295"/>
          </p:nvPr>
        </p:nvSpPr>
        <p:spPr>
          <a:xfrm>
            <a:off x="311700" y="345475"/>
            <a:ext cx="8520600" cy="6636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rgbClr val="000000"/>
              </a:buClr>
              <a:buSzPct val="155555"/>
              <a:buFont typeface="Arial"/>
              <a:buNone/>
            </a:pPr>
            <a:r>
              <a:rPr lang="en" sz="1800">
                <a:solidFill>
                  <a:schemeClr val="lt1"/>
                </a:solidFill>
                <a:latin typeface="Nunito"/>
                <a:ea typeface="Nunito"/>
                <a:cs typeface="Nunito"/>
                <a:sym typeface="Nunito"/>
              </a:rPr>
              <a:t>¿Cuáles son algunas de las posibles soluciones que recomendaría para hacer que la organización incluya a los discapacitados?</a:t>
            </a:r>
            <a:endParaRPr sz="1800">
              <a:solidFill>
                <a:schemeClr val="lt1"/>
              </a:solidFill>
              <a:latin typeface="Nunito"/>
              <a:ea typeface="Nunito"/>
              <a:cs typeface="Nunito"/>
              <a:sym typeface="Nunito"/>
            </a:endParaRPr>
          </a:p>
          <a:p>
            <a:pPr marL="0" lvl="0" indent="0" algn="l" rtl="0">
              <a:lnSpc>
                <a:spcPct val="100000"/>
              </a:lnSpc>
              <a:spcBef>
                <a:spcPts val="0"/>
              </a:spcBef>
              <a:spcAft>
                <a:spcPts val="0"/>
              </a:spcAft>
              <a:buClr>
                <a:schemeClr val="dk2"/>
              </a:buClr>
              <a:buSzPct val="42306"/>
              <a:buFont typeface="Arial"/>
              <a:buNone/>
            </a:pPr>
            <a:endParaRPr sz="2600">
              <a:solidFill>
                <a:schemeClr val="lt1"/>
              </a:solidFill>
              <a:latin typeface="Lato"/>
              <a:ea typeface="Lato"/>
              <a:cs typeface="Lato"/>
              <a:sym typeface="Lato"/>
            </a:endParaRPr>
          </a:p>
          <a:p>
            <a:pPr marL="0" lvl="0" indent="0" algn="ctr" rtl="0">
              <a:lnSpc>
                <a:spcPct val="100000"/>
              </a:lnSpc>
              <a:spcBef>
                <a:spcPts val="0"/>
              </a:spcBef>
              <a:spcAft>
                <a:spcPts val="0"/>
              </a:spcAft>
              <a:buSzPct val="100000"/>
              <a:buNone/>
            </a:pPr>
            <a:endParaRPr/>
          </a:p>
        </p:txBody>
      </p:sp>
      <p:sp>
        <p:nvSpPr>
          <p:cNvPr id="478" name="Google Shape;478;p46"/>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479" name="Google Shape;479;p46"/>
          <p:cNvSpPr/>
          <p:nvPr/>
        </p:nvSpPr>
        <p:spPr>
          <a:xfrm>
            <a:off x="1521413" y="12344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0" name="Google Shape;480;p46"/>
          <p:cNvSpPr/>
          <p:nvPr/>
        </p:nvSpPr>
        <p:spPr>
          <a:xfrm>
            <a:off x="1373988" y="2427375"/>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1" name="Google Shape;481;p46"/>
          <p:cNvSpPr/>
          <p:nvPr/>
        </p:nvSpPr>
        <p:spPr>
          <a:xfrm>
            <a:off x="2659150" y="11946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82" name="Google Shape;482;p46"/>
          <p:cNvSpPr/>
          <p:nvPr/>
        </p:nvSpPr>
        <p:spPr>
          <a:xfrm>
            <a:off x="5374800" y="3785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6"/>
          <p:cNvSpPr/>
          <p:nvPr/>
        </p:nvSpPr>
        <p:spPr>
          <a:xfrm>
            <a:off x="25289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84" name="Google Shape;484;p46"/>
          <p:cNvSpPr/>
          <p:nvPr/>
        </p:nvSpPr>
        <p:spPr>
          <a:xfrm>
            <a:off x="376375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700">
              <a:solidFill>
                <a:srgbClr val="202124"/>
              </a:solidFill>
            </a:endParaRPr>
          </a:p>
          <a:p>
            <a:pPr marL="0" marR="0" lvl="0" indent="0" algn="l" rtl="0">
              <a:lnSpc>
                <a:spcPct val="100000"/>
              </a:lnSpc>
              <a:spcBef>
                <a:spcPts val="0"/>
              </a:spcBef>
              <a:spcAft>
                <a:spcPts val="0"/>
              </a:spcAft>
              <a:buClr>
                <a:srgbClr val="000000"/>
              </a:buClr>
              <a:buSzPts val="1000"/>
              <a:buFont typeface="Arial"/>
              <a:buNone/>
            </a:pPr>
            <a:endParaRPr sz="1000"/>
          </a:p>
        </p:txBody>
      </p:sp>
      <p:sp>
        <p:nvSpPr>
          <p:cNvPr id="485" name="Google Shape;485;p46"/>
          <p:cNvSpPr/>
          <p:nvPr/>
        </p:nvSpPr>
        <p:spPr>
          <a:xfrm>
            <a:off x="253500" y="1234463"/>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p:txBody>
      </p:sp>
      <p:sp>
        <p:nvSpPr>
          <p:cNvPr id="486" name="Google Shape;486;p46"/>
          <p:cNvSpPr/>
          <p:nvPr/>
        </p:nvSpPr>
        <p:spPr>
          <a:xfrm>
            <a:off x="2612413"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6"/>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6"/>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6"/>
          <p:cNvSpPr/>
          <p:nvPr/>
        </p:nvSpPr>
        <p:spPr>
          <a:xfrm>
            <a:off x="2909475" y="39826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6"/>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6"/>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6"/>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6"/>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6"/>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6"/>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6"/>
          <p:cNvSpPr/>
          <p:nvPr/>
        </p:nvSpPr>
        <p:spPr>
          <a:xfrm>
            <a:off x="3256700"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6"/>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6"/>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6"/>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6"/>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6"/>
          <p:cNvSpPr/>
          <p:nvPr/>
        </p:nvSpPr>
        <p:spPr>
          <a:xfrm>
            <a:off x="521815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6"/>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6"/>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6"/>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6"/>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6"/>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6"/>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6"/>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6"/>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6"/>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6"/>
          <p:cNvSpPr/>
          <p:nvPr/>
        </p:nvSpPr>
        <p:spPr>
          <a:xfrm>
            <a:off x="6392075" y="3914921"/>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6"/>
          <p:cNvSpPr/>
          <p:nvPr/>
        </p:nvSpPr>
        <p:spPr>
          <a:xfrm>
            <a:off x="3657425" y="2405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3" name="Google Shape;513;p46"/>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6"/>
          <p:cNvSpPr/>
          <p:nvPr/>
        </p:nvSpPr>
        <p:spPr>
          <a:xfrm>
            <a:off x="219075" y="2427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15" name="Google Shape;515;p46"/>
          <p:cNvSpPr/>
          <p:nvPr/>
        </p:nvSpPr>
        <p:spPr>
          <a:xfrm>
            <a:off x="4868350"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6" name="Google Shape;516;p46"/>
          <p:cNvSpPr/>
          <p:nvPr/>
        </p:nvSpPr>
        <p:spPr>
          <a:xfrm>
            <a:off x="59144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7" name="Google Shape;517;p46"/>
          <p:cNvSpPr/>
          <p:nvPr/>
        </p:nvSpPr>
        <p:spPr>
          <a:xfrm>
            <a:off x="7034525" y="1194588"/>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8" name="Google Shape;518;p46"/>
          <p:cNvSpPr/>
          <p:nvPr/>
        </p:nvSpPr>
        <p:spPr>
          <a:xfrm>
            <a:off x="8082625" y="24273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19" name="Google Shape;519;p46"/>
          <p:cNvSpPr/>
          <p:nvPr/>
        </p:nvSpPr>
        <p:spPr>
          <a:xfrm>
            <a:off x="5914425"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a:t>Creación de un glosario de lenguaje de signos sobre SDSR. </a:t>
            </a:r>
            <a:endParaRPr sz="900" b="0" i="0" u="none" strike="noStrike" cap="none">
              <a:solidFill>
                <a:srgbClr val="000000"/>
              </a:solidFill>
              <a:latin typeface="Arial"/>
              <a:ea typeface="Arial"/>
              <a:cs typeface="Arial"/>
              <a:sym typeface="Arial"/>
            </a:endParaRPr>
          </a:p>
        </p:txBody>
      </p:sp>
      <p:sp>
        <p:nvSpPr>
          <p:cNvPr id="520" name="Google Shape;520;p46"/>
          <p:cNvSpPr/>
          <p:nvPr/>
        </p:nvSpPr>
        <p:spPr>
          <a:xfrm>
            <a:off x="6998525" y="242737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21" name="Google Shape;521;p46"/>
          <p:cNvSpPr/>
          <p:nvPr/>
        </p:nvSpPr>
        <p:spPr>
          <a:xfrm>
            <a:off x="8065100" y="11946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7"/>
          <p:cNvSpPr txBox="1">
            <a:spLocks noGrp="1"/>
          </p:cNvSpPr>
          <p:nvPr>
            <p:ph type="title"/>
          </p:nvPr>
        </p:nvSpPr>
        <p:spPr>
          <a:xfrm>
            <a:off x="3486151" y="536971"/>
            <a:ext cx="5220600" cy="8916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accent3"/>
              </a:buClr>
              <a:buSzPct val="100000"/>
              <a:buFont typeface="Quattrocento Sans"/>
              <a:buNone/>
            </a:pPr>
            <a:r>
              <a:rPr lang="en" b="0"/>
              <a:t>Segunda sesión </a:t>
            </a:r>
            <a:endParaRPr b="0"/>
          </a:p>
          <a:p>
            <a:pPr marL="0" lvl="0" indent="0" algn="l" rtl="0">
              <a:lnSpc>
                <a:spcPct val="90000"/>
              </a:lnSpc>
              <a:spcBef>
                <a:spcPts val="0"/>
              </a:spcBef>
              <a:spcAft>
                <a:spcPts val="0"/>
              </a:spcAft>
              <a:buClr>
                <a:schemeClr val="accent3"/>
              </a:buClr>
              <a:buSzPct val="100000"/>
              <a:buFont typeface="Quattrocento Sans"/>
              <a:buNone/>
            </a:pPr>
            <a:r>
              <a:rPr lang="en"/>
              <a:t>Hacia la interseccionalidad</a:t>
            </a:r>
            <a:br>
              <a:rPr lang="en"/>
            </a:br>
            <a:endParaRPr/>
          </a:p>
        </p:txBody>
      </p:sp>
      <p:sp>
        <p:nvSpPr>
          <p:cNvPr id="527" name="Google Shape;527;p47"/>
          <p:cNvSpPr txBox="1">
            <a:spLocks noGrp="1"/>
          </p:cNvSpPr>
          <p:nvPr>
            <p:ph type="body" idx="1"/>
          </p:nvPr>
        </p:nvSpPr>
        <p:spPr>
          <a:xfrm>
            <a:off x="3486151" y="1428749"/>
            <a:ext cx="5220600" cy="33291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90000"/>
              </a:lnSpc>
              <a:spcBef>
                <a:spcPts val="0"/>
              </a:spcBef>
              <a:spcAft>
                <a:spcPts val="0"/>
              </a:spcAft>
              <a:buClr>
                <a:srgbClr val="C78278"/>
              </a:buClr>
              <a:buSzPct val="100000"/>
              <a:buNone/>
            </a:pPr>
            <a:r>
              <a:rPr lang="en" b="0" i="0" dirty="0">
                <a:solidFill>
                  <a:srgbClr val="C78278"/>
                </a:solidFill>
                <a:latin typeface="Overlock"/>
                <a:ea typeface="Overlock"/>
                <a:cs typeface="Overlock"/>
                <a:sym typeface="Overlock"/>
              </a:rPr>
              <a:t>Opresión </a:t>
            </a:r>
            <a:endParaRPr dirty="0"/>
          </a:p>
          <a:p>
            <a:pPr marL="0" lvl="0" indent="0" algn="l" rtl="0">
              <a:lnSpc>
                <a:spcPct val="90000"/>
              </a:lnSpc>
              <a:spcBef>
                <a:spcPts val="800"/>
              </a:spcBef>
              <a:spcAft>
                <a:spcPts val="0"/>
              </a:spcAft>
              <a:buClr>
                <a:srgbClr val="C78278"/>
              </a:buClr>
              <a:buSzPct val="66666"/>
              <a:buNone/>
            </a:pPr>
            <a:r>
              <a:rPr lang="en" sz="2100" b="0" i="0" dirty="0">
                <a:solidFill>
                  <a:srgbClr val="C78278"/>
                </a:solidFill>
                <a:latin typeface="Overlock"/>
                <a:ea typeface="Overlock"/>
                <a:cs typeface="Overlock"/>
                <a:sym typeface="Overlock"/>
              </a:rPr>
              <a:t>La interseccionalidad sostiene que las conceptualizaciones clásicas de la opresión en la sociedad, como el racismo, el sexismo, la homofobia y la intolerancia basada en la religión, no actúan de forma independiente unas de otras, sino que estas formas de opresión se interrelacionan, creando un sistema de opresión que refleja la "intersección" de múltiples formas de discriminación". </a:t>
            </a:r>
            <a:endParaRPr sz="2100" b="0" dirty="0"/>
          </a:p>
          <a:p>
            <a:pPr marL="0" lvl="0" indent="0" algn="ctr" rtl="0">
              <a:lnSpc>
                <a:spcPct val="90000"/>
              </a:lnSpc>
              <a:spcBef>
                <a:spcPts val="800"/>
              </a:spcBef>
              <a:spcAft>
                <a:spcPts val="0"/>
              </a:spcAft>
              <a:buClr>
                <a:srgbClr val="3F3F3F"/>
              </a:buClr>
              <a:buSzPct val="100000"/>
              <a:buNone/>
            </a:pPr>
            <a:endParaRPr b="0" dirty="0">
              <a:solidFill>
                <a:srgbClr val="4D5156"/>
              </a:solidFill>
              <a:latin typeface="Roboto"/>
              <a:ea typeface="Roboto"/>
              <a:cs typeface="Roboto"/>
              <a:sym typeface="Roboto"/>
            </a:endParaRPr>
          </a:p>
          <a:p>
            <a:pPr marL="0" lvl="0" indent="0" algn="ctr" rtl="0">
              <a:lnSpc>
                <a:spcPct val="90000"/>
              </a:lnSpc>
              <a:spcBef>
                <a:spcPts val="800"/>
              </a:spcBef>
              <a:spcAft>
                <a:spcPts val="0"/>
              </a:spcAft>
              <a:buClr>
                <a:srgbClr val="E45214"/>
              </a:buClr>
              <a:buSzPct val="100000"/>
              <a:buNone/>
            </a:pPr>
            <a:r>
              <a:rPr lang="en" dirty="0">
                <a:solidFill>
                  <a:srgbClr val="E45214"/>
                </a:solidFill>
                <a:latin typeface="Overlock"/>
                <a:ea typeface="Overlock"/>
                <a:cs typeface="Overlock"/>
                <a:sym typeface="Overlock"/>
              </a:rPr>
              <a:t>Respuesta </a:t>
            </a:r>
            <a:endParaRPr dirty="0"/>
          </a:p>
          <a:p>
            <a:pPr marL="0" lvl="0" indent="0" algn="l" rtl="0">
              <a:lnSpc>
                <a:spcPct val="90000"/>
              </a:lnSpc>
              <a:spcBef>
                <a:spcPts val="800"/>
              </a:spcBef>
              <a:spcAft>
                <a:spcPts val="0"/>
              </a:spcAft>
              <a:buClr>
                <a:srgbClr val="E45214"/>
              </a:buClr>
              <a:buSzPct val="66666"/>
              <a:buNone/>
            </a:pPr>
            <a:r>
              <a:rPr lang="en" sz="2100" i="0" dirty="0">
                <a:solidFill>
                  <a:srgbClr val="E45214"/>
                </a:solidFill>
                <a:latin typeface="Overlock"/>
                <a:ea typeface="Overlock"/>
                <a:cs typeface="Overlock"/>
                <a:sym typeface="Overlock"/>
              </a:rPr>
              <a:t>La interseccionalidad y el reconocimiento y la confrontación de nuestros privilegios, pueden hacernos mejores personas con mejores vidas." "La diversidad es lo que ocurre cuando hay representación de varios grupos en un mismo lugar. La representación es lo que sucede cuando se incluyen grupos que no han sido incluidos previamente.</a:t>
            </a:r>
            <a:endParaRPr sz="2100" i="0" dirty="0">
              <a:solidFill>
                <a:srgbClr val="4D5156"/>
              </a:solidFill>
              <a:latin typeface="Roboto"/>
              <a:ea typeface="Roboto"/>
              <a:cs typeface="Roboto"/>
              <a:sym typeface="Roboto"/>
            </a:endParaRPr>
          </a:p>
          <a:p>
            <a:pPr marL="0" lvl="0" indent="0" algn="l" rtl="0">
              <a:lnSpc>
                <a:spcPct val="90000"/>
              </a:lnSpc>
              <a:spcBef>
                <a:spcPts val="800"/>
              </a:spcBef>
              <a:spcAft>
                <a:spcPts val="0"/>
              </a:spcAft>
              <a:buClr>
                <a:srgbClr val="3F3F3F"/>
              </a:buClr>
              <a:buSzPct val="66666"/>
              <a:buNone/>
            </a:pPr>
            <a:endParaRPr sz="2100" i="0" dirty="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dirty="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i="0" dirty="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dirty="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b="0" i="0" dirty="0">
              <a:solidFill>
                <a:srgbClr val="C78278"/>
              </a:solidFill>
              <a:latin typeface="Overlock"/>
              <a:ea typeface="Overlock"/>
              <a:cs typeface="Overlock"/>
              <a:sym typeface="Overlock"/>
            </a:endParaRPr>
          </a:p>
          <a:p>
            <a:pPr marL="0" lvl="0" indent="0" algn="l" rtl="0">
              <a:lnSpc>
                <a:spcPct val="90000"/>
              </a:lnSpc>
              <a:spcBef>
                <a:spcPts val="800"/>
              </a:spcBef>
              <a:spcAft>
                <a:spcPts val="0"/>
              </a:spcAft>
              <a:buClr>
                <a:srgbClr val="3F3F3F"/>
              </a:buClr>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8"/>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4" name="Google Shape;534;p48"/>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5" name="Google Shape;535;p48"/>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6" name="Google Shape;536;p48"/>
          <p:cNvSpPr/>
          <p:nvPr/>
        </p:nvSpPr>
        <p:spPr>
          <a:xfrm>
            <a:off x="2538001" y="268576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7" name="Google Shape;537;p48"/>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8" name="Google Shape;538;p48"/>
          <p:cNvSpPr/>
          <p:nvPr/>
        </p:nvSpPr>
        <p:spPr>
          <a:xfrm>
            <a:off x="1383419"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39" name="Google Shape;539;p48"/>
          <p:cNvSpPr/>
          <p:nvPr/>
        </p:nvSpPr>
        <p:spPr>
          <a:xfrm>
            <a:off x="3661657"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0" name="Google Shape;540;p48"/>
          <p:cNvSpPr/>
          <p:nvPr/>
        </p:nvSpPr>
        <p:spPr>
          <a:xfrm>
            <a:off x="2522525"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1" name="Google Shape;541;p48"/>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2" name="Google Shape;542;p48"/>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3" name="Google Shape;543;p48"/>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4" name="Google Shape;544;p48"/>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5" name="Google Shape;545;p48"/>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46" name="Google Shape;546;p48"/>
          <p:cNvSpPr/>
          <p:nvPr/>
        </p:nvSpPr>
        <p:spPr>
          <a:xfrm>
            <a:off x="208194"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800"/>
              <a:t>cisnormatividad y capacitismo: suposiciones de los profesionales sanitarios sobre las necesidades de acceso de las personas y el género</a:t>
            </a:r>
            <a:endParaRPr sz="800" b="0" i="0" u="none" strike="noStrike" cap="none">
              <a:solidFill>
                <a:srgbClr val="000000"/>
              </a:solidFill>
              <a:latin typeface="Arial"/>
              <a:ea typeface="Arial"/>
              <a:cs typeface="Arial"/>
              <a:sym typeface="Arial"/>
            </a:endParaRPr>
          </a:p>
        </p:txBody>
      </p:sp>
      <p:sp>
        <p:nvSpPr>
          <p:cNvPr id="547" name="Google Shape;547;p48"/>
          <p:cNvSpPr/>
          <p:nvPr/>
        </p:nvSpPr>
        <p:spPr>
          <a:xfrm>
            <a:off x="4866763"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000000"/>
              </a:solidFill>
              <a:latin typeface="Arial"/>
              <a:ea typeface="Arial"/>
              <a:cs typeface="Arial"/>
              <a:sym typeface="Arial"/>
            </a:endParaRPr>
          </a:p>
        </p:txBody>
      </p:sp>
      <p:sp>
        <p:nvSpPr>
          <p:cNvPr id="548" name="Google Shape;548;p48"/>
          <p:cNvSpPr txBox="1"/>
          <p:nvPr/>
        </p:nvSpPr>
        <p:spPr>
          <a:xfrm>
            <a:off x="208200" y="111075"/>
            <a:ext cx="5593200" cy="1526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b="1">
                <a:solidFill>
                  <a:schemeClr val="accent3"/>
                </a:solidFill>
              </a:rPr>
              <a:t>Colocación de bare..........</a:t>
            </a:r>
            <a:endParaRPr sz="1800" b="1">
              <a:solidFill>
                <a:schemeClr val="accent3"/>
              </a:solidFill>
            </a:endParaRPr>
          </a:p>
          <a:p>
            <a:pPr marL="0" lvl="0" indent="0" algn="l" rtl="0">
              <a:lnSpc>
                <a:spcPct val="90000"/>
              </a:lnSpc>
              <a:spcBef>
                <a:spcPts val="800"/>
              </a:spcBef>
              <a:spcAft>
                <a:spcPts val="0"/>
              </a:spcAft>
              <a:buNone/>
            </a:pPr>
            <a:r>
              <a:rPr lang="en" sz="1173" b="1">
                <a:solidFill>
                  <a:srgbClr val="3F3F3F"/>
                </a:solidFill>
              </a:rPr>
              <a:t>¿Cuál es el discurso actual?</a:t>
            </a:r>
            <a:endParaRPr sz="1173" b="1">
              <a:solidFill>
                <a:srgbClr val="3F3F3F"/>
              </a:solidFill>
            </a:endParaRPr>
          </a:p>
          <a:p>
            <a:pPr marL="0" lvl="0" indent="0" algn="l" rtl="0">
              <a:lnSpc>
                <a:spcPct val="90000"/>
              </a:lnSpc>
              <a:spcBef>
                <a:spcPts val="800"/>
              </a:spcBef>
              <a:spcAft>
                <a:spcPts val="0"/>
              </a:spcAft>
              <a:buNone/>
            </a:pPr>
            <a:r>
              <a:rPr lang="en" sz="1173" b="1">
                <a:solidFill>
                  <a:srgbClr val="3F3F3F"/>
                </a:solidFill>
              </a:rPr>
              <a:t>¿Cuáles son los problemas para las mujeres, las embarazadas y los activistas?</a:t>
            </a:r>
            <a:endParaRPr sz="1173" b="1">
              <a:solidFill>
                <a:srgbClr val="3F3F3F"/>
              </a:solidFill>
            </a:endParaRPr>
          </a:p>
          <a:p>
            <a:pPr marL="0" lvl="0" indent="0" algn="l" rtl="0">
              <a:lnSpc>
                <a:spcPct val="90000"/>
              </a:lnSpc>
              <a:spcBef>
                <a:spcPts val="800"/>
              </a:spcBef>
              <a:spcAft>
                <a:spcPts val="0"/>
              </a:spcAft>
              <a:buNone/>
            </a:pPr>
            <a:r>
              <a:rPr lang="en" sz="1173" b="1">
                <a:solidFill>
                  <a:srgbClr val="3F3F3F"/>
                </a:solidFill>
              </a:rPr>
              <a:t>¿De qué hablamos cuando decimos que es "difícil" trabajar sobre el aborto y la discapacidad?</a:t>
            </a:r>
            <a:endParaRPr sz="1173" b="1">
              <a:solidFill>
                <a:srgbClr val="3F3F3F"/>
              </a:solidFill>
            </a:endParaRPr>
          </a:p>
          <a:p>
            <a:pPr marL="0" lvl="0" indent="0" algn="l" rtl="0">
              <a:lnSpc>
                <a:spcPct val="90000"/>
              </a:lnSpc>
              <a:spcBef>
                <a:spcPts val="800"/>
              </a:spcBef>
              <a:spcAft>
                <a:spcPts val="0"/>
              </a:spcAft>
              <a:buNone/>
            </a:pPr>
            <a:endParaRPr sz="100" b="1">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2"/>
        <p:cNvGrpSpPr/>
        <p:nvPr/>
      </p:nvGrpSpPr>
      <p:grpSpPr>
        <a:xfrm>
          <a:off x="0" y="0"/>
          <a:ext cx="0" cy="0"/>
          <a:chOff x="0" y="0"/>
          <a:chExt cx="0" cy="0"/>
        </a:xfrm>
      </p:grpSpPr>
      <p:sp>
        <p:nvSpPr>
          <p:cNvPr id="553" name="Google Shape;553;p49"/>
          <p:cNvSpPr txBox="1">
            <a:spLocks noGrp="1"/>
          </p:cNvSpPr>
          <p:nvPr>
            <p:ph type="body" idx="1"/>
          </p:nvPr>
        </p:nvSpPr>
        <p:spPr>
          <a:xfrm>
            <a:off x="571500" y="971550"/>
            <a:ext cx="4857600" cy="38343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spcBef>
                <a:spcPts val="800"/>
              </a:spcBef>
              <a:spcAft>
                <a:spcPts val="0"/>
              </a:spcAft>
              <a:buClr>
                <a:srgbClr val="3F3F3F"/>
              </a:buClr>
              <a:buSzPct val="34760"/>
              <a:buFont typeface="Arial"/>
              <a:buNone/>
            </a:pPr>
            <a:endParaRPr sz="4027"/>
          </a:p>
          <a:p>
            <a:pPr marL="0" lvl="0" indent="0" algn="l" rtl="0">
              <a:lnSpc>
                <a:spcPct val="90000"/>
              </a:lnSpc>
              <a:spcBef>
                <a:spcPts val="0"/>
              </a:spcBef>
              <a:spcAft>
                <a:spcPts val="0"/>
              </a:spcAft>
              <a:buClr>
                <a:srgbClr val="3F3F3F"/>
              </a:buClr>
              <a:buSzPct val="29787"/>
              <a:buNone/>
            </a:pPr>
            <a:endParaRPr sz="4700" b="0">
              <a:solidFill>
                <a:schemeClr val="dk1"/>
              </a:solidFill>
            </a:endParaRPr>
          </a:p>
          <a:p>
            <a:pPr marL="0" lvl="0" indent="0" algn="l" rtl="0">
              <a:spcBef>
                <a:spcPts val="0"/>
              </a:spcBef>
              <a:spcAft>
                <a:spcPts val="0"/>
              </a:spcAft>
              <a:buNone/>
            </a:pPr>
            <a:endParaRPr sz="47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Las preguntas "difíciles" - Hazlas. Busque respuestas desarrolladas. A veces lo "difícil"/"controvertido" es una hoja de parra para el "no quiero". El silencio puede ser un estigma.</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Tenemos que ser específicos si queremos responder con eficacia</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No te limites a dejar espacio: hazlo. Integridad interseccional </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Sé audaz: Autonomía, Agencia, Actitud</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Cambiar el estigma en el lenguaje</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Hay que exponer los hechos y adoptar un enfoque feminista interseccional</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317500" algn="l" rtl="0">
              <a:spcBef>
                <a:spcPts val="0"/>
              </a:spcBef>
              <a:spcAft>
                <a:spcPts val="0"/>
              </a:spcAft>
              <a:buClr>
                <a:schemeClr val="dk1"/>
              </a:buClr>
              <a:buSzPct val="100000"/>
              <a:buChar char="●"/>
            </a:pPr>
            <a:r>
              <a:rPr lang="en" sz="5600" b="0">
                <a:solidFill>
                  <a:schemeClr val="dk1"/>
                </a:solidFill>
              </a:rPr>
              <a:t>No juegues con el "equilibrio" y el periodismo perezoso</a:t>
            </a:r>
            <a:endParaRPr sz="5600" b="0">
              <a:solidFill>
                <a:schemeClr val="dk1"/>
              </a:solidFill>
            </a:endParaRPr>
          </a:p>
          <a:p>
            <a:pPr marL="457200" lvl="0" indent="0" algn="l" rtl="0">
              <a:spcBef>
                <a:spcPts val="0"/>
              </a:spcBef>
              <a:spcAft>
                <a:spcPts val="0"/>
              </a:spcAft>
              <a:buNone/>
            </a:pPr>
            <a:endParaRPr sz="5600" b="0">
              <a:solidFill>
                <a:schemeClr val="dk1"/>
              </a:solidFill>
            </a:endParaRPr>
          </a:p>
          <a:p>
            <a:pPr marL="457200" lvl="0" indent="0" algn="l" rtl="0">
              <a:spcBef>
                <a:spcPts val="800"/>
              </a:spcBef>
              <a:spcAft>
                <a:spcPts val="0"/>
              </a:spcAft>
              <a:buNone/>
            </a:pPr>
            <a:endParaRPr sz="2027"/>
          </a:p>
          <a:p>
            <a:pPr marL="457200" lvl="0" indent="0" algn="l" rtl="0">
              <a:spcBef>
                <a:spcPts val="0"/>
              </a:spcBef>
              <a:spcAft>
                <a:spcPts val="0"/>
              </a:spcAft>
              <a:buNone/>
            </a:pPr>
            <a:endParaRPr sz="5900" b="0">
              <a:solidFill>
                <a:schemeClr val="dk1"/>
              </a:solidFill>
            </a:endParaRPr>
          </a:p>
          <a:p>
            <a:pPr marL="0" lvl="0" indent="0" algn="l" rtl="0">
              <a:spcBef>
                <a:spcPts val="0"/>
              </a:spcBef>
              <a:spcAft>
                <a:spcPts val="0"/>
              </a:spcAft>
              <a:buNone/>
            </a:pPr>
            <a:endParaRPr sz="5900" b="0">
              <a:solidFill>
                <a:schemeClr val="dk1"/>
              </a:solidFill>
            </a:endParaRPr>
          </a:p>
          <a:p>
            <a:pPr marL="0" lvl="0" indent="0" algn="l" rtl="0">
              <a:spcBef>
                <a:spcPts val="0"/>
              </a:spcBef>
              <a:spcAft>
                <a:spcPts val="0"/>
              </a:spcAft>
              <a:buClr>
                <a:srgbClr val="3F3F3F"/>
              </a:buClr>
              <a:buSzPts val="350"/>
              <a:buFont typeface="Arial"/>
              <a:buNone/>
            </a:pPr>
            <a:endParaRPr sz="7073"/>
          </a:p>
          <a:p>
            <a:pPr marL="0" lvl="0" indent="0" algn="l" rtl="0">
              <a:spcBef>
                <a:spcPts val="800"/>
              </a:spcBef>
              <a:spcAft>
                <a:spcPts val="0"/>
              </a:spcAft>
              <a:buClr>
                <a:srgbClr val="3F3F3F"/>
              </a:buClr>
              <a:buSzPct val="27593"/>
              <a:buFont typeface="Arial"/>
              <a:buNone/>
            </a:pPr>
            <a:endParaRPr sz="5073"/>
          </a:p>
          <a:p>
            <a:pPr marL="0" lvl="0" indent="0" algn="l" rtl="0">
              <a:spcBef>
                <a:spcPts val="0"/>
              </a:spcBef>
              <a:spcAft>
                <a:spcPts val="0"/>
              </a:spcAft>
              <a:buNone/>
            </a:pPr>
            <a:endParaRPr sz="2700" b="0">
              <a:solidFill>
                <a:schemeClr val="dk1"/>
              </a:solidFill>
            </a:endParaRPr>
          </a:p>
          <a:p>
            <a:pPr marL="0" lvl="0" indent="0" algn="l" rtl="0">
              <a:spcBef>
                <a:spcPts val="0"/>
              </a:spcBef>
              <a:spcAft>
                <a:spcPts val="0"/>
              </a:spcAft>
              <a:buNone/>
            </a:pPr>
            <a:r>
              <a:rPr lang="en" sz="2700" b="0">
                <a:solidFill>
                  <a:schemeClr val="dk1"/>
                </a:solidFill>
              </a:rPr>
              <a:t> </a:t>
            </a:r>
            <a:endParaRPr sz="2700" b="0">
              <a:solidFill>
                <a:schemeClr val="dk1"/>
              </a:solidFill>
            </a:endParaRPr>
          </a:p>
          <a:p>
            <a:pPr marL="0" lvl="0" indent="0" algn="l" rtl="0">
              <a:lnSpc>
                <a:spcPct val="90000"/>
              </a:lnSpc>
              <a:spcBef>
                <a:spcPts val="0"/>
              </a:spcBef>
              <a:spcAft>
                <a:spcPts val="0"/>
              </a:spcAft>
              <a:buClr>
                <a:srgbClr val="3F3F3F"/>
              </a:buClr>
              <a:buSzPct val="60869"/>
              <a:buNone/>
            </a:pPr>
            <a:endParaRPr sz="2300" u="sng">
              <a:solidFill>
                <a:schemeClr val="dk1"/>
              </a:solidFill>
            </a:endParaRPr>
          </a:p>
          <a:p>
            <a:pPr marL="0" lvl="0" indent="0" algn="l" rtl="0">
              <a:lnSpc>
                <a:spcPct val="90000"/>
              </a:lnSpc>
              <a:spcBef>
                <a:spcPts val="800"/>
              </a:spcBef>
              <a:spcAft>
                <a:spcPts val="0"/>
              </a:spcAft>
              <a:buClr>
                <a:srgbClr val="3F3F3F"/>
              </a:buClr>
              <a:buSzPct val="60869"/>
              <a:buNone/>
            </a:pPr>
            <a:endParaRPr sz="2300" u="sng">
              <a:solidFill>
                <a:schemeClr val="dk1"/>
              </a:solidFill>
            </a:endParaRPr>
          </a:p>
          <a:p>
            <a:pPr marL="0" lvl="0" indent="0" algn="l" rtl="0">
              <a:lnSpc>
                <a:spcPct val="90000"/>
              </a:lnSpc>
              <a:spcBef>
                <a:spcPts val="800"/>
              </a:spcBef>
              <a:spcAft>
                <a:spcPts val="0"/>
              </a:spcAft>
              <a:buClr>
                <a:srgbClr val="3F3F3F"/>
              </a:buClr>
              <a:buSzPct val="100000"/>
              <a:buNone/>
            </a:pPr>
            <a:endParaRPr u="sng">
              <a:solidFill>
                <a:schemeClr val="dk1"/>
              </a:solidFill>
            </a:endParaRPr>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u="sng"/>
          </a:p>
          <a:p>
            <a:pPr marL="0" lvl="0" indent="0" algn="l" rtl="0">
              <a:lnSpc>
                <a:spcPct val="90000"/>
              </a:lnSpc>
              <a:spcBef>
                <a:spcPts val="800"/>
              </a:spcBef>
              <a:spcAft>
                <a:spcPts val="0"/>
              </a:spcAft>
              <a:buClr>
                <a:srgbClr val="3F3F3F"/>
              </a:buClr>
              <a:buSzPct val="100000"/>
              <a:buNone/>
            </a:pPr>
            <a:endParaRPr/>
          </a:p>
          <a:p>
            <a:pPr marL="0" lvl="0" indent="0" algn="l" rtl="0">
              <a:lnSpc>
                <a:spcPct val="90000"/>
              </a:lnSpc>
              <a:spcBef>
                <a:spcPts val="800"/>
              </a:spcBef>
              <a:spcAft>
                <a:spcPts val="0"/>
              </a:spcAft>
              <a:buClr>
                <a:srgbClr val="3F3F3F"/>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Acerca de esta guía de trabajo </a:t>
            </a:r>
            <a:endParaRPr dirty="0"/>
          </a:p>
        </p:txBody>
      </p:sp>
      <p:sp>
        <p:nvSpPr>
          <p:cNvPr id="131" name="Google Shape;13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Este cuaderno de trabajo viene del taller online </a:t>
            </a:r>
            <a:r>
              <a:rPr lang="en" sz="1800" b="1" dirty="0"/>
              <a:t>Estigma en las Intersecciones</a:t>
            </a:r>
            <a:r>
              <a:rPr lang="en" b="1" dirty="0"/>
              <a:t>: Aborto, Discapacidad, VIH y Acceso. </a:t>
            </a:r>
            <a:r>
              <a:rPr lang="en-GB" sz="1800" dirty="0" err="1"/>
              <a:t>Creado</a:t>
            </a:r>
            <a:r>
              <a:rPr lang="en-GB" sz="1800" dirty="0"/>
              <a:t> por </a:t>
            </a:r>
            <a:r>
              <a:rPr lang="en-GB" sz="1800" dirty="0" err="1"/>
              <a:t>miembros</a:t>
            </a:r>
            <a:r>
              <a:rPr lang="en-GB" sz="1800" dirty="0"/>
              <a:t> de inroads: </a:t>
            </a:r>
            <a:r>
              <a:rPr lang="en-GB" sz="1800" dirty="0" err="1"/>
              <a:t>Phylis</a:t>
            </a:r>
            <a:r>
              <a:rPr lang="en-GB" sz="1800" dirty="0"/>
              <a:t>, Lilian, Medea, </a:t>
            </a:r>
            <a:r>
              <a:rPr lang="en-GB" sz="1800" dirty="0" err="1"/>
              <a:t>Gvantsa</a:t>
            </a:r>
            <a:r>
              <a:rPr lang="en-GB" sz="1800" dirty="0"/>
              <a:t>, </a:t>
            </a:r>
            <a:r>
              <a:rPr lang="en-GB" sz="1800" dirty="0" err="1"/>
              <a:t>Esma</a:t>
            </a:r>
            <a:r>
              <a:rPr lang="en-GB" sz="1800" dirty="0"/>
              <a:t>, Naomi, and </a:t>
            </a:r>
            <a:r>
              <a:rPr lang="en-GB" sz="1800" dirty="0" err="1"/>
              <a:t>Jakki</a:t>
            </a:r>
            <a:r>
              <a:rPr lang="en-GB" sz="1800" dirty="0"/>
              <a:t>. </a:t>
            </a:r>
            <a:endParaRPr b="1" dirty="0"/>
          </a:p>
          <a:p>
            <a:pPr marL="0" lvl="0" indent="0" algn="l" rtl="0">
              <a:spcBef>
                <a:spcPts val="1200"/>
              </a:spcBef>
              <a:spcAft>
                <a:spcPts val="0"/>
              </a:spcAft>
              <a:buNone/>
            </a:pPr>
            <a:r>
              <a:rPr lang="en" dirty="0"/>
              <a:t>Basándonos en las diapositivas de las 3 sesiones, preparamos una versión en forma de cuaderno de trabajo para facilitar la experiencia de aprendizaje de todas las personas que pertenecen am inroads, incluyendo a quienes no pudieron asistir a la sesión en vivo.</a:t>
            </a:r>
          </a:p>
          <a:p>
            <a:pPr marL="0" lvl="0" indent="0" algn="l" rtl="0">
              <a:spcBef>
                <a:spcPts val="1200"/>
              </a:spcBef>
              <a:spcAft>
                <a:spcPts val="0"/>
              </a:spcAft>
              <a:buNone/>
            </a:pPr>
            <a:r>
              <a:rPr lang="en" dirty="0"/>
              <a:t>Te invitamos a utilizar este material dentro de tu comunidad y organización para aprender, reflexionar y hacer una lluvia de ideas en torno a las GRANDES preguntas que surgen en este trabajo, para construir comprensión y las prácticas contra el estigma que incluyan a las personas con discapacidad y otros grupos vulnerables. </a:t>
            </a:r>
            <a:endParaRPr dirty="0"/>
          </a:p>
          <a:p>
            <a:pPr marL="0" lvl="0" indent="0" algn="l" rtl="0">
              <a:spcBef>
                <a:spcPts val="1200"/>
              </a:spcBef>
              <a:spcAft>
                <a:spcPts val="0"/>
              </a:spcAft>
              <a:buClr>
                <a:schemeClr val="dk1"/>
              </a:buClr>
              <a:buSzPct val="61111"/>
              <a:buFont typeface="Arial"/>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0"/>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0" name="Google Shape;560;p50"/>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1" name="Google Shape;561;p50"/>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2" name="Google Shape;562;p50"/>
          <p:cNvSpPr/>
          <p:nvPr/>
        </p:nvSpPr>
        <p:spPr>
          <a:xfrm>
            <a:off x="2538026"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3" name="Google Shape;563;p50"/>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4" name="Google Shape;564;p50"/>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5" name="Google Shape;565;p50"/>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6" name="Google Shape;566;p50"/>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7" name="Google Shape;567;p50"/>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8" name="Google Shape;568;p50"/>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69" name="Google Shape;569;p50"/>
          <p:cNvSpPr txBox="1"/>
          <p:nvPr/>
        </p:nvSpPr>
        <p:spPr>
          <a:xfrm>
            <a:off x="277838" y="271069"/>
            <a:ext cx="5469000" cy="2004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100" b="1">
                <a:solidFill>
                  <a:schemeClr val="accent5"/>
                </a:solidFill>
                <a:latin typeface="Quattrocento Sans"/>
                <a:ea typeface="Quattrocento Sans"/>
                <a:cs typeface="Quattrocento Sans"/>
                <a:sym typeface="Quattrocento Sans"/>
              </a:rPr>
              <a:t>Diagnóstico prenatal: </a:t>
            </a:r>
            <a:r>
              <a:rPr lang="en" sz="1100">
                <a:solidFill>
                  <a:schemeClr val="dk1"/>
                </a:solidFill>
              </a:rPr>
              <a:t>¿Cómo lo aborda en su activismo?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¿Estás alejando a las mujeres discapacitadas o estás escuchando sus preocupaciones?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¿Contribuye al control de los cuerpos discapacitados o a la liberación de los mismos? </a:t>
            </a:r>
            <a:endParaRPr sz="1100">
              <a:solidFill>
                <a:schemeClr val="dk1"/>
              </a:solidFill>
            </a:endParaRPr>
          </a:p>
          <a:p>
            <a:pPr marL="0" lvl="0" indent="0" algn="ctr" rtl="0">
              <a:lnSpc>
                <a:spcPct val="90000"/>
              </a:lnSpc>
              <a:spcBef>
                <a:spcPts val="0"/>
              </a:spcBef>
              <a:spcAft>
                <a:spcPts val="0"/>
              </a:spcAft>
              <a:buNone/>
            </a:pPr>
            <a:endParaRPr sz="1100">
              <a:solidFill>
                <a:schemeClr val="dk1"/>
              </a:solidFill>
            </a:endParaRPr>
          </a:p>
          <a:p>
            <a:pPr marL="0" lvl="0" indent="0" algn="ctr" rtl="0">
              <a:lnSpc>
                <a:spcPct val="90000"/>
              </a:lnSpc>
              <a:spcBef>
                <a:spcPts val="0"/>
              </a:spcBef>
              <a:spcAft>
                <a:spcPts val="0"/>
              </a:spcAft>
              <a:buNone/>
            </a:pPr>
            <a:r>
              <a:rPr lang="en" sz="1100">
                <a:solidFill>
                  <a:schemeClr val="dk1"/>
                </a:solidFill>
              </a:rPr>
              <a:t>Para los que somos discapacitados, ¿se sienten marginados o incluidos en esta conversación?</a:t>
            </a:r>
            <a:endParaRPr sz="1100">
              <a:solidFill>
                <a:schemeClr val="dk1"/>
              </a:solidFill>
            </a:endParaRPr>
          </a:p>
          <a:p>
            <a:pPr marL="0" lvl="0" indent="0" algn="l" rtl="0">
              <a:spcBef>
                <a:spcPts val="0"/>
              </a:spcBef>
              <a:spcAft>
                <a:spcPts val="0"/>
              </a:spcAft>
              <a:buNone/>
            </a:pPr>
            <a:endParaRPr sz="2100" b="1">
              <a:solidFill>
                <a:schemeClr val="accent5"/>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1"/>
          <p:cNvSpPr/>
          <p:nvPr/>
        </p:nvSpPr>
        <p:spPr>
          <a:xfrm>
            <a:off x="3799826" y="3846113"/>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6" name="Google Shape;576;p51"/>
          <p:cNvSpPr/>
          <p:nvPr/>
        </p:nvSpPr>
        <p:spPr>
          <a:xfrm>
            <a:off x="1346613" y="3885506"/>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7" name="Google Shape;577;p51"/>
          <p:cNvSpPr/>
          <p:nvPr/>
        </p:nvSpPr>
        <p:spPr>
          <a:xfrm>
            <a:off x="242088"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8" name="Google Shape;578;p51"/>
          <p:cNvSpPr/>
          <p:nvPr/>
        </p:nvSpPr>
        <p:spPr>
          <a:xfrm>
            <a:off x="2538026"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79" name="Google Shape;579;p51"/>
          <p:cNvSpPr/>
          <p:nvPr/>
        </p:nvSpPr>
        <p:spPr>
          <a:xfrm>
            <a:off x="4947794" y="266700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0" name="Google Shape;580;p51"/>
          <p:cNvSpPr/>
          <p:nvPr/>
        </p:nvSpPr>
        <p:spPr>
          <a:xfrm>
            <a:off x="1383419"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1" name="Google Shape;581;p51"/>
          <p:cNvSpPr/>
          <p:nvPr/>
        </p:nvSpPr>
        <p:spPr>
          <a:xfrm>
            <a:off x="3661657" y="1501144"/>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2" name="Google Shape;582;p51"/>
          <p:cNvSpPr/>
          <p:nvPr/>
        </p:nvSpPr>
        <p:spPr>
          <a:xfrm>
            <a:off x="2522525"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3" name="Google Shape;583;p51"/>
          <p:cNvSpPr/>
          <p:nvPr/>
        </p:nvSpPr>
        <p:spPr>
          <a:xfrm>
            <a:off x="4947781"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4" name="Google Shape;584;p51"/>
          <p:cNvSpPr/>
          <p:nvPr/>
        </p:nvSpPr>
        <p:spPr>
          <a:xfrm>
            <a:off x="2538013" y="3885506"/>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5" name="Google Shape;585;p51"/>
          <p:cNvSpPr/>
          <p:nvPr/>
        </p:nvSpPr>
        <p:spPr>
          <a:xfrm>
            <a:off x="208194" y="3847969"/>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6" name="Google Shape;586;p51"/>
          <p:cNvSpPr/>
          <p:nvPr/>
        </p:nvSpPr>
        <p:spPr>
          <a:xfrm>
            <a:off x="3799813" y="2673628"/>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7" name="Google Shape;587;p51"/>
          <p:cNvSpPr/>
          <p:nvPr/>
        </p:nvSpPr>
        <p:spPr>
          <a:xfrm>
            <a:off x="1390044" y="2693325"/>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8" name="Google Shape;588;p51"/>
          <p:cNvSpPr/>
          <p:nvPr/>
        </p:nvSpPr>
        <p:spPr>
          <a:xfrm>
            <a:off x="208194"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89" name="Google Shape;589;p51"/>
          <p:cNvSpPr/>
          <p:nvPr/>
        </p:nvSpPr>
        <p:spPr>
          <a:xfrm>
            <a:off x="4866763" y="1486022"/>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590" name="Google Shape;590;p51"/>
          <p:cNvSpPr txBox="1"/>
          <p:nvPr/>
        </p:nvSpPr>
        <p:spPr>
          <a:xfrm>
            <a:off x="277851" y="271075"/>
            <a:ext cx="6078900" cy="1385400"/>
          </a:xfrm>
          <a:prstGeom prst="rect">
            <a:avLst/>
          </a:prstGeom>
          <a:noFill/>
          <a:ln>
            <a:noFill/>
          </a:ln>
        </p:spPr>
        <p:txBody>
          <a:bodyPr spcFirstLastPara="1" wrap="square" lIns="68575" tIns="68575" rIns="68575" bIns="68575" anchor="t" anchorCtr="0">
            <a:spAutoFit/>
          </a:bodyPr>
          <a:lstStyle/>
          <a:p>
            <a:pPr marL="0" lvl="0" indent="0" algn="l" rtl="0">
              <a:spcBef>
                <a:spcPts val="360"/>
              </a:spcBef>
              <a:spcAft>
                <a:spcPts val="0"/>
              </a:spcAft>
              <a:buClr>
                <a:schemeClr val="dk1"/>
              </a:buClr>
              <a:buSzPts val="1100"/>
              <a:buFont typeface="Arial"/>
              <a:buNone/>
            </a:pPr>
            <a:r>
              <a:rPr lang="en" sz="1800" b="1">
                <a:solidFill>
                  <a:schemeClr val="accent5"/>
                </a:solidFill>
                <a:latin typeface="Quattrocento Sans"/>
                <a:ea typeface="Quattrocento Sans"/>
                <a:cs typeface="Quattrocento Sans"/>
                <a:sym typeface="Quattrocento Sans"/>
              </a:rPr>
              <a:t>Cuerpos desordenados: </a:t>
            </a:r>
            <a:r>
              <a:rPr lang="en" sz="1200">
                <a:solidFill>
                  <a:schemeClr val="dk1"/>
                </a:solidFill>
              </a:rPr>
              <a:t>¿Cuáles son tus premisas sobre la discapacidad y la maternidad? </a:t>
            </a:r>
            <a:endParaRPr sz="1200">
              <a:solidFill>
                <a:schemeClr val="dk1"/>
              </a:solidFill>
            </a:endParaRPr>
          </a:p>
          <a:p>
            <a:pPr marL="0" lvl="0" indent="0" algn="l" rtl="0">
              <a:spcBef>
                <a:spcPts val="360"/>
              </a:spcBef>
              <a:spcAft>
                <a:spcPts val="0"/>
              </a:spcAft>
              <a:buClr>
                <a:schemeClr val="dk1"/>
              </a:buClr>
              <a:buSzPts val="1100"/>
              <a:buFont typeface="Arial"/>
              <a:buNone/>
            </a:pPr>
            <a:r>
              <a:rPr lang="en" sz="1200">
                <a:solidFill>
                  <a:schemeClr val="dk1"/>
                </a:solidFill>
              </a:rPr>
              <a:t>¿Se anima a las mujeres discapacitadas a ser madres? Las mujeres discapacitadas necesitan más vigilancia por razones de protección de la infancia</a:t>
            </a:r>
            <a:endParaRPr sz="1200">
              <a:solidFill>
                <a:schemeClr val="dk1"/>
              </a:solidFill>
            </a:endParaRPr>
          </a:p>
          <a:p>
            <a:pPr marL="0" lvl="0" indent="0" algn="l" rtl="0">
              <a:spcBef>
                <a:spcPts val="360"/>
              </a:spcBef>
              <a:spcAft>
                <a:spcPts val="0"/>
              </a:spcAft>
              <a:buClr>
                <a:schemeClr val="dk1"/>
              </a:buClr>
              <a:buSzPts val="1100"/>
              <a:buFont typeface="Arial"/>
              <a:buNone/>
            </a:pPr>
            <a:r>
              <a:rPr lang="en" sz="1200">
                <a:solidFill>
                  <a:schemeClr val="dk1"/>
                </a:solidFill>
              </a:rPr>
              <a:t>Las mujeres discapacitadas son capaces de tomar decisiones sobre su salud reproductiva</a:t>
            </a:r>
            <a:endParaRPr sz="1200">
              <a:solidFill>
                <a:schemeClr val="dk1"/>
              </a:solidFill>
            </a:endParaRPr>
          </a:p>
          <a:p>
            <a:pPr marL="0" lvl="0" indent="0" algn="l" rtl="0">
              <a:spcBef>
                <a:spcPts val="0"/>
              </a:spcBef>
              <a:spcAft>
                <a:spcPts val="0"/>
              </a:spcAft>
              <a:buNone/>
            </a:pPr>
            <a:endParaRPr sz="2100" b="1">
              <a:solidFill>
                <a:schemeClr val="accent5"/>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2"/>
          <p:cNvSpPr txBox="1">
            <a:spLocks noGrp="1"/>
          </p:cNvSpPr>
          <p:nvPr>
            <p:ph type="body" idx="1"/>
          </p:nvPr>
        </p:nvSpPr>
        <p:spPr>
          <a:xfrm>
            <a:off x="3528050" y="1428750"/>
            <a:ext cx="3187800" cy="34134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r>
              <a:rPr lang="en" sz="2907"/>
              <a:t>Vea este vídeo y discuta lo siguiente: </a:t>
            </a:r>
            <a:endParaRPr sz="2907"/>
          </a:p>
          <a:p>
            <a:pPr marL="0" lvl="0" indent="0" algn="l" rtl="0">
              <a:spcBef>
                <a:spcPts val="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¿Ha ratificado su país la CNUDPD?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¿Cómo decide la ley de su país cuándo alguien no tiene derecho a tomar sus propias decisiones?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¿Se apoya a las personas para que tomen sus propias decisiones, o se da a otra persona el derecho a decidir por ellas?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¿Se permite a las personas tomar decisiones que pueden ser las que desean, pero no las que son mejores para ellas? </a:t>
            </a:r>
            <a:endParaRPr sz="3007" b="0">
              <a:latin typeface="Quattrocento Sans"/>
              <a:ea typeface="Quattrocento Sans"/>
              <a:cs typeface="Quattrocento Sans"/>
              <a:sym typeface="Quattrocento Sans"/>
            </a:endParaRPr>
          </a:p>
          <a:p>
            <a:pPr marL="0" lvl="0" indent="0" algn="l" rtl="0">
              <a:spcBef>
                <a:spcPts val="1200"/>
              </a:spcBef>
              <a:spcAft>
                <a:spcPts val="0"/>
              </a:spcAft>
              <a:buClr>
                <a:srgbClr val="3F3F3F"/>
              </a:buClr>
              <a:buSzPct val="49871"/>
              <a:buFont typeface="Arial"/>
              <a:buNone/>
            </a:pPr>
            <a:r>
              <a:rPr lang="en" sz="3007" b="0">
                <a:latin typeface="Quattrocento Sans"/>
                <a:ea typeface="Quattrocento Sans"/>
                <a:cs typeface="Quattrocento Sans"/>
                <a:sym typeface="Quattrocento Sans"/>
              </a:rPr>
              <a:t>¿Quién decide durante cuánto tiempo o para qué una persona no puede tomar decisiones de forma independiente?</a:t>
            </a:r>
            <a:endParaRPr sz="3007" b="0">
              <a:latin typeface="Quattrocento Sans"/>
              <a:ea typeface="Quattrocento Sans"/>
              <a:cs typeface="Quattrocento Sans"/>
              <a:sym typeface="Quattrocento Sans"/>
            </a:endParaRPr>
          </a:p>
          <a:p>
            <a:pPr marL="0" lvl="0" indent="0" algn="l" rtl="0">
              <a:spcBef>
                <a:spcPts val="2200"/>
              </a:spcBef>
              <a:spcAft>
                <a:spcPts val="0"/>
              </a:spcAft>
              <a:buClr>
                <a:srgbClr val="3F3F3F"/>
              </a:buClr>
              <a:buSzPct val="100000"/>
              <a:buFont typeface="Arial"/>
              <a:buNone/>
            </a:pP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0" lvl="0" indent="0" algn="l" rtl="0">
              <a:spcBef>
                <a:spcPts val="800"/>
              </a:spcBef>
              <a:spcAft>
                <a:spcPts val="0"/>
              </a:spcAft>
              <a:buNone/>
            </a:pPr>
            <a:endParaRPr/>
          </a:p>
        </p:txBody>
      </p:sp>
      <p:sp>
        <p:nvSpPr>
          <p:cNvPr id="596" name="Google Shape;596;p52"/>
          <p:cNvSpPr txBox="1">
            <a:spLocks noGrp="1"/>
          </p:cNvSpPr>
          <p:nvPr>
            <p:ph type="title"/>
          </p:nvPr>
        </p:nvSpPr>
        <p:spPr>
          <a:xfrm>
            <a:off x="571499" y="536971"/>
            <a:ext cx="48576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Capacidad mental frente a capacidad jurídica </a:t>
            </a:r>
            <a:endParaRPr/>
          </a:p>
        </p:txBody>
      </p:sp>
      <p:pic>
        <p:nvPicPr>
          <p:cNvPr id="597" name="Google Shape;597;p52" descr="The UN Convention on the Rights of Persons with Disabilities (UN CRPD) is a binding United Nations human rights treaty for persons with disabilities – Signed and ratified by almost all EU Member States and the EU itself. &#10;&#10;Article 12. of the UNCRPD wants to ensure that every person with disabilities including people with psychosocial disabilities  may enjoy equal recognition before the law which requires legal capacity.&#10;&#10;This short animated video seeks to explain what legal capacity is all about and recalls that everyone has the inherent right to make their own choices including people with psychosocial disabilities. &#10;&#10;Find out more about MHE's work on Article 12 of the UN CRPD at www.mhe-sme.org" title="UNCRPD: What is Article 12 and Legal Capacity?">
            <a:hlinkClick r:id="rId3"/>
          </p:cNvPr>
          <p:cNvPicPr preferRelativeResize="0"/>
          <p:nvPr/>
        </p:nvPicPr>
        <p:blipFill>
          <a:blip r:embed="rId4">
            <a:alphaModFix/>
          </a:blip>
          <a:stretch>
            <a:fillRect/>
          </a:stretch>
        </p:blipFill>
        <p:spPr>
          <a:xfrm>
            <a:off x="376101" y="1734776"/>
            <a:ext cx="3060800" cy="2295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3"/>
          <p:cNvSpPr txBox="1">
            <a:spLocks noGrp="1"/>
          </p:cNvSpPr>
          <p:nvPr>
            <p:ph type="body" idx="1"/>
          </p:nvPr>
        </p:nvSpPr>
        <p:spPr>
          <a:xfrm>
            <a:off x="3160600" y="1071575"/>
            <a:ext cx="5281200" cy="36636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spcBef>
                <a:spcPts val="0"/>
              </a:spcBef>
              <a:spcAft>
                <a:spcPts val="0"/>
              </a:spcAft>
              <a:buClr>
                <a:schemeClr val="accent3"/>
              </a:buClr>
              <a:buSzPct val="100000"/>
              <a:buFont typeface="Quattrocento Sans"/>
              <a:buNone/>
            </a:pPr>
            <a:r>
              <a:rPr lang="en" sz="3000">
                <a:solidFill>
                  <a:schemeClr val="accent3"/>
                </a:solidFill>
              </a:rPr>
              <a:t>Decisiones de sustitución</a:t>
            </a:r>
            <a:endParaRPr sz="3000">
              <a:solidFill>
                <a:schemeClr val="accent3"/>
              </a:solidFill>
            </a:endParaRPr>
          </a:p>
          <a:p>
            <a:pPr marL="0" lvl="0" indent="0" algn="l" rtl="0">
              <a:lnSpc>
                <a:spcPct val="90000"/>
              </a:lnSpc>
              <a:spcBef>
                <a:spcPts val="0"/>
              </a:spcBef>
              <a:spcAft>
                <a:spcPts val="0"/>
              </a:spcAft>
              <a:buClr>
                <a:srgbClr val="595959"/>
              </a:buClr>
              <a:buSzPct val="100000"/>
              <a:buNone/>
            </a:pPr>
            <a:endParaRPr b="0">
              <a:solidFill>
                <a:srgbClr val="595959"/>
              </a:solidFill>
            </a:endParaRPr>
          </a:p>
          <a:p>
            <a:pPr marL="0" lvl="0" indent="0" algn="l" rtl="0">
              <a:lnSpc>
                <a:spcPct val="90000"/>
              </a:lnSpc>
              <a:spcBef>
                <a:spcPts val="0"/>
              </a:spcBef>
              <a:spcAft>
                <a:spcPts val="0"/>
              </a:spcAft>
              <a:buClr>
                <a:srgbClr val="595959"/>
              </a:buClr>
              <a:buSzPct val="66666"/>
              <a:buNone/>
            </a:pPr>
            <a:r>
              <a:rPr lang="en" sz="2100" b="0" i="0" u="none" strike="noStrike">
                <a:solidFill>
                  <a:srgbClr val="595959"/>
                </a:solidFill>
                <a:latin typeface="Arial"/>
                <a:ea typeface="Arial"/>
                <a:cs typeface="Arial"/>
                <a:sym typeface="Arial"/>
              </a:rPr>
              <a:t>Otra persona tiene el derecho legal de tomar decisiones por ti </a:t>
            </a:r>
            <a:endParaRPr sz="2100" b="0"/>
          </a:p>
          <a:p>
            <a:pPr marL="0" lvl="0" indent="0" algn="l" rtl="0">
              <a:lnSpc>
                <a:spcPct val="90000"/>
              </a:lnSpc>
              <a:spcBef>
                <a:spcPts val="900"/>
              </a:spcBef>
              <a:spcAft>
                <a:spcPts val="0"/>
              </a:spcAft>
              <a:buClr>
                <a:srgbClr val="595959"/>
              </a:buClr>
              <a:buSzPct val="66666"/>
              <a:buNone/>
            </a:pPr>
            <a:r>
              <a:rPr lang="en" sz="2100" b="0" i="0" u="none" strike="noStrike">
                <a:solidFill>
                  <a:srgbClr val="595959"/>
                </a:solidFill>
                <a:latin typeface="Arial"/>
                <a:ea typeface="Arial"/>
                <a:cs typeface="Arial"/>
                <a:sym typeface="Arial"/>
              </a:rPr>
              <a:t>Estas decisiones deben ser en tu "mejor interés", pero ¿qué significa eso? </a:t>
            </a:r>
            <a:endParaRPr sz="2100" b="0"/>
          </a:p>
          <a:p>
            <a:pPr marL="0" lvl="0" indent="0" algn="l" rtl="0">
              <a:lnSpc>
                <a:spcPct val="90000"/>
              </a:lnSpc>
              <a:spcBef>
                <a:spcPts val="900"/>
              </a:spcBef>
              <a:spcAft>
                <a:spcPts val="0"/>
              </a:spcAft>
              <a:buClr>
                <a:srgbClr val="595959"/>
              </a:buClr>
              <a:buSzPct val="66666"/>
              <a:buNone/>
            </a:pPr>
            <a:r>
              <a:rPr lang="en" sz="2100" b="0" i="0" u="none" strike="noStrike">
                <a:solidFill>
                  <a:srgbClr val="595959"/>
                </a:solidFill>
                <a:latin typeface="Arial"/>
                <a:ea typeface="Arial"/>
                <a:cs typeface="Arial"/>
                <a:sym typeface="Arial"/>
              </a:rPr>
              <a:t>¿Qué tipo de problemas puede plantear esto? </a:t>
            </a:r>
            <a:endParaRPr sz="2100" b="0" i="0" u="none" strike="noStrike">
              <a:solidFill>
                <a:srgbClr val="595959"/>
              </a:solidFill>
              <a:latin typeface="Arial"/>
              <a:ea typeface="Arial"/>
              <a:cs typeface="Arial"/>
              <a:sym typeface="Arial"/>
            </a:endParaRPr>
          </a:p>
          <a:p>
            <a:pPr marL="0" lvl="0" indent="0" algn="l" rtl="0">
              <a:lnSpc>
                <a:spcPct val="90000"/>
              </a:lnSpc>
              <a:spcBef>
                <a:spcPts val="900"/>
              </a:spcBef>
              <a:spcAft>
                <a:spcPts val="0"/>
              </a:spcAft>
              <a:buClr>
                <a:srgbClr val="595959"/>
              </a:buClr>
              <a:buSzPct val="100000"/>
              <a:buNone/>
            </a:pPr>
            <a:endParaRPr b="0">
              <a:solidFill>
                <a:srgbClr val="595959"/>
              </a:solidFill>
            </a:endParaRPr>
          </a:p>
          <a:p>
            <a:pPr marL="0" lvl="0" indent="0" algn="l" rtl="0">
              <a:spcBef>
                <a:spcPts val="0"/>
              </a:spcBef>
              <a:spcAft>
                <a:spcPts val="0"/>
              </a:spcAft>
              <a:buClr>
                <a:schemeClr val="accent3"/>
              </a:buClr>
              <a:buSzPct val="87500"/>
              <a:buNone/>
            </a:pPr>
            <a:r>
              <a:rPr lang="en" sz="3428">
                <a:solidFill>
                  <a:schemeClr val="accent3"/>
                </a:solidFill>
              </a:rPr>
              <a:t>Decisiones de apoyo</a:t>
            </a:r>
            <a:endParaRPr sz="3428">
              <a:solidFill>
                <a:schemeClr val="accent3"/>
              </a:solidFill>
            </a:endParaRPr>
          </a:p>
          <a:p>
            <a:pPr marL="0" lvl="0" indent="0" algn="l" rtl="0">
              <a:spcBef>
                <a:spcPts val="0"/>
              </a:spcBef>
              <a:spcAft>
                <a:spcPts val="0"/>
              </a:spcAft>
              <a:buClr>
                <a:schemeClr val="accent3"/>
              </a:buClr>
              <a:buSzPct val="142857"/>
              <a:buNone/>
            </a:pPr>
            <a:endParaRPr sz="2100">
              <a:solidFill>
                <a:schemeClr val="accent3"/>
              </a:solidFill>
            </a:endParaRPr>
          </a:p>
          <a:p>
            <a:pPr marL="0" lvl="0" indent="0" algn="l" rtl="0">
              <a:spcBef>
                <a:spcPts val="0"/>
              </a:spcBef>
              <a:spcAft>
                <a:spcPts val="0"/>
              </a:spcAft>
              <a:buClr>
                <a:schemeClr val="dk2"/>
              </a:buClr>
              <a:buSzPct val="85714"/>
              <a:buFont typeface="Arial"/>
              <a:buNone/>
            </a:pPr>
            <a:r>
              <a:rPr lang="en" sz="2100" b="0">
                <a:solidFill>
                  <a:schemeClr val="dk2"/>
                </a:solidFill>
              </a:rPr>
              <a:t>El Comité para la CDPD sostiene que toda persona debe poder tomar decisiones basadas en su voluntad y preferencias individuales</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Toma de decisiones con apoyo: un ajuste razonable para ayudar a las personas a tomar sus propias decisiones</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Q1. ¿Cómo cree que podría ser esto? </a:t>
            </a:r>
            <a:endParaRPr sz="2100" b="0">
              <a:latin typeface="Quattrocento Sans"/>
              <a:ea typeface="Quattrocento Sans"/>
              <a:cs typeface="Quattrocento Sans"/>
              <a:sym typeface="Quattrocento Sans"/>
            </a:endParaRPr>
          </a:p>
          <a:p>
            <a:pPr marL="0" lvl="0" indent="0" algn="l" rtl="0">
              <a:spcBef>
                <a:spcPts val="1200"/>
              </a:spcBef>
              <a:spcAft>
                <a:spcPts val="0"/>
              </a:spcAft>
              <a:buClr>
                <a:schemeClr val="dk2"/>
              </a:buClr>
              <a:buSzPct val="85714"/>
              <a:buFont typeface="Arial"/>
              <a:buNone/>
            </a:pPr>
            <a:r>
              <a:rPr lang="en" sz="2100" b="0">
                <a:solidFill>
                  <a:schemeClr val="dk2"/>
                </a:solidFill>
              </a:rPr>
              <a:t>Q2. ¿Qué preocupaciones pueden surgir al respecto? </a:t>
            </a:r>
            <a:endParaRPr sz="2100" b="0">
              <a:latin typeface="Quattrocento Sans"/>
              <a:ea typeface="Quattrocento Sans"/>
              <a:cs typeface="Quattrocento Sans"/>
              <a:sym typeface="Quattrocento Sans"/>
            </a:endParaRPr>
          </a:p>
          <a:p>
            <a:pPr marL="0" lvl="0" indent="0" algn="l" rtl="0">
              <a:spcBef>
                <a:spcPts val="900"/>
              </a:spcBef>
              <a:spcAft>
                <a:spcPts val="0"/>
              </a:spcAft>
              <a:buClr>
                <a:schemeClr val="dk2"/>
              </a:buClr>
              <a:buSzPct val="49591"/>
              <a:buFont typeface="Arial"/>
              <a:buNone/>
            </a:pPr>
            <a:endParaRPr sz="2823" b="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4"/>
          <p:cNvSpPr txBox="1">
            <a:spLocks noGrp="1"/>
          </p:cNvSpPr>
          <p:nvPr>
            <p:ph type="body" idx="1"/>
          </p:nvPr>
        </p:nvSpPr>
        <p:spPr>
          <a:xfrm>
            <a:off x="571500" y="1428750"/>
            <a:ext cx="6723600" cy="34602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r>
              <a:rPr lang="en" u="sng">
                <a:solidFill>
                  <a:schemeClr val="hlink"/>
                </a:solidFill>
                <a:hlinkClick r:id="rId3"/>
              </a:rPr>
              <a:t>Aborto y discapacidad: La conversación susurrada </a:t>
            </a:r>
            <a:endParaRPr u="sng"/>
          </a:p>
          <a:p>
            <a:pPr marL="0" lvl="0" indent="0" algn="l" rtl="0">
              <a:spcBef>
                <a:spcPts val="800"/>
              </a:spcBef>
              <a:spcAft>
                <a:spcPts val="0"/>
              </a:spcAft>
              <a:buClr>
                <a:srgbClr val="3F3F3F"/>
              </a:buClr>
              <a:buSzPct val="100000"/>
              <a:buFont typeface="Arial"/>
              <a:buNone/>
            </a:pPr>
            <a:r>
              <a:rPr lang="en" u="sng">
                <a:solidFill>
                  <a:schemeClr val="hlink"/>
                </a:solidFill>
                <a:hlinkClick r:id="rId4"/>
              </a:rPr>
              <a:t>¿Qué significa RJ para los discapacitados? </a:t>
            </a:r>
            <a:endParaRPr u="sng"/>
          </a:p>
          <a:p>
            <a:pPr marL="0" lvl="0" indent="0" algn="l" rtl="0">
              <a:spcBef>
                <a:spcPts val="800"/>
              </a:spcBef>
              <a:spcAft>
                <a:spcPts val="0"/>
              </a:spcAft>
              <a:buNone/>
            </a:pPr>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https://www.alliance4choice.com/repeal-58/59/2019/9/abortion-amp-disabilties</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a:solidFill>
                  <a:schemeClr val="dk1"/>
                </a:solidFill>
                <a:latin typeface="Quattrocento Sans"/>
                <a:ea typeface="Quattrocento Sans"/>
                <a:cs typeface="Quattrocento Sans"/>
                <a:sym typeface="Quattrocento Sans"/>
              </a:rPr>
              <a:t>Católicos por el Derecho a Decidir </a:t>
            </a:r>
            <a:r>
              <a:rPr lang="en" u="sng">
                <a:solidFill>
                  <a:schemeClr val="dk1"/>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 https://www.catholicsforchoice.org/resource-library/</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https://humanwithuterus.wordpress.com/2013/08/27/hard-questions-about-abortion/</a:t>
            </a:r>
            <a:endParaRPr>
              <a:solidFill>
                <a:schemeClr val="dk1"/>
              </a:solidFill>
              <a:latin typeface="Quattrocento Sans"/>
              <a:ea typeface="Quattrocento Sans"/>
              <a:cs typeface="Quattrocento Sans"/>
              <a:sym typeface="Quattrocento Sans"/>
            </a:endParaRPr>
          </a:p>
          <a:p>
            <a:pPr marL="0" lvl="0" indent="0" algn="l" rtl="0">
              <a:spcBef>
                <a:spcPts val="800"/>
              </a:spcBef>
              <a:spcAft>
                <a:spcPts val="0"/>
              </a:spcAft>
              <a:buNone/>
            </a:pPr>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https://www.nwci.ie/images/uploads/15572_NWC_Abortion_Paper_WEB.pdf</a:t>
            </a:r>
            <a:endParaRPr>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https://womenenabled.org/pdfs/Women%20Enabled%20International%20Abortion%20and%20Disability%20-%20Towards%20an%20Intersectional%20Human%20Rights-Based%20Approach%20January%202020.pdf</a:t>
            </a:r>
            <a:endParaRPr>
              <a:solidFill>
                <a:schemeClr val="dk1"/>
              </a:solidFill>
              <a:latin typeface="Quattrocento Sans"/>
              <a:ea typeface="Quattrocento Sans"/>
              <a:cs typeface="Quattrocento Sans"/>
              <a:sym typeface="Quattrocento Sans"/>
            </a:endParaRPr>
          </a:p>
          <a:p>
            <a:pPr marL="215900" lvl="0" indent="-127000" algn="l" rtl="0">
              <a:spcBef>
                <a:spcPts val="0"/>
              </a:spcBef>
              <a:spcAft>
                <a:spcPts val="0"/>
              </a:spcAft>
              <a:buClr>
                <a:schemeClr val="lt1"/>
              </a:buClr>
              <a:buSzPct val="100000"/>
              <a:buFont typeface="Noto Sans Symbols"/>
              <a:buNone/>
            </a:pPr>
            <a:endParaRPr>
              <a:solidFill>
                <a:schemeClr val="dk1"/>
              </a:solidFill>
              <a:latin typeface="Quattrocento Sans"/>
              <a:ea typeface="Quattrocento Sans"/>
              <a:cs typeface="Quattrocento Sans"/>
              <a:sym typeface="Quattrocento Sans"/>
            </a:endParaRPr>
          </a:p>
          <a:p>
            <a:pPr marL="215900" lvl="0" indent="-162560" algn="l" rtl="0">
              <a:spcBef>
                <a:spcPts val="0"/>
              </a:spcBef>
              <a:spcAft>
                <a:spcPts val="0"/>
              </a:spcAft>
              <a:buClr>
                <a:schemeClr val="dk1"/>
              </a:buClr>
              <a:buSzPct val="100000"/>
              <a:buFont typeface="Noto Sans Symbols"/>
              <a:buChar char="⮚"/>
            </a:pPr>
            <a:r>
              <a:rPr lang="en" u="sng">
                <a:solidFill>
                  <a:schemeClr val="dk1"/>
                </a:solidFill>
                <a:latin typeface="Quattrocento Sans"/>
                <a:ea typeface="Quattrocento Sans"/>
                <a:cs typeface="Quattrocento Sans"/>
                <a:sym typeface="Quattrocento Sans"/>
                <a:hlinkClick r:id="rId10">
                  <a:extLst>
                    <a:ext uri="{A12FA001-AC4F-418D-AE19-62706E023703}">
                      <ahyp:hlinkClr xmlns:ahyp="http://schemas.microsoft.com/office/drawing/2018/hyperlinkcolor" val="tx"/>
                    </a:ext>
                  </a:extLst>
                </a:hlinkClick>
              </a:rPr>
              <a:t>https://www.spiked-online.com/2020/03/05/abortion-on-the-grounds-of-disability-is-not-discrimination</a:t>
            </a:r>
            <a:endParaRPr>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lt1"/>
              </a:buClr>
              <a:buSzPct val="128571"/>
              <a:buFont typeface="Noto Sans Symbols"/>
              <a:buChar char="⮚"/>
            </a:pPr>
            <a:endParaRPr>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u="sng">
                <a:solidFill>
                  <a:schemeClr val="dk1"/>
                </a:solidFill>
                <a:latin typeface="Quattrocento Sans"/>
                <a:ea typeface="Quattrocento Sans"/>
                <a:cs typeface="Quattrocento Sans"/>
                <a:sym typeface="Quattrocento Sans"/>
                <a:hlinkClick r:id="rId11">
                  <a:extLst>
                    <a:ext uri="{A12FA001-AC4F-418D-AE19-62706E023703}">
                      <ahyp:hlinkClr xmlns:ahyp="http://schemas.microsoft.com/office/drawing/2018/hyperlinkcolor" val="tx"/>
                    </a:ext>
                  </a:extLst>
                </a:hlinkClick>
              </a:rPr>
              <a:t>https://docs.google.com/document/d/1Br7bkF55YOcc6fnEHDxz27pMBDuWEHpwPnIBGLKdVPM/edit?usp=sharing</a:t>
            </a:r>
            <a:endParaRPr sz="18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sz="1800">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a:solidFill>
                  <a:schemeClr val="dk1"/>
                </a:solidFill>
                <a:latin typeface="Quattrocento Sans"/>
                <a:ea typeface="Quattrocento Sans"/>
                <a:cs typeface="Quattrocento Sans"/>
                <a:sym typeface="Quattrocento Sans"/>
              </a:rPr>
              <a:t>https://www.facebook.com/Alliance4Choice/videos/1506487046196188/</a:t>
            </a:r>
            <a:endParaRPr sz="1800" b="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lt1"/>
              </a:buClr>
              <a:buSzPct val="100000"/>
              <a:buFont typeface="Arial"/>
              <a:buNone/>
            </a:pPr>
            <a:endParaRPr sz="1800">
              <a:solidFill>
                <a:schemeClr val="dk1"/>
              </a:solidFill>
              <a:latin typeface="Quattrocento Sans"/>
              <a:ea typeface="Quattrocento Sans"/>
              <a:cs typeface="Quattrocento Sans"/>
              <a:sym typeface="Quattrocento Sans"/>
            </a:endParaRPr>
          </a:p>
          <a:p>
            <a:pPr marL="0" lvl="0" indent="-45720" algn="l" rtl="0">
              <a:spcBef>
                <a:spcPts val="0"/>
              </a:spcBef>
              <a:spcAft>
                <a:spcPts val="0"/>
              </a:spcAft>
              <a:buClr>
                <a:schemeClr val="dk1"/>
              </a:buClr>
              <a:buSzPct val="100000"/>
              <a:buFont typeface="Noto Sans Symbols"/>
              <a:buChar char="⮚"/>
            </a:pPr>
            <a:r>
              <a:rPr lang="en" sz="1800" u="sng">
                <a:solidFill>
                  <a:schemeClr val="dk1"/>
                </a:solidFill>
                <a:latin typeface="Quattrocento Sans"/>
                <a:ea typeface="Quattrocento Sans"/>
                <a:cs typeface="Quattrocento Sans"/>
                <a:sym typeface="Quattrocento Sans"/>
                <a:hlinkClick r:id="rId9">
                  <a:extLst>
                    <a:ext uri="{A12FA001-AC4F-418D-AE19-62706E023703}">
                      <ahyp:hlinkClr xmlns:ahyp="http://schemas.microsoft.com/office/drawing/2018/hyperlinkcolor" val="tx"/>
                    </a:ext>
                  </a:extLst>
                </a:hlinkClick>
              </a:rPr>
              <a:t>https://womenenabled.org/pdfs/Women%20Enabled%20International%20Abortion%20and%20Disability%20-%20Towards%20an%20Intersectional%20Human%20Rights-Based%20Approach%20January%202020.pdf</a:t>
            </a:r>
            <a:endParaRPr sz="1800">
              <a:solidFill>
                <a:schemeClr val="dk1"/>
              </a:solidFill>
              <a:latin typeface="Quattrocento Sans"/>
              <a:ea typeface="Quattrocento Sans"/>
              <a:cs typeface="Quattrocento Sans"/>
              <a:sym typeface="Quattrocento Sans"/>
            </a:endParaRPr>
          </a:p>
          <a:p>
            <a:pPr marL="285750" lvl="0" indent="-17145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Sara Ahmed, </a:t>
            </a:r>
            <a:r>
              <a:rPr lang="en" sz="1800" i="1">
                <a:latin typeface="Quattrocento Sans"/>
                <a:ea typeface="Quattrocento Sans"/>
                <a:cs typeface="Quattrocento Sans"/>
                <a:sym typeface="Quattrocento Sans"/>
              </a:rPr>
              <a:t>Living a Feminist Life </a:t>
            </a:r>
            <a:r>
              <a:rPr lang="en" sz="1800">
                <a:latin typeface="Quattrocento Sans"/>
                <a:ea typeface="Quattrocento Sans"/>
                <a:cs typeface="Quattrocento Sans"/>
                <a:sym typeface="Quattrocento Sans"/>
              </a:rPr>
              <a:t>(2017, Duke University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Patricia Hill-Collins y Silma Bilge, </a:t>
            </a:r>
            <a:r>
              <a:rPr lang="en" sz="1800" i="1">
                <a:latin typeface="Quattrocento Sans"/>
                <a:ea typeface="Quattrocento Sans"/>
                <a:cs typeface="Quattrocento Sans"/>
                <a:sym typeface="Quattrocento Sans"/>
              </a:rPr>
              <a:t>Interseccionalidad </a:t>
            </a:r>
            <a:r>
              <a:rPr lang="en" sz="1800">
                <a:latin typeface="Quattrocento Sans"/>
                <a:ea typeface="Quattrocento Sans"/>
                <a:cs typeface="Quattrocento Sans"/>
                <a:sym typeface="Quattrocento Sans"/>
              </a:rPr>
              <a:t>(2020, Polity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 Crowter &amp; Ors, R (On the Application Of) v Secretary of State for Health And Social Care [2021] EWHC 2536 (Admin) (23 de septiembre de 2021)</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Lucy Jackson, "Trauma, tragedia y estigma: La incómoda narrativa de los derechos reproductivos en Irlanda del Norte" (2020) 35 </a:t>
            </a:r>
            <a:r>
              <a:rPr lang="en" sz="1800" i="1">
                <a:latin typeface="Quattrocento Sans"/>
                <a:ea typeface="Quattrocento Sans"/>
                <a:cs typeface="Quattrocento Sans"/>
                <a:sym typeface="Quattrocento Sans"/>
              </a:rPr>
              <a:t>Emotion, Space and Society </a:t>
            </a:r>
            <a:r>
              <a:rPr lang="en" sz="1800">
                <a:latin typeface="Quattrocento Sans"/>
                <a:ea typeface="Quattrocento Sans"/>
                <a:cs typeface="Quattrocento Sans"/>
                <a:sym typeface="Quattrocento Sans"/>
              </a:rPr>
              <a:t>pp 3-8</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Alison Kafer, </a:t>
            </a:r>
            <a:r>
              <a:rPr lang="en" sz="1800" i="1">
                <a:latin typeface="Quattrocento Sans"/>
                <a:ea typeface="Quattrocento Sans"/>
                <a:cs typeface="Quattrocento Sans"/>
                <a:sym typeface="Quattrocento Sans"/>
              </a:rPr>
              <a:t>Feminista, Queer, Crip </a:t>
            </a:r>
            <a:r>
              <a:rPr lang="en" sz="1800">
                <a:latin typeface="Quattrocento Sans"/>
                <a:ea typeface="Quattrocento Sans"/>
                <a:cs typeface="Quattrocento Sans"/>
                <a:sym typeface="Quattrocento Sans"/>
              </a:rPr>
              <a:t>(2013, Duke University Press)</a:t>
            </a:r>
            <a:endParaRPr sz="1800">
              <a:latin typeface="Quattrocento Sans"/>
              <a:ea typeface="Quattrocento Sans"/>
              <a:cs typeface="Quattrocento Sans"/>
              <a:sym typeface="Quattrocento Sans"/>
            </a:endParaRPr>
          </a:p>
          <a:p>
            <a:pPr marL="283464" lvl="1" indent="-223456" algn="l" rtl="0">
              <a:spcBef>
                <a:spcPts val="1000"/>
              </a:spcBef>
              <a:spcAft>
                <a:spcPts val="0"/>
              </a:spcAft>
              <a:buSzPct val="100000"/>
              <a:buChar char="•"/>
            </a:pPr>
            <a:r>
              <a:rPr lang="en" sz="1800">
                <a:latin typeface="Quattrocento Sans"/>
                <a:ea typeface="Quattrocento Sans"/>
                <a:cs typeface="Quattrocento Sans"/>
                <a:sym typeface="Quattrocento Sans"/>
              </a:rPr>
              <a:t>P (Relaciones sexuales y anticoncepción) v.2 [2018] EWCOP 10 (18 de abril de 2018)</a:t>
            </a:r>
            <a:endParaRPr sz="1800">
              <a:solidFill>
                <a:schemeClr val="lt1"/>
              </a:solidFill>
              <a:latin typeface="Quattrocento Sans"/>
              <a:ea typeface="Quattrocento Sans"/>
              <a:cs typeface="Quattrocento Sans"/>
              <a:sym typeface="Quattrocento Sans"/>
            </a:endParaRPr>
          </a:p>
          <a:p>
            <a:pPr marL="0" lvl="0" indent="0" algn="l" rtl="0">
              <a:spcBef>
                <a:spcPts val="800"/>
              </a:spcBef>
              <a:spcAft>
                <a:spcPts val="0"/>
              </a:spcAft>
              <a:buNone/>
            </a:pPr>
            <a:endParaRPr/>
          </a:p>
        </p:txBody>
      </p:sp>
      <p:sp>
        <p:nvSpPr>
          <p:cNvPr id="609" name="Google Shape;609;p54"/>
          <p:cNvSpPr txBox="1">
            <a:spLocks noGrp="1"/>
          </p:cNvSpPr>
          <p:nvPr>
            <p:ph type="title"/>
          </p:nvPr>
        </p:nvSpPr>
        <p:spPr>
          <a:xfrm>
            <a:off x="571499" y="536971"/>
            <a:ext cx="4857600" cy="891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Recursos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sp>
        <p:nvSpPr>
          <p:cNvPr id="614" name="Google Shape;614;p55"/>
          <p:cNvSpPr txBox="1">
            <a:spLocks noGrp="1"/>
          </p:cNvSpPr>
          <p:nvPr>
            <p:ph type="ctrTitle"/>
          </p:nvPr>
        </p:nvSpPr>
        <p:spPr>
          <a:xfrm>
            <a:off x="311708" y="12267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ct val="259999"/>
              <a:buNone/>
            </a:pPr>
            <a:r>
              <a:rPr lang="en" sz="2000" b="1">
                <a:solidFill>
                  <a:srgbClr val="202124"/>
                </a:solidFill>
                <a:highlight>
                  <a:srgbClr val="FFFFFF"/>
                </a:highlight>
              </a:rPr>
              <a:t>Tercera sesión</a:t>
            </a:r>
            <a:endParaRPr sz="2000" b="1">
              <a:solidFill>
                <a:srgbClr val="202124"/>
              </a:solidFill>
              <a:highlight>
                <a:srgbClr val="FFFFFF"/>
              </a:highlight>
            </a:endParaRPr>
          </a:p>
          <a:p>
            <a:pPr marL="0" lvl="0" indent="0" algn="l" rtl="0">
              <a:lnSpc>
                <a:spcPct val="100000"/>
              </a:lnSpc>
              <a:spcBef>
                <a:spcPts val="0"/>
              </a:spcBef>
              <a:spcAft>
                <a:spcPts val="0"/>
              </a:spcAft>
              <a:buSzPct val="148571"/>
              <a:buNone/>
            </a:pPr>
            <a:endParaRPr sz="3500"/>
          </a:p>
          <a:p>
            <a:pPr marL="0" lvl="0" indent="0" algn="ctr" rtl="0">
              <a:lnSpc>
                <a:spcPct val="100000"/>
              </a:lnSpc>
              <a:spcBef>
                <a:spcPts val="0"/>
              </a:spcBef>
              <a:spcAft>
                <a:spcPts val="0"/>
              </a:spcAft>
              <a:buSzPct val="148571"/>
              <a:buNone/>
            </a:pPr>
            <a:r>
              <a:rPr lang="en" sz="3500"/>
              <a:t>Estigma interseccional: </a:t>
            </a:r>
            <a:endParaRPr sz="3500"/>
          </a:p>
          <a:p>
            <a:pPr marL="0" lvl="0" indent="0" algn="ctr" rtl="0">
              <a:lnSpc>
                <a:spcPct val="100000"/>
              </a:lnSpc>
              <a:spcBef>
                <a:spcPts val="0"/>
              </a:spcBef>
              <a:spcAft>
                <a:spcPts val="0"/>
              </a:spcAft>
              <a:buSzPct val="189090"/>
              <a:buNone/>
            </a:pPr>
            <a:r>
              <a:rPr lang="en" sz="2750"/>
              <a:t>Aborto, trabajo sexual, consumo de drogas y VIH </a:t>
            </a:r>
            <a:endParaRPr sz="2750"/>
          </a:p>
          <a:p>
            <a:pPr marL="0" lvl="0" indent="0" algn="ctr" rtl="0">
              <a:lnSpc>
                <a:spcPct val="100000"/>
              </a:lnSpc>
              <a:spcBef>
                <a:spcPts val="0"/>
              </a:spcBef>
              <a:spcAft>
                <a:spcPts val="0"/>
              </a:spcAft>
              <a:buSzPct val="148571"/>
              <a:buNone/>
            </a:pPr>
            <a:endParaRPr sz="3500"/>
          </a:p>
        </p:txBody>
      </p:sp>
      <p:pic>
        <p:nvPicPr>
          <p:cNvPr id="615" name="Google Shape;615;p55"/>
          <p:cNvPicPr preferRelativeResize="0"/>
          <p:nvPr/>
        </p:nvPicPr>
        <p:blipFill>
          <a:blip r:embed="rId3">
            <a:alphaModFix/>
          </a:blip>
          <a:stretch>
            <a:fillRect/>
          </a:stretch>
        </p:blipFill>
        <p:spPr>
          <a:xfrm>
            <a:off x="7064725" y="4337975"/>
            <a:ext cx="1862875" cy="636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grpSp>
        <p:nvGrpSpPr>
          <p:cNvPr id="620" name="Google Shape;620;p56"/>
          <p:cNvGrpSpPr/>
          <p:nvPr/>
        </p:nvGrpSpPr>
        <p:grpSpPr>
          <a:xfrm>
            <a:off x="2008608" y="0"/>
            <a:ext cx="4739633" cy="5104685"/>
            <a:chOff x="1347318" y="0"/>
            <a:chExt cx="5433489" cy="5696558"/>
          </a:xfrm>
        </p:grpSpPr>
        <p:sp>
          <p:nvSpPr>
            <p:cNvPr id="621" name="Google Shape;621;p56"/>
            <p:cNvSpPr/>
            <p:nvPr/>
          </p:nvSpPr>
          <p:spPr>
            <a:xfrm>
              <a:off x="2971518" y="1935631"/>
              <a:ext cx="2184300" cy="18246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2" name="Google Shape;622;p56"/>
            <p:cNvSpPr txBox="1"/>
            <p:nvPr/>
          </p:nvSpPr>
          <p:spPr>
            <a:xfrm>
              <a:off x="3327334" y="2232843"/>
              <a:ext cx="1591800" cy="1230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D12B00"/>
                </a:buClr>
                <a:buSzPts val="1100"/>
                <a:buFont typeface="Arial"/>
                <a:buNone/>
              </a:pPr>
              <a:r>
                <a:rPr lang="en" sz="1100" b="1" i="0" u="none" strike="noStrike" cap="none">
                  <a:solidFill>
                    <a:srgbClr val="FEF2EE"/>
                  </a:solidFill>
                  <a:highlight>
                    <a:srgbClr val="FF9900"/>
                  </a:highlight>
                  <a:latin typeface="Arial"/>
                  <a:ea typeface="Arial"/>
                  <a:cs typeface="Arial"/>
                  <a:sym typeface="Arial"/>
                </a:rPr>
                <a:t>Interseccionalidad</a:t>
              </a:r>
              <a:endParaRPr sz="1100">
                <a:solidFill>
                  <a:srgbClr val="FEF2EE"/>
                </a:solidFill>
                <a:highlight>
                  <a:srgbClr val="FF9900"/>
                </a:highlight>
              </a:endParaRPr>
            </a:p>
          </p:txBody>
        </p:sp>
        <p:sp>
          <p:nvSpPr>
            <p:cNvPr id="623" name="Google Shape;623;p56"/>
            <p:cNvSpPr/>
            <p:nvPr/>
          </p:nvSpPr>
          <p:spPr>
            <a:xfrm>
              <a:off x="4358488" y="871001"/>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4" name="Google Shape;624;p56"/>
            <p:cNvSpPr/>
            <p:nvPr/>
          </p:nvSpPr>
          <p:spPr>
            <a:xfrm>
              <a:off x="3110988" y="0"/>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5" name="Google Shape;625;p56"/>
            <p:cNvSpPr txBox="1"/>
            <p:nvPr/>
          </p:nvSpPr>
          <p:spPr>
            <a:xfrm>
              <a:off x="3428207" y="274432"/>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Lucha múltiple conectada</a:t>
              </a:r>
              <a:endParaRPr sz="1100">
                <a:solidFill>
                  <a:srgbClr val="FEF2EE"/>
                </a:solidFill>
              </a:endParaRPr>
            </a:p>
          </p:txBody>
        </p:sp>
        <p:sp>
          <p:nvSpPr>
            <p:cNvPr id="626" name="Google Shape;626;p56"/>
            <p:cNvSpPr/>
            <p:nvPr/>
          </p:nvSpPr>
          <p:spPr>
            <a:xfrm>
              <a:off x="5387024" y="2290580"/>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7" name="Google Shape;627;p56"/>
            <p:cNvSpPr/>
            <p:nvPr/>
          </p:nvSpPr>
          <p:spPr>
            <a:xfrm>
              <a:off x="4866507" y="1069910"/>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8" name="Google Shape;628;p56"/>
            <p:cNvSpPr txBox="1"/>
            <p:nvPr/>
          </p:nvSpPr>
          <p:spPr>
            <a:xfrm>
              <a:off x="5183726" y="1344342"/>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Opresores cruzados</a:t>
              </a:r>
              <a:endParaRPr sz="1100">
                <a:solidFill>
                  <a:srgbClr val="FEF2EE"/>
                </a:solidFill>
              </a:endParaRPr>
            </a:p>
          </p:txBody>
        </p:sp>
        <p:sp>
          <p:nvSpPr>
            <p:cNvPr id="629" name="Google Shape;629;p56"/>
            <p:cNvSpPr/>
            <p:nvPr/>
          </p:nvSpPr>
          <p:spPr>
            <a:xfrm>
              <a:off x="4672536" y="3893018"/>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0" name="Google Shape;630;p56"/>
            <p:cNvSpPr/>
            <p:nvPr/>
          </p:nvSpPr>
          <p:spPr>
            <a:xfrm>
              <a:off x="4866507" y="2987211"/>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1" name="Google Shape;631;p56"/>
            <p:cNvSpPr txBox="1"/>
            <p:nvPr/>
          </p:nvSpPr>
          <p:spPr>
            <a:xfrm>
              <a:off x="5183726" y="3261643"/>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Voz - Agencia e Integridad</a:t>
              </a:r>
              <a:endParaRPr sz="1100">
                <a:solidFill>
                  <a:srgbClr val="FEF2EE"/>
                </a:solidFill>
              </a:endParaRPr>
            </a:p>
          </p:txBody>
        </p:sp>
        <p:sp>
          <p:nvSpPr>
            <p:cNvPr id="632" name="Google Shape;632;p56"/>
            <p:cNvSpPr/>
            <p:nvPr/>
          </p:nvSpPr>
          <p:spPr>
            <a:xfrm>
              <a:off x="2900173" y="4059357"/>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3" name="Google Shape;633;p56"/>
            <p:cNvSpPr/>
            <p:nvPr/>
          </p:nvSpPr>
          <p:spPr>
            <a:xfrm>
              <a:off x="3110988" y="4040558"/>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4" name="Google Shape;634;p56"/>
            <p:cNvSpPr txBox="1"/>
            <p:nvPr/>
          </p:nvSpPr>
          <p:spPr>
            <a:xfrm>
              <a:off x="3428207" y="4314990"/>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Crear inclusión, no esperarla</a:t>
              </a:r>
              <a:endParaRPr sz="1100">
                <a:solidFill>
                  <a:srgbClr val="FEF2EE"/>
                </a:solidFill>
              </a:endParaRPr>
            </a:p>
          </p:txBody>
        </p:sp>
        <p:sp>
          <p:nvSpPr>
            <p:cNvPr id="635" name="Google Shape;635;p56"/>
            <p:cNvSpPr/>
            <p:nvPr/>
          </p:nvSpPr>
          <p:spPr>
            <a:xfrm>
              <a:off x="1854794" y="2640348"/>
              <a:ext cx="881400" cy="759300"/>
            </a:xfrm>
            <a:prstGeom prst="hexagon">
              <a:avLst>
                <a:gd name="adj" fmla="val 28900"/>
                <a:gd name="vf" fmla="val 115470"/>
              </a:avLst>
            </a:prstGeom>
            <a:solidFill>
              <a:srgbClr val="FEF2E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6" name="Google Shape;636;p56"/>
            <p:cNvSpPr/>
            <p:nvPr/>
          </p:nvSpPr>
          <p:spPr>
            <a:xfrm>
              <a:off x="1347318" y="3022016"/>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7" name="Google Shape;637;p56"/>
            <p:cNvSpPr txBox="1"/>
            <p:nvPr/>
          </p:nvSpPr>
          <p:spPr>
            <a:xfrm>
              <a:off x="1664537" y="3296448"/>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rgbClr val="D12B00"/>
                </a:buClr>
                <a:buSzPts val="1300"/>
                <a:buFont typeface="Arial"/>
                <a:buNone/>
              </a:pPr>
              <a:r>
                <a:rPr lang="en" sz="1300" b="0" i="0" u="none" strike="noStrike" cap="none">
                  <a:solidFill>
                    <a:srgbClr val="FEF2EE"/>
                  </a:solidFill>
                  <a:latin typeface="Arial"/>
                  <a:ea typeface="Arial"/>
                  <a:cs typeface="Arial"/>
                  <a:sym typeface="Arial"/>
                </a:rPr>
                <a:t>No es simbólico</a:t>
              </a:r>
              <a:endParaRPr sz="1100">
                <a:solidFill>
                  <a:srgbClr val="FEF2EE"/>
                </a:solidFill>
              </a:endParaRPr>
            </a:p>
          </p:txBody>
        </p:sp>
        <p:sp>
          <p:nvSpPr>
            <p:cNvPr id="638" name="Google Shape;638;p56"/>
            <p:cNvSpPr/>
            <p:nvPr/>
          </p:nvSpPr>
          <p:spPr>
            <a:xfrm>
              <a:off x="1347318" y="1016263"/>
              <a:ext cx="1914300" cy="1656000"/>
            </a:xfrm>
            <a:prstGeom prst="hexagon">
              <a:avLst>
                <a:gd name="adj" fmla="val 28570"/>
                <a:gd name="vf" fmla="val 11547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9" name="Google Shape;639;p56"/>
            <p:cNvSpPr txBox="1"/>
            <p:nvPr/>
          </p:nvSpPr>
          <p:spPr>
            <a:xfrm>
              <a:off x="1664537" y="1290695"/>
              <a:ext cx="1279800" cy="1107000"/>
            </a:xfrm>
            <a:prstGeom prst="rect">
              <a:avLst/>
            </a:prstGeom>
            <a:noFill/>
            <a:ln>
              <a:noFill/>
            </a:ln>
          </p:spPr>
          <p:txBody>
            <a:bodyPr spcFirstLastPara="1" wrap="square" lIns="16175" tIns="16175" rIns="16175" bIns="16175"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 sz="1300" b="0" i="0" u="none" strike="noStrike" cap="none">
                  <a:solidFill>
                    <a:srgbClr val="FEF2EE"/>
                  </a:solidFill>
                  <a:latin typeface="Arial"/>
                  <a:ea typeface="Arial"/>
                  <a:cs typeface="Arial"/>
                  <a:sym typeface="Arial"/>
                </a:rPr>
                <a:t>Cuestiones cruzadas</a:t>
              </a:r>
              <a:endParaRPr sz="1100">
                <a:solidFill>
                  <a:srgbClr val="FEF2EE"/>
                </a:solidFill>
              </a:endParaRPr>
            </a:p>
            <a:p>
              <a:pPr marL="0" marR="0" lvl="0" indent="0" algn="ctr" rtl="0">
                <a:lnSpc>
                  <a:spcPct val="90000"/>
                </a:lnSpc>
                <a:spcBef>
                  <a:spcPts val="400"/>
                </a:spcBef>
                <a:spcAft>
                  <a:spcPts val="0"/>
                </a:spcAft>
                <a:buClr>
                  <a:schemeClr val="lt1"/>
                </a:buClr>
                <a:buSzPts val="1300"/>
                <a:buFont typeface="Arial"/>
                <a:buNone/>
              </a:pPr>
              <a:r>
                <a:rPr lang="en" sz="1300" b="0" i="0" u="none" strike="noStrike" cap="none">
                  <a:solidFill>
                    <a:srgbClr val="FEF2EE"/>
                  </a:solidFill>
                  <a:latin typeface="Arial"/>
                  <a:ea typeface="Arial"/>
                  <a:cs typeface="Arial"/>
                  <a:sym typeface="Arial"/>
                </a:rPr>
                <a:t>Soluciones cruzadas</a:t>
              </a:r>
              <a:endParaRPr sz="1100">
                <a:solidFill>
                  <a:srgbClr val="FEF2EE"/>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7"/>
          <p:cNvSpPr txBox="1">
            <a:spLocks noGrp="1"/>
          </p:cNvSpPr>
          <p:nvPr>
            <p:ph type="title" idx="4294967295"/>
          </p:nvPr>
        </p:nvSpPr>
        <p:spPr>
          <a:xfrm>
            <a:off x="803350" y="117500"/>
            <a:ext cx="73266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HIV and disabilities are not linked in any way</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Le VIH et les handicaps ne sont liés d'aucune façon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El VIH y las discapacidades no están vinculados de ninguna manera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2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645" name="Google Shape;645;p57"/>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646" name="Google Shape;646;p57"/>
          <p:cNvSpPr txBox="1"/>
          <p:nvPr/>
        </p:nvSpPr>
        <p:spPr>
          <a:xfrm>
            <a:off x="256300" y="3545950"/>
            <a:ext cx="14316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Lato"/>
                <a:ea typeface="Lato"/>
                <a:cs typeface="Lato"/>
                <a:sym typeface="Lato"/>
              </a:rPr>
              <a:t>Extremely 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a:latin typeface="Lato"/>
              <a:ea typeface="Lato"/>
              <a:cs typeface="Lato"/>
              <a:sym typeface="Lato"/>
            </a:endParaRPr>
          </a:p>
        </p:txBody>
      </p:sp>
      <p:sp>
        <p:nvSpPr>
          <p:cNvPr id="647" name="Google Shape;647;p57"/>
          <p:cNvSpPr txBox="1"/>
          <p:nvPr/>
        </p:nvSpPr>
        <p:spPr>
          <a:xfrm>
            <a:off x="7243175" y="3545950"/>
            <a:ext cx="1649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Lato"/>
                <a:ea typeface="Lato"/>
                <a:cs typeface="Lato"/>
                <a:sym typeface="Lato"/>
              </a:rPr>
              <a:t>V</a:t>
            </a:r>
            <a:r>
              <a:rPr lang="en" sz="1200" b="1">
                <a:solidFill>
                  <a:schemeClr val="dk1"/>
                </a:solidFill>
                <a:latin typeface="Lato"/>
                <a:ea typeface="Lato"/>
                <a:cs typeface="Lato"/>
                <a:sym typeface="Lato"/>
              </a:rPr>
              <a:t>ery uncomfortable!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648" name="Google Shape;648;p57"/>
          <p:cNvSpPr/>
          <p:nvPr/>
        </p:nvSpPr>
        <p:spPr>
          <a:xfrm>
            <a:off x="6538375" y="8671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7"/>
          <p:cNvSpPr/>
          <p:nvPr/>
        </p:nvSpPr>
        <p:spPr>
          <a:xfrm>
            <a:off x="605960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7"/>
          <p:cNvSpPr/>
          <p:nvPr/>
        </p:nvSpPr>
        <p:spPr>
          <a:xfrm>
            <a:off x="779680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7"/>
          <p:cNvSpPr/>
          <p:nvPr/>
        </p:nvSpPr>
        <p:spPr>
          <a:xfrm>
            <a:off x="6957850"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7"/>
          <p:cNvSpPr/>
          <p:nvPr/>
        </p:nvSpPr>
        <p:spPr>
          <a:xfrm>
            <a:off x="7377325"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7"/>
          <p:cNvSpPr/>
          <p:nvPr/>
        </p:nvSpPr>
        <p:spPr>
          <a:xfrm>
            <a:off x="4670200" y="16640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7"/>
          <p:cNvSpPr/>
          <p:nvPr/>
        </p:nvSpPr>
        <p:spPr>
          <a:xfrm>
            <a:off x="149666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7"/>
          <p:cNvSpPr/>
          <p:nvPr/>
        </p:nvSpPr>
        <p:spPr>
          <a:xfrm>
            <a:off x="7606525" y="2060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7"/>
          <p:cNvSpPr/>
          <p:nvPr/>
        </p:nvSpPr>
        <p:spPr>
          <a:xfrm>
            <a:off x="13397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7"/>
          <p:cNvSpPr/>
          <p:nvPr/>
        </p:nvSpPr>
        <p:spPr>
          <a:xfrm>
            <a:off x="7215225" y="1936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7"/>
          <p:cNvSpPr/>
          <p:nvPr/>
        </p:nvSpPr>
        <p:spPr>
          <a:xfrm>
            <a:off x="3107475" y="19651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7"/>
          <p:cNvSpPr/>
          <p:nvPr/>
        </p:nvSpPr>
        <p:spPr>
          <a:xfrm>
            <a:off x="5849863" y="16136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7"/>
          <p:cNvSpPr/>
          <p:nvPr/>
        </p:nvSpPr>
        <p:spPr>
          <a:xfrm>
            <a:off x="7436625" y="1210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7"/>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7"/>
          <p:cNvSpPr/>
          <p:nvPr/>
        </p:nvSpPr>
        <p:spPr>
          <a:xfrm>
            <a:off x="405227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57"/>
          <p:cNvSpPr/>
          <p:nvPr/>
        </p:nvSpPr>
        <p:spPr>
          <a:xfrm>
            <a:off x="8216275" y="867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57"/>
          <p:cNvSpPr/>
          <p:nvPr/>
        </p:nvSpPr>
        <p:spPr>
          <a:xfrm>
            <a:off x="5445213" y="16136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7"/>
          <p:cNvSpPr/>
          <p:nvPr/>
        </p:nvSpPr>
        <p:spPr>
          <a:xfrm>
            <a:off x="59882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7"/>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7"/>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7"/>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57"/>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7"/>
          <p:cNvSpPr/>
          <p:nvPr/>
        </p:nvSpPr>
        <p:spPr>
          <a:xfrm>
            <a:off x="1860850"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57"/>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57"/>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57"/>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57"/>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57"/>
          <p:cNvSpPr/>
          <p:nvPr/>
        </p:nvSpPr>
        <p:spPr>
          <a:xfrm>
            <a:off x="52799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57"/>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57"/>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57"/>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57"/>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7"/>
          <p:cNvSpPr/>
          <p:nvPr/>
        </p:nvSpPr>
        <p:spPr>
          <a:xfrm>
            <a:off x="3063963"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7"/>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7"/>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7"/>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57"/>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57"/>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57"/>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57"/>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57"/>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57"/>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7"/>
          <p:cNvSpPr/>
          <p:nvPr/>
        </p:nvSpPr>
        <p:spPr>
          <a:xfrm>
            <a:off x="5161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57"/>
          <p:cNvSpPr/>
          <p:nvPr/>
        </p:nvSpPr>
        <p:spPr>
          <a:xfrm>
            <a:off x="3434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57"/>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57"/>
          <p:cNvSpPr/>
          <p:nvPr/>
        </p:nvSpPr>
        <p:spPr>
          <a:xfrm>
            <a:off x="22250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57"/>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57"/>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57"/>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57"/>
          <p:cNvSpPr/>
          <p:nvPr/>
        </p:nvSpPr>
        <p:spPr>
          <a:xfrm>
            <a:off x="62704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57"/>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7"/>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7"/>
          <p:cNvSpPr/>
          <p:nvPr/>
        </p:nvSpPr>
        <p:spPr>
          <a:xfrm>
            <a:off x="6142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7"/>
          <p:cNvSpPr/>
          <p:nvPr/>
        </p:nvSpPr>
        <p:spPr>
          <a:xfrm>
            <a:off x="27038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8"/>
          <p:cNvSpPr txBox="1">
            <a:spLocks noGrp="1"/>
          </p:cNvSpPr>
          <p:nvPr>
            <p:ph type="title" idx="4294967295"/>
          </p:nvPr>
        </p:nvSpPr>
        <p:spPr>
          <a:xfrm>
            <a:off x="1210300" y="166950"/>
            <a:ext cx="69228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Positive legislation facilitates accessibility of abortion services and mitigates stigma</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La legislación positiva facilita la accesibilidad de los servicios de aborto y mitiga el estigma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Une législation positive facilite l'accessibilité des services d'avortement et atténue la stigmatisation</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21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707" name="Google Shape;707;p58"/>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708" name="Google Shape;708;p58"/>
          <p:cNvSpPr txBox="1"/>
          <p:nvPr/>
        </p:nvSpPr>
        <p:spPr>
          <a:xfrm>
            <a:off x="400950" y="3545925"/>
            <a:ext cx="14718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latin typeface="Lato"/>
                <a:ea typeface="Lato"/>
                <a:cs typeface="Lato"/>
                <a:sym typeface="Lato"/>
              </a:rPr>
              <a:t>Extremely 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a:latin typeface="Lato"/>
              <a:ea typeface="Lato"/>
              <a:cs typeface="Lato"/>
              <a:sym typeface="Lato"/>
            </a:endParaRPr>
          </a:p>
        </p:txBody>
      </p:sp>
      <p:sp>
        <p:nvSpPr>
          <p:cNvPr id="709" name="Google Shape;709;p58"/>
          <p:cNvSpPr txBox="1"/>
          <p:nvPr/>
        </p:nvSpPr>
        <p:spPr>
          <a:xfrm>
            <a:off x="7117125" y="3545925"/>
            <a:ext cx="1775700" cy="4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Lato"/>
                <a:ea typeface="Lato"/>
                <a:cs typeface="Lato"/>
                <a:sym typeface="Lato"/>
              </a:rPr>
              <a:t>V</a:t>
            </a:r>
            <a:r>
              <a:rPr lang="en" sz="1200" b="1">
                <a:solidFill>
                  <a:schemeClr val="dk1"/>
                </a:solidFill>
                <a:latin typeface="Lato"/>
                <a:ea typeface="Lato"/>
                <a:cs typeface="Lato"/>
                <a:sym typeface="Lato"/>
              </a:rPr>
              <a:t>ery uncomfortable!</a:t>
            </a:r>
            <a:endParaRPr sz="1200" b="1">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solidFill>
                <a:schemeClr val="dk1"/>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10" name="Google Shape;710;p58"/>
          <p:cNvSpPr/>
          <p:nvPr/>
        </p:nvSpPr>
        <p:spPr>
          <a:xfrm>
            <a:off x="1267475" y="14725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8"/>
          <p:cNvSpPr/>
          <p:nvPr/>
        </p:nvSpPr>
        <p:spPr>
          <a:xfrm>
            <a:off x="7270550" y="1819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8"/>
          <p:cNvSpPr/>
          <p:nvPr/>
        </p:nvSpPr>
        <p:spPr>
          <a:xfrm>
            <a:off x="8133100" y="8848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8"/>
          <p:cNvSpPr/>
          <p:nvPr/>
        </p:nvSpPr>
        <p:spPr>
          <a:xfrm>
            <a:off x="7377325" y="10977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8"/>
          <p:cNvSpPr/>
          <p:nvPr/>
        </p:nvSpPr>
        <p:spPr>
          <a:xfrm>
            <a:off x="578522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8"/>
          <p:cNvSpPr/>
          <p:nvPr/>
        </p:nvSpPr>
        <p:spPr>
          <a:xfrm>
            <a:off x="3063975" y="20414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8"/>
          <p:cNvSpPr/>
          <p:nvPr/>
        </p:nvSpPr>
        <p:spPr>
          <a:xfrm>
            <a:off x="149666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8"/>
          <p:cNvSpPr/>
          <p:nvPr/>
        </p:nvSpPr>
        <p:spPr>
          <a:xfrm>
            <a:off x="6293900"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58"/>
          <p:cNvSpPr/>
          <p:nvPr/>
        </p:nvSpPr>
        <p:spPr>
          <a:xfrm>
            <a:off x="4101838"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58"/>
          <p:cNvSpPr/>
          <p:nvPr/>
        </p:nvSpPr>
        <p:spPr>
          <a:xfrm>
            <a:off x="2625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8"/>
          <p:cNvSpPr/>
          <p:nvPr/>
        </p:nvSpPr>
        <p:spPr>
          <a:xfrm>
            <a:off x="5139725" y="18787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8"/>
          <p:cNvSpPr/>
          <p:nvPr/>
        </p:nvSpPr>
        <p:spPr>
          <a:xfrm>
            <a:off x="5909163"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8"/>
          <p:cNvSpPr/>
          <p:nvPr/>
        </p:nvSpPr>
        <p:spPr>
          <a:xfrm>
            <a:off x="4769325" y="1819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8"/>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8"/>
          <p:cNvSpPr/>
          <p:nvPr/>
        </p:nvSpPr>
        <p:spPr>
          <a:xfrm>
            <a:off x="3753413"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8"/>
          <p:cNvSpPr/>
          <p:nvPr/>
        </p:nvSpPr>
        <p:spPr>
          <a:xfrm>
            <a:off x="789037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8"/>
          <p:cNvSpPr/>
          <p:nvPr/>
        </p:nvSpPr>
        <p:spPr>
          <a:xfrm>
            <a:off x="5535263" y="15376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8"/>
          <p:cNvSpPr/>
          <p:nvPr/>
        </p:nvSpPr>
        <p:spPr>
          <a:xfrm>
            <a:off x="933150" y="1965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8"/>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8"/>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8"/>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8"/>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8"/>
          <p:cNvSpPr/>
          <p:nvPr/>
        </p:nvSpPr>
        <p:spPr>
          <a:xfrm>
            <a:off x="1860850" y="19608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8"/>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8"/>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8"/>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8"/>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8"/>
          <p:cNvSpPr/>
          <p:nvPr/>
        </p:nvSpPr>
        <p:spPr>
          <a:xfrm>
            <a:off x="52799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8"/>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58"/>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58"/>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8"/>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8"/>
          <p:cNvSpPr/>
          <p:nvPr/>
        </p:nvSpPr>
        <p:spPr>
          <a:xfrm>
            <a:off x="30639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8"/>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8"/>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8"/>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58"/>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58"/>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8"/>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8"/>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8"/>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8"/>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8"/>
          <p:cNvSpPr/>
          <p:nvPr/>
        </p:nvSpPr>
        <p:spPr>
          <a:xfrm>
            <a:off x="5197875" y="15376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8"/>
          <p:cNvSpPr/>
          <p:nvPr/>
        </p:nvSpPr>
        <p:spPr>
          <a:xfrm>
            <a:off x="3434350" y="1759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58"/>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8"/>
          <p:cNvSpPr/>
          <p:nvPr/>
        </p:nvSpPr>
        <p:spPr>
          <a:xfrm>
            <a:off x="22250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8"/>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8"/>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8"/>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8"/>
          <p:cNvSpPr/>
          <p:nvPr/>
        </p:nvSpPr>
        <p:spPr>
          <a:xfrm>
            <a:off x="4457400" y="20413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58"/>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58"/>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58"/>
          <p:cNvSpPr/>
          <p:nvPr/>
        </p:nvSpPr>
        <p:spPr>
          <a:xfrm>
            <a:off x="126747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8"/>
          <p:cNvSpPr/>
          <p:nvPr/>
        </p:nvSpPr>
        <p:spPr>
          <a:xfrm>
            <a:off x="3628500" y="2166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9"/>
          <p:cNvSpPr txBox="1">
            <a:spLocks noGrp="1"/>
          </p:cNvSpPr>
          <p:nvPr>
            <p:ph type="title" idx="4294967295"/>
          </p:nvPr>
        </p:nvSpPr>
        <p:spPr>
          <a:xfrm>
            <a:off x="400950" y="166950"/>
            <a:ext cx="8497800" cy="41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990"/>
              <a:buFont typeface="Arial"/>
              <a:buNone/>
            </a:pPr>
            <a:r>
              <a:rPr lang="en" sz="1200" b="1">
                <a:latin typeface="Lato"/>
                <a:ea typeface="Lato"/>
                <a:cs typeface="Lato"/>
                <a:sym typeface="Lato"/>
              </a:rPr>
              <a:t>Abortion related stigma negatively affects service providers and the quality of service itself</a:t>
            </a:r>
            <a:endParaRPr sz="1200" b="1">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La stigmatisation liée à l'avortement affecte négativement les prestataires de services et la qualité du service lui-même</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El estigma relacionado con el aborto afecta negativamente a los proveedores de servicios y a la calidad del servicio en sí</a:t>
            </a:r>
            <a:endParaRPr sz="1200">
              <a:solidFill>
                <a:srgbClr val="202124"/>
              </a:solidFill>
            </a:endParaRPr>
          </a:p>
          <a:p>
            <a:pPr marL="0" lvl="0" indent="0" algn="l" rtl="0">
              <a:lnSpc>
                <a:spcPct val="100000"/>
              </a:lnSpc>
              <a:spcBef>
                <a:spcPts val="0"/>
              </a:spcBef>
              <a:spcAft>
                <a:spcPts val="0"/>
              </a:spcAft>
              <a:buClr>
                <a:schemeClr val="dk2"/>
              </a:buClr>
              <a:buSzPts val="990"/>
              <a:buFont typeface="Arial"/>
              <a:buNone/>
            </a:pPr>
            <a:endParaRPr sz="1380" b="1">
              <a:latin typeface="Lato"/>
              <a:ea typeface="Lato"/>
              <a:cs typeface="Lato"/>
              <a:sym typeface="Lato"/>
            </a:endParaRPr>
          </a:p>
        </p:txBody>
      </p:sp>
      <p:cxnSp>
        <p:nvCxnSpPr>
          <p:cNvPr id="769" name="Google Shape;769;p59"/>
          <p:cNvCxnSpPr/>
          <p:nvPr/>
        </p:nvCxnSpPr>
        <p:spPr>
          <a:xfrm rot="10800000" flipH="1">
            <a:off x="618600" y="3381800"/>
            <a:ext cx="7892700" cy="57300"/>
          </a:xfrm>
          <a:prstGeom prst="straightConnector1">
            <a:avLst/>
          </a:prstGeom>
          <a:noFill/>
          <a:ln w="38100" cap="flat" cmpd="sng">
            <a:solidFill>
              <a:schemeClr val="dk2"/>
            </a:solidFill>
            <a:prstDash val="solid"/>
            <a:round/>
            <a:headEnd type="none" w="sm" len="sm"/>
            <a:tailEnd type="none" w="sm" len="sm"/>
          </a:ln>
        </p:spPr>
      </p:cxnSp>
      <p:sp>
        <p:nvSpPr>
          <p:cNvPr id="770" name="Google Shape;770;p59"/>
          <p:cNvSpPr txBox="1"/>
          <p:nvPr/>
        </p:nvSpPr>
        <p:spPr>
          <a:xfrm>
            <a:off x="400950" y="3613175"/>
            <a:ext cx="1515600" cy="4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1" i="0" u="none" strike="noStrike" cap="none">
                <a:solidFill>
                  <a:srgbClr val="000000"/>
                </a:solidFill>
                <a:latin typeface="Lato"/>
                <a:ea typeface="Lato"/>
                <a:cs typeface="Lato"/>
                <a:sym typeface="Lato"/>
              </a:rPr>
              <a:t>Extremely comfortable!</a:t>
            </a:r>
            <a:endParaRPr sz="1200" b="1" i="0" u="none" strike="noStrike" cap="none">
              <a:solidFill>
                <a:srgbClr val="000000"/>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Extremadamente cómoda</a:t>
            </a:r>
            <a:endParaRPr sz="12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Extrêmement 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71" name="Google Shape;771;p59"/>
          <p:cNvSpPr txBox="1"/>
          <p:nvPr/>
        </p:nvSpPr>
        <p:spPr>
          <a:xfrm>
            <a:off x="7187050" y="3571150"/>
            <a:ext cx="1655400" cy="4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V</a:t>
            </a:r>
            <a:r>
              <a:rPr lang="en" sz="1200" b="1" i="0" u="none" strike="noStrike" cap="none">
                <a:solidFill>
                  <a:srgbClr val="000000"/>
                </a:solidFill>
                <a:latin typeface="Lato"/>
                <a:ea typeface="Lato"/>
                <a:cs typeface="Lato"/>
                <a:sym typeface="Lato"/>
              </a:rPr>
              <a:t>ery uncomfortabl</a:t>
            </a:r>
            <a:r>
              <a:rPr lang="en" sz="1200" b="1">
                <a:latin typeface="Lato"/>
                <a:ea typeface="Lato"/>
                <a:cs typeface="Lato"/>
                <a:sym typeface="Lato"/>
              </a:rPr>
              <a:t>e</a:t>
            </a:r>
            <a:r>
              <a:rPr lang="en" sz="1200" b="1" i="0" u="none" strike="noStrike" cap="none">
                <a:solidFill>
                  <a:srgbClr val="000000"/>
                </a:solidFill>
                <a:latin typeface="Lato"/>
                <a:ea typeface="Lato"/>
                <a:cs typeface="Lato"/>
                <a:sym typeface="Lato"/>
              </a:rPr>
              <a:t>!</a:t>
            </a:r>
            <a:endParaRPr sz="1200" b="1" i="0" u="none" strike="noStrike" cap="none">
              <a:solidFill>
                <a:srgbClr val="000000"/>
              </a:solidFill>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Muy incómoda</a:t>
            </a:r>
            <a:endParaRPr sz="1200">
              <a:latin typeface="Lato"/>
              <a:ea typeface="Lato"/>
              <a:cs typeface="Lato"/>
              <a:sym typeface="Lato"/>
            </a:endParaRPr>
          </a:p>
          <a:p>
            <a:pPr marL="0" marR="38100" lvl="0" indent="0" algn="l" rtl="0">
              <a:lnSpc>
                <a:spcPct val="128571"/>
              </a:lnSpc>
              <a:spcBef>
                <a:spcPts val="0"/>
              </a:spcBef>
              <a:spcAft>
                <a:spcPts val="0"/>
              </a:spcAft>
              <a:buClr>
                <a:schemeClr val="dk1"/>
              </a:buClr>
              <a:buSzPts val="1100"/>
              <a:buFont typeface="Arial"/>
              <a:buNone/>
            </a:pPr>
            <a:r>
              <a:rPr lang="en" sz="1200">
                <a:solidFill>
                  <a:srgbClr val="202124"/>
                </a:solidFill>
              </a:rPr>
              <a:t>Très inconfortable</a:t>
            </a:r>
            <a:endParaRPr sz="1200">
              <a:solidFill>
                <a:srgbClr val="202124"/>
              </a:solidFill>
            </a:endParaRPr>
          </a:p>
          <a:p>
            <a:pPr marL="0" marR="0" lvl="0" indent="0" algn="l" rtl="0">
              <a:lnSpc>
                <a:spcPct val="100000"/>
              </a:lnSpc>
              <a:spcBef>
                <a:spcPts val="0"/>
              </a:spcBef>
              <a:spcAft>
                <a:spcPts val="0"/>
              </a:spcAft>
              <a:buClr>
                <a:srgbClr val="000000"/>
              </a:buClr>
              <a:buSzPts val="1400"/>
              <a:buFont typeface="Arial"/>
              <a:buNone/>
            </a:pPr>
            <a:endParaRPr>
              <a:latin typeface="Lato"/>
              <a:ea typeface="Lato"/>
              <a:cs typeface="Lato"/>
              <a:sym typeface="Lato"/>
            </a:endParaRPr>
          </a:p>
        </p:txBody>
      </p:sp>
      <p:sp>
        <p:nvSpPr>
          <p:cNvPr id="772" name="Google Shape;772;p59"/>
          <p:cNvSpPr/>
          <p:nvPr/>
        </p:nvSpPr>
        <p:spPr>
          <a:xfrm>
            <a:off x="6884200" y="18540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9"/>
          <p:cNvSpPr/>
          <p:nvPr/>
        </p:nvSpPr>
        <p:spPr>
          <a:xfrm>
            <a:off x="6530975" y="1886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9"/>
          <p:cNvSpPr/>
          <p:nvPr/>
        </p:nvSpPr>
        <p:spPr>
          <a:xfrm>
            <a:off x="7590650"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59"/>
          <p:cNvSpPr/>
          <p:nvPr/>
        </p:nvSpPr>
        <p:spPr>
          <a:xfrm>
            <a:off x="7302425" y="1144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9"/>
          <p:cNvSpPr/>
          <p:nvPr/>
        </p:nvSpPr>
        <p:spPr>
          <a:xfrm>
            <a:off x="7237425"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9"/>
          <p:cNvSpPr/>
          <p:nvPr/>
        </p:nvSpPr>
        <p:spPr>
          <a:xfrm>
            <a:off x="4544650" y="1631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9"/>
          <p:cNvSpPr/>
          <p:nvPr/>
        </p:nvSpPr>
        <p:spPr>
          <a:xfrm>
            <a:off x="1608338"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9"/>
          <p:cNvSpPr/>
          <p:nvPr/>
        </p:nvSpPr>
        <p:spPr>
          <a:xfrm>
            <a:off x="6040150" y="18298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9"/>
          <p:cNvSpPr/>
          <p:nvPr/>
        </p:nvSpPr>
        <p:spPr>
          <a:xfrm>
            <a:off x="5549325" y="17782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9"/>
          <p:cNvSpPr/>
          <p:nvPr/>
        </p:nvSpPr>
        <p:spPr>
          <a:xfrm>
            <a:off x="4870375" y="17782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9"/>
          <p:cNvSpPr/>
          <p:nvPr/>
        </p:nvSpPr>
        <p:spPr>
          <a:xfrm>
            <a:off x="333910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9"/>
          <p:cNvSpPr/>
          <p:nvPr/>
        </p:nvSpPr>
        <p:spPr>
          <a:xfrm>
            <a:off x="60744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9"/>
          <p:cNvSpPr/>
          <p:nvPr/>
        </p:nvSpPr>
        <p:spPr>
          <a:xfrm>
            <a:off x="3154775"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9"/>
          <p:cNvSpPr/>
          <p:nvPr/>
        </p:nvSpPr>
        <p:spPr>
          <a:xfrm>
            <a:off x="3663538"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9"/>
          <p:cNvSpPr/>
          <p:nvPr/>
        </p:nvSpPr>
        <p:spPr>
          <a:xfrm>
            <a:off x="389320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9"/>
          <p:cNvSpPr/>
          <p:nvPr/>
        </p:nvSpPr>
        <p:spPr>
          <a:xfrm>
            <a:off x="8026000" y="18787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9"/>
          <p:cNvSpPr/>
          <p:nvPr/>
        </p:nvSpPr>
        <p:spPr>
          <a:xfrm>
            <a:off x="56549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9"/>
          <p:cNvSpPr/>
          <p:nvPr/>
        </p:nvSpPr>
        <p:spPr>
          <a:xfrm>
            <a:off x="436929"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9"/>
          <p:cNvSpPr/>
          <p:nvPr/>
        </p:nvSpPr>
        <p:spPr>
          <a:xfrm>
            <a:off x="6538375" y="1218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9"/>
          <p:cNvSpPr/>
          <p:nvPr/>
        </p:nvSpPr>
        <p:spPr>
          <a:xfrm>
            <a:off x="4003550" y="1482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9"/>
          <p:cNvSpPr/>
          <p:nvPr/>
        </p:nvSpPr>
        <p:spPr>
          <a:xfrm>
            <a:off x="779680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9"/>
          <p:cNvSpPr/>
          <p:nvPr/>
        </p:nvSpPr>
        <p:spPr>
          <a:xfrm>
            <a:off x="6957850"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9"/>
          <p:cNvSpPr/>
          <p:nvPr/>
        </p:nvSpPr>
        <p:spPr>
          <a:xfrm>
            <a:off x="54712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9"/>
          <p:cNvSpPr/>
          <p:nvPr/>
        </p:nvSpPr>
        <p:spPr>
          <a:xfrm>
            <a:off x="4441000"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9"/>
          <p:cNvSpPr/>
          <p:nvPr/>
        </p:nvSpPr>
        <p:spPr>
          <a:xfrm>
            <a:off x="39622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9"/>
          <p:cNvSpPr/>
          <p:nvPr/>
        </p:nvSpPr>
        <p:spPr>
          <a:xfrm>
            <a:off x="569942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9"/>
          <p:cNvSpPr/>
          <p:nvPr/>
        </p:nvSpPr>
        <p:spPr>
          <a:xfrm>
            <a:off x="4860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9"/>
          <p:cNvSpPr/>
          <p:nvPr/>
        </p:nvSpPr>
        <p:spPr>
          <a:xfrm>
            <a:off x="5279950" y="11444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9"/>
          <p:cNvSpPr/>
          <p:nvPr/>
        </p:nvSpPr>
        <p:spPr>
          <a:xfrm>
            <a:off x="2225025" y="1185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9"/>
          <p:cNvSpPr/>
          <p:nvPr/>
        </p:nvSpPr>
        <p:spPr>
          <a:xfrm>
            <a:off x="17462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9"/>
          <p:cNvSpPr/>
          <p:nvPr/>
        </p:nvSpPr>
        <p:spPr>
          <a:xfrm>
            <a:off x="348345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9"/>
          <p:cNvSpPr/>
          <p:nvPr/>
        </p:nvSpPr>
        <p:spPr>
          <a:xfrm>
            <a:off x="26445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9"/>
          <p:cNvSpPr/>
          <p:nvPr/>
        </p:nvSpPr>
        <p:spPr>
          <a:xfrm>
            <a:off x="30639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9"/>
          <p:cNvSpPr/>
          <p:nvPr/>
        </p:nvSpPr>
        <p:spPr>
          <a:xfrm>
            <a:off x="8216275" y="1218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9"/>
          <p:cNvSpPr/>
          <p:nvPr/>
        </p:nvSpPr>
        <p:spPr>
          <a:xfrm>
            <a:off x="1267475"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9"/>
          <p:cNvSpPr/>
          <p:nvPr/>
        </p:nvSpPr>
        <p:spPr>
          <a:xfrm>
            <a:off x="848000" y="1185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9"/>
          <p:cNvSpPr/>
          <p:nvPr/>
        </p:nvSpPr>
        <p:spPr>
          <a:xfrm>
            <a:off x="6538375" y="15529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9"/>
          <p:cNvSpPr/>
          <p:nvPr/>
        </p:nvSpPr>
        <p:spPr>
          <a:xfrm>
            <a:off x="6237500" y="1276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9"/>
          <p:cNvSpPr/>
          <p:nvPr/>
        </p:nvSpPr>
        <p:spPr>
          <a:xfrm>
            <a:off x="779680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9"/>
          <p:cNvSpPr/>
          <p:nvPr/>
        </p:nvSpPr>
        <p:spPr>
          <a:xfrm>
            <a:off x="6957850"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9"/>
          <p:cNvSpPr/>
          <p:nvPr/>
        </p:nvSpPr>
        <p:spPr>
          <a:xfrm>
            <a:off x="737732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9"/>
          <p:cNvSpPr/>
          <p:nvPr/>
        </p:nvSpPr>
        <p:spPr>
          <a:xfrm>
            <a:off x="3014650" y="16136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9"/>
          <p:cNvSpPr/>
          <p:nvPr/>
        </p:nvSpPr>
        <p:spPr>
          <a:xfrm>
            <a:off x="519610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9"/>
          <p:cNvSpPr/>
          <p:nvPr/>
        </p:nvSpPr>
        <p:spPr>
          <a:xfrm>
            <a:off x="4315450" y="1996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9"/>
          <p:cNvSpPr/>
          <p:nvPr/>
        </p:nvSpPr>
        <p:spPr>
          <a:xfrm>
            <a:off x="4860475" y="1424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9"/>
          <p:cNvSpPr/>
          <p:nvPr/>
        </p:nvSpPr>
        <p:spPr>
          <a:xfrm>
            <a:off x="2663950" y="18943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9"/>
          <p:cNvSpPr/>
          <p:nvPr/>
        </p:nvSpPr>
        <p:spPr>
          <a:xfrm>
            <a:off x="2225025" y="1520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9"/>
          <p:cNvSpPr/>
          <p:nvPr/>
        </p:nvSpPr>
        <p:spPr>
          <a:xfrm>
            <a:off x="174625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9"/>
          <p:cNvSpPr/>
          <p:nvPr/>
        </p:nvSpPr>
        <p:spPr>
          <a:xfrm>
            <a:off x="933150" y="1631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9"/>
          <p:cNvSpPr/>
          <p:nvPr/>
        </p:nvSpPr>
        <p:spPr>
          <a:xfrm>
            <a:off x="2173125" y="1854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9"/>
          <p:cNvSpPr/>
          <p:nvPr/>
        </p:nvSpPr>
        <p:spPr>
          <a:xfrm>
            <a:off x="4352050" y="1688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9"/>
          <p:cNvSpPr/>
          <p:nvPr/>
        </p:nvSpPr>
        <p:spPr>
          <a:xfrm>
            <a:off x="8216275" y="15529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9"/>
          <p:cNvSpPr/>
          <p:nvPr/>
        </p:nvSpPr>
        <p:spPr>
          <a:xfrm>
            <a:off x="1267475"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9"/>
          <p:cNvSpPr/>
          <p:nvPr/>
        </p:nvSpPr>
        <p:spPr>
          <a:xfrm>
            <a:off x="2703800" y="1519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670900" y="598575"/>
            <a:ext cx="7030500" cy="6960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2400" dirty="0">
                <a:solidFill>
                  <a:schemeClr val="lt1"/>
                </a:solidFill>
              </a:rPr>
              <a:t>¿Por qué la inclusión de la discapacidad?</a:t>
            </a:r>
            <a:endParaRPr sz="2400" dirty="0">
              <a:solidFill>
                <a:schemeClr val="lt1"/>
              </a:solidFill>
            </a:endParaRPr>
          </a:p>
        </p:txBody>
      </p:sp>
      <p:sp>
        <p:nvSpPr>
          <p:cNvPr id="137" name="Google Shape;137;p33"/>
          <p:cNvSpPr txBox="1">
            <a:spLocks noGrp="1"/>
          </p:cNvSpPr>
          <p:nvPr>
            <p:ph type="body" idx="1"/>
          </p:nvPr>
        </p:nvSpPr>
        <p:spPr>
          <a:xfrm>
            <a:off x="483275" y="1294575"/>
            <a:ext cx="8415000" cy="3498900"/>
          </a:xfrm>
          <a:prstGeom prst="rect">
            <a:avLst/>
          </a:prstGeom>
          <a:noFill/>
          <a:ln>
            <a:noFill/>
          </a:ln>
        </p:spPr>
        <p:txBody>
          <a:bodyPr spcFirstLastPara="1" wrap="square" lIns="91425" tIns="91425" rIns="91425" bIns="91425" anchor="t" anchorCtr="0">
            <a:noAutofit/>
          </a:bodyPr>
          <a:lstStyle/>
          <a:p>
            <a:pPr marL="457200" lvl="0" indent="-364867" algn="l" rtl="0">
              <a:lnSpc>
                <a:spcPct val="105000"/>
              </a:lnSpc>
              <a:spcBef>
                <a:spcPts val="0"/>
              </a:spcBef>
              <a:spcAft>
                <a:spcPts val="0"/>
              </a:spcAft>
              <a:buSzPts val="2146"/>
              <a:buChar char="●"/>
            </a:pPr>
            <a:r>
              <a:rPr lang="en" sz="1500" dirty="0"/>
              <a:t>Entre el 15 y el 20% de la población mundial sufre algún tipo de discapacidad. </a:t>
            </a:r>
            <a:endParaRPr sz="1500" dirty="0"/>
          </a:p>
          <a:p>
            <a:pPr marL="457200" lvl="0" indent="-364867" algn="l" rtl="0">
              <a:lnSpc>
                <a:spcPct val="105000"/>
              </a:lnSpc>
              <a:spcBef>
                <a:spcPts val="0"/>
              </a:spcBef>
              <a:spcAft>
                <a:spcPts val="0"/>
              </a:spcAft>
              <a:buSzPts val="2146"/>
              <a:buChar char="●"/>
            </a:pPr>
            <a:r>
              <a:rPr lang="en" sz="1500" dirty="0"/>
              <a:t>El 80% de las personas con discapacidad viven en el Sur Global. </a:t>
            </a:r>
            <a:endParaRPr sz="1500" dirty="0"/>
          </a:p>
          <a:p>
            <a:pPr marL="457200" lvl="0" indent="-364867" algn="l" rtl="0">
              <a:lnSpc>
                <a:spcPct val="105000"/>
              </a:lnSpc>
              <a:spcBef>
                <a:spcPts val="0"/>
              </a:spcBef>
              <a:spcAft>
                <a:spcPts val="0"/>
              </a:spcAft>
              <a:buSzPts val="2146"/>
              <a:buChar char="●"/>
            </a:pPr>
            <a:r>
              <a:rPr lang="en" sz="1500" dirty="0"/>
              <a:t>El 30% de los jóvenes sin hogar tienen algún tipo de discapacidad. </a:t>
            </a:r>
            <a:endParaRPr sz="1500" dirty="0"/>
          </a:p>
          <a:p>
            <a:pPr marL="457200" lvl="0" indent="-364867" algn="l" rtl="0">
              <a:lnSpc>
                <a:spcPct val="105000"/>
              </a:lnSpc>
              <a:spcBef>
                <a:spcPts val="0"/>
              </a:spcBef>
              <a:spcAft>
                <a:spcPts val="0"/>
              </a:spcAft>
              <a:buSzPts val="2146"/>
              <a:buChar char="●"/>
            </a:pPr>
            <a:r>
              <a:rPr lang="en" sz="1500" dirty="0"/>
              <a:t>El 90% de los niños discapacitados de los países en desarrollo no van a la escuela. </a:t>
            </a:r>
            <a:endParaRPr sz="1500" dirty="0"/>
          </a:p>
          <a:p>
            <a:pPr marL="457200" lvl="0" indent="-364867" algn="l" rtl="0">
              <a:lnSpc>
                <a:spcPct val="105000"/>
              </a:lnSpc>
              <a:spcBef>
                <a:spcPts val="0"/>
              </a:spcBef>
              <a:spcAft>
                <a:spcPts val="0"/>
              </a:spcAft>
              <a:buSzPts val="2146"/>
              <a:buChar char="●"/>
            </a:pPr>
            <a:r>
              <a:rPr lang="en" sz="1500" dirty="0"/>
              <a:t>La discapacidad afecta de forma desproporcionada a poblaciones marginadas como los pobres, las personas sin hogar y los refugiados. </a:t>
            </a:r>
            <a:endParaRPr sz="1500" dirty="0"/>
          </a:p>
          <a:p>
            <a:pPr marL="457200" lvl="0" indent="-364867" algn="l" rtl="0">
              <a:lnSpc>
                <a:spcPct val="105000"/>
              </a:lnSpc>
              <a:spcBef>
                <a:spcPts val="0"/>
              </a:spcBef>
              <a:spcAft>
                <a:spcPts val="0"/>
              </a:spcAft>
              <a:buSzPts val="2146"/>
              <a:buChar char="●"/>
            </a:pPr>
            <a:r>
              <a:rPr lang="en" sz="1500" dirty="0"/>
              <a:t>Se reconoce que las mujeres con discapacidad se encuentran en una situación de desventaja múltiple, ya que experimentan la exclusión a causa de su género y su discapacidad. </a:t>
            </a:r>
            <a:endParaRPr sz="1500" dirty="0"/>
          </a:p>
          <a:p>
            <a:pPr marL="457200" lvl="0" indent="-364867" algn="l" rtl="0">
              <a:lnSpc>
                <a:spcPct val="105000"/>
              </a:lnSpc>
              <a:spcBef>
                <a:spcPts val="0"/>
              </a:spcBef>
              <a:spcAft>
                <a:spcPts val="0"/>
              </a:spcAft>
              <a:buSzPts val="2146"/>
              <a:buChar char="●"/>
            </a:pPr>
            <a:r>
              <a:rPr lang="en" sz="1500" dirty="0"/>
              <a:t>Sólo 45 países tienen leyes contra la discriminación y otras leyes específicas sobre la discapacidad. </a:t>
            </a:r>
            <a:endParaRPr sz="1500" dirty="0"/>
          </a:p>
          <a:p>
            <a:pPr marL="457200" lvl="0" indent="-364867" algn="l" rtl="0">
              <a:lnSpc>
                <a:spcPct val="105000"/>
              </a:lnSpc>
              <a:spcBef>
                <a:spcPts val="0"/>
              </a:spcBef>
              <a:spcAft>
                <a:spcPts val="0"/>
              </a:spcAft>
              <a:buSzPts val="2146"/>
              <a:buChar char="●"/>
            </a:pPr>
            <a:r>
              <a:rPr lang="en" sz="1500" dirty="0"/>
              <a:t>En los países con una esperanza de vida superior a los 70 años, las personas pasan una media de 8 años, o el 11,5% de su vida, viviendo con discapacidades. </a:t>
            </a:r>
            <a:endParaRPr sz="1500" dirty="0"/>
          </a:p>
          <a:p>
            <a:pPr marL="457200" lvl="0" indent="-228600" algn="l" rtl="0">
              <a:lnSpc>
                <a:spcPct val="105000"/>
              </a:lnSpc>
              <a:spcBef>
                <a:spcPts val="0"/>
              </a:spcBef>
              <a:spcAft>
                <a:spcPts val="0"/>
              </a:spcAft>
              <a:buSzPts val="1946"/>
              <a:buNone/>
            </a:pPr>
            <a:endParaRPr dirty="0"/>
          </a:p>
        </p:txBody>
      </p:sp>
      <p:sp>
        <p:nvSpPr>
          <p:cNvPr id="138" name="Google Shape;138;p33"/>
          <p:cNvSpPr txBox="1"/>
          <p:nvPr/>
        </p:nvSpPr>
        <p:spPr>
          <a:xfrm>
            <a:off x="602750" y="198375"/>
            <a:ext cx="264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1ª Sesión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0"/>
          <p:cNvSpPr/>
          <p:nvPr/>
        </p:nvSpPr>
        <p:spPr>
          <a:xfrm>
            <a:off x="6924100" y="23363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1" name="Google Shape;831;p60"/>
          <p:cNvSpPr txBox="1">
            <a:spLocks noGrp="1"/>
          </p:cNvSpPr>
          <p:nvPr>
            <p:ph type="title" idx="4294967295"/>
          </p:nvPr>
        </p:nvSpPr>
        <p:spPr>
          <a:xfrm>
            <a:off x="140191" y="126937"/>
            <a:ext cx="8846883" cy="1059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2"/>
              </a:buClr>
              <a:buSzPct val="52380"/>
              <a:buFont typeface="Arial"/>
              <a:buNone/>
            </a:pPr>
            <a:r>
              <a:rPr lang="en" sz="2100" dirty="0">
                <a:latin typeface="Lato"/>
                <a:ea typeface="Lato"/>
                <a:cs typeface="Lato"/>
                <a:sym typeface="Lato"/>
              </a:rPr>
              <a:t>¿Estás de acuerdo con las siguientes afirmaciones? </a:t>
            </a:r>
            <a:br>
              <a:rPr lang="en" sz="2100" dirty="0">
                <a:latin typeface="Lato"/>
                <a:ea typeface="Lato"/>
                <a:cs typeface="Lato"/>
                <a:sym typeface="Lato"/>
              </a:rPr>
            </a:br>
            <a:r>
              <a:rPr lang="en" sz="1544" dirty="0">
                <a:latin typeface="Lato"/>
                <a:ea typeface="Lato"/>
                <a:cs typeface="Lato"/>
                <a:sym typeface="Lato"/>
              </a:rPr>
              <a:t>Puede añadir otras afirmaciones que desee debatir con los participantes en los post-its en blanco.</a:t>
            </a:r>
            <a:endParaRPr sz="3144" dirty="0">
              <a:latin typeface="Lato"/>
              <a:ea typeface="Lato"/>
              <a:cs typeface="Lato"/>
              <a:sym typeface="Lato"/>
            </a:endParaRPr>
          </a:p>
          <a:p>
            <a:pPr marL="0" lvl="0" indent="0" algn="ctr" rtl="0">
              <a:lnSpc>
                <a:spcPct val="100000"/>
              </a:lnSpc>
              <a:spcBef>
                <a:spcPts val="0"/>
              </a:spcBef>
              <a:spcAft>
                <a:spcPts val="0"/>
              </a:spcAft>
              <a:buSzPct val="111111"/>
              <a:buNone/>
            </a:pPr>
            <a:endParaRPr dirty="0"/>
          </a:p>
        </p:txBody>
      </p:sp>
      <p:sp>
        <p:nvSpPr>
          <p:cNvPr id="832" name="Google Shape;832;p60"/>
          <p:cNvSpPr txBox="1"/>
          <p:nvPr/>
        </p:nvSpPr>
        <p:spPr>
          <a:xfrm>
            <a:off x="1897800" y="4487550"/>
            <a:ext cx="5084100" cy="4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highlight>
                  <a:srgbClr val="FFF2CC"/>
                </a:highlight>
                <a:latin typeface="Lato"/>
                <a:ea typeface="Lato"/>
                <a:cs typeface="Lato"/>
                <a:sym typeface="Lato"/>
              </a:rPr>
              <a:t>Utiliza estos "puntos adhesivos" para estar de acuerdo con lo que ha escrito otra persona</a:t>
            </a:r>
            <a:endParaRPr sz="1400" b="0" i="1" u="none" strike="noStrike" cap="none">
              <a:solidFill>
                <a:srgbClr val="000000"/>
              </a:solidFill>
              <a:highlight>
                <a:srgbClr val="FFF2CC"/>
              </a:highlight>
              <a:latin typeface="Lato"/>
              <a:ea typeface="Lato"/>
              <a:cs typeface="Lato"/>
              <a:sym typeface="Lato"/>
            </a:endParaRPr>
          </a:p>
        </p:txBody>
      </p:sp>
      <p:sp>
        <p:nvSpPr>
          <p:cNvPr id="833" name="Google Shape;833;p60"/>
          <p:cNvSpPr/>
          <p:nvPr/>
        </p:nvSpPr>
        <p:spPr>
          <a:xfrm>
            <a:off x="672174" y="1016550"/>
            <a:ext cx="1225625"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990"/>
              <a:buFont typeface="Arial"/>
              <a:buNone/>
            </a:pPr>
            <a:r>
              <a:rPr lang="en" sz="900" b="0" i="0" u="none" strike="noStrike" cap="none" dirty="0">
                <a:solidFill>
                  <a:schemeClr val="dk1"/>
                </a:solidFill>
                <a:latin typeface="Lato"/>
                <a:ea typeface="Lato"/>
                <a:cs typeface="Lato"/>
                <a:sym typeface="Lato"/>
              </a:rPr>
              <a:t>Las personas seropositivas no pueden abortar, sobre todo si están en tratamiento antirretroviral.</a:t>
            </a:r>
            <a:endParaRPr sz="9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834" name="Google Shape;834;p60"/>
          <p:cNvSpPr/>
          <p:nvPr/>
        </p:nvSpPr>
        <p:spPr>
          <a:xfrm>
            <a:off x="1374438" y="2176250"/>
            <a:ext cx="9903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5" name="Google Shape;835;p60"/>
          <p:cNvSpPr/>
          <p:nvPr/>
        </p:nvSpPr>
        <p:spPr>
          <a:xfrm>
            <a:off x="4442901" y="962150"/>
            <a:ext cx="10437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ato"/>
                <a:ea typeface="Lato"/>
                <a:cs typeface="Lato"/>
                <a:sym typeface="Lato"/>
              </a:rPr>
              <a:t>Las personas que consumen drogas no siempre son capaces de gestionar el aborto médico</a:t>
            </a:r>
            <a:endParaRPr sz="900" b="0" i="0" u="none" strike="noStrike" cap="none">
              <a:solidFill>
                <a:srgbClr val="000000"/>
              </a:solidFill>
              <a:latin typeface="Arial"/>
              <a:ea typeface="Arial"/>
              <a:cs typeface="Arial"/>
              <a:sym typeface="Arial"/>
            </a:endParaRPr>
          </a:p>
        </p:txBody>
      </p:sp>
      <p:sp>
        <p:nvSpPr>
          <p:cNvPr id="836" name="Google Shape;836;p60"/>
          <p:cNvSpPr/>
          <p:nvPr/>
        </p:nvSpPr>
        <p:spPr>
          <a:xfrm rot="10800000" flipH="1">
            <a:off x="5419000" y="3755665"/>
            <a:ext cx="229200" cy="327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60"/>
          <p:cNvSpPr/>
          <p:nvPr/>
        </p:nvSpPr>
        <p:spPr>
          <a:xfrm>
            <a:off x="5730375" y="28090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38" name="Google Shape;838;p60"/>
          <p:cNvSpPr/>
          <p:nvPr/>
        </p:nvSpPr>
        <p:spPr>
          <a:xfrm>
            <a:off x="2557538" y="10165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ato"/>
                <a:ea typeface="Lato"/>
                <a:cs typeface="Lato"/>
                <a:sym typeface="Lato"/>
              </a:rPr>
              <a:t>Las personas que consumen drogas no deberían poder decidir sobre el aborto</a:t>
            </a:r>
            <a:endParaRPr sz="900" b="0" i="0" u="none" strike="noStrike" cap="none">
              <a:solidFill>
                <a:srgbClr val="000000"/>
              </a:solidFill>
              <a:latin typeface="Arial"/>
              <a:ea typeface="Arial"/>
              <a:cs typeface="Arial"/>
              <a:sym typeface="Arial"/>
            </a:endParaRPr>
          </a:p>
        </p:txBody>
      </p:sp>
      <p:sp>
        <p:nvSpPr>
          <p:cNvPr id="839" name="Google Shape;839;p60"/>
          <p:cNvSpPr/>
          <p:nvPr/>
        </p:nvSpPr>
        <p:spPr>
          <a:xfrm>
            <a:off x="125750" y="2866650"/>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60"/>
          <p:cNvSpPr/>
          <p:nvPr/>
        </p:nvSpPr>
        <p:spPr>
          <a:xfrm>
            <a:off x="2791188"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60"/>
          <p:cNvSpPr/>
          <p:nvPr/>
        </p:nvSpPr>
        <p:spPr>
          <a:xfrm>
            <a:off x="29918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60"/>
          <p:cNvSpPr/>
          <p:nvPr/>
        </p:nvSpPr>
        <p:spPr>
          <a:xfrm>
            <a:off x="4144288" y="41210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60"/>
          <p:cNvSpPr/>
          <p:nvPr/>
        </p:nvSpPr>
        <p:spPr>
          <a:xfrm>
            <a:off x="3077325" y="39149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60"/>
          <p:cNvSpPr/>
          <p:nvPr/>
        </p:nvSpPr>
        <p:spPr>
          <a:xfrm>
            <a:off x="5639725" y="4387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60"/>
          <p:cNvSpPr/>
          <p:nvPr/>
        </p:nvSpPr>
        <p:spPr>
          <a:xfrm>
            <a:off x="37863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60"/>
          <p:cNvSpPr/>
          <p:nvPr/>
        </p:nvSpPr>
        <p:spPr>
          <a:xfrm>
            <a:off x="2681775" y="42351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60"/>
          <p:cNvSpPr/>
          <p:nvPr/>
        </p:nvSpPr>
        <p:spPr>
          <a:xfrm>
            <a:off x="4781500" y="39869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60"/>
          <p:cNvSpPr/>
          <p:nvPr/>
        </p:nvSpPr>
        <p:spPr>
          <a:xfrm>
            <a:off x="383162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60"/>
          <p:cNvSpPr/>
          <p:nvPr/>
        </p:nvSpPr>
        <p:spPr>
          <a:xfrm>
            <a:off x="4502250" y="4029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60"/>
          <p:cNvSpPr/>
          <p:nvPr/>
        </p:nvSpPr>
        <p:spPr>
          <a:xfrm>
            <a:off x="4037975" y="382727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60"/>
          <p:cNvSpPr/>
          <p:nvPr/>
        </p:nvSpPr>
        <p:spPr>
          <a:xfrm>
            <a:off x="59897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60"/>
          <p:cNvSpPr/>
          <p:nvPr/>
        </p:nvSpPr>
        <p:spPr>
          <a:xfrm>
            <a:off x="23333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60"/>
          <p:cNvSpPr/>
          <p:nvPr/>
        </p:nvSpPr>
        <p:spPr>
          <a:xfrm>
            <a:off x="458062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60"/>
          <p:cNvSpPr/>
          <p:nvPr/>
        </p:nvSpPr>
        <p:spPr>
          <a:xfrm>
            <a:off x="5374800" y="43875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60"/>
          <p:cNvSpPr/>
          <p:nvPr/>
        </p:nvSpPr>
        <p:spPr>
          <a:xfrm>
            <a:off x="5438050" y="43865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60"/>
          <p:cNvSpPr/>
          <p:nvPr/>
        </p:nvSpPr>
        <p:spPr>
          <a:xfrm>
            <a:off x="5604000" y="40864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60"/>
          <p:cNvSpPr/>
          <p:nvPr/>
        </p:nvSpPr>
        <p:spPr>
          <a:xfrm>
            <a:off x="3521525"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60"/>
          <p:cNvSpPr/>
          <p:nvPr/>
        </p:nvSpPr>
        <p:spPr>
          <a:xfrm>
            <a:off x="42714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60"/>
          <p:cNvSpPr/>
          <p:nvPr/>
        </p:nvSpPr>
        <p:spPr>
          <a:xfrm>
            <a:off x="730465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60"/>
          <p:cNvSpPr/>
          <p:nvPr/>
        </p:nvSpPr>
        <p:spPr>
          <a:xfrm>
            <a:off x="6869575" y="43271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60"/>
          <p:cNvSpPr/>
          <p:nvPr/>
        </p:nvSpPr>
        <p:spPr>
          <a:xfrm>
            <a:off x="6339725"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60"/>
          <p:cNvSpPr/>
          <p:nvPr/>
        </p:nvSpPr>
        <p:spPr>
          <a:xfrm>
            <a:off x="3256700"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60"/>
          <p:cNvSpPr/>
          <p:nvPr/>
        </p:nvSpPr>
        <p:spPr>
          <a:xfrm>
            <a:off x="5021375"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60"/>
          <p:cNvSpPr/>
          <p:nvPr/>
        </p:nvSpPr>
        <p:spPr>
          <a:xfrm>
            <a:off x="5927175" y="4028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60"/>
          <p:cNvSpPr/>
          <p:nvPr/>
        </p:nvSpPr>
        <p:spPr>
          <a:xfrm>
            <a:off x="3363450"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60"/>
          <p:cNvSpPr/>
          <p:nvPr/>
        </p:nvSpPr>
        <p:spPr>
          <a:xfrm>
            <a:off x="6604650" y="962150"/>
            <a:ext cx="1250700" cy="10977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Todos los hombres trans quieren evitar los embarazos, pero tampoco quieren recurrir al aborto, ya que sigue siendo un servicio relacionado con la mujer.</a:t>
            </a:r>
            <a:endParaRPr sz="900" b="0" i="0" u="none" strike="noStrike" cap="none">
              <a:solidFill>
                <a:srgbClr val="000000"/>
              </a:solidFill>
              <a:latin typeface="Arial"/>
              <a:ea typeface="Arial"/>
              <a:cs typeface="Arial"/>
              <a:sym typeface="Arial"/>
            </a:endParaRPr>
          </a:p>
        </p:txBody>
      </p:sp>
      <p:sp>
        <p:nvSpPr>
          <p:cNvPr id="867" name="Google Shape;867;p60"/>
          <p:cNvSpPr/>
          <p:nvPr/>
        </p:nvSpPr>
        <p:spPr>
          <a:xfrm>
            <a:off x="6604650" y="43387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60"/>
          <p:cNvSpPr/>
          <p:nvPr/>
        </p:nvSpPr>
        <p:spPr>
          <a:xfrm>
            <a:off x="7168454"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60"/>
          <p:cNvSpPr/>
          <p:nvPr/>
        </p:nvSpPr>
        <p:spPr>
          <a:xfrm>
            <a:off x="1123329"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60"/>
          <p:cNvSpPr/>
          <p:nvPr/>
        </p:nvSpPr>
        <p:spPr>
          <a:xfrm>
            <a:off x="1374454" y="44411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60"/>
          <p:cNvSpPr/>
          <p:nvPr/>
        </p:nvSpPr>
        <p:spPr>
          <a:xfrm>
            <a:off x="851104"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60"/>
          <p:cNvSpPr/>
          <p:nvPr/>
        </p:nvSpPr>
        <p:spPr>
          <a:xfrm>
            <a:off x="1145179" y="41929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60"/>
          <p:cNvSpPr/>
          <p:nvPr/>
        </p:nvSpPr>
        <p:spPr>
          <a:xfrm>
            <a:off x="777304" y="45332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60"/>
          <p:cNvSpPr/>
          <p:nvPr/>
        </p:nvSpPr>
        <p:spPr>
          <a:xfrm>
            <a:off x="1503729" y="47393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60"/>
          <p:cNvSpPr/>
          <p:nvPr/>
        </p:nvSpPr>
        <p:spPr>
          <a:xfrm>
            <a:off x="1853904" y="44010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60"/>
          <p:cNvSpPr/>
          <p:nvPr/>
        </p:nvSpPr>
        <p:spPr>
          <a:xfrm>
            <a:off x="1603654" y="429256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60"/>
          <p:cNvSpPr/>
          <p:nvPr/>
        </p:nvSpPr>
        <p:spPr>
          <a:xfrm>
            <a:off x="1646704" y="39148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60"/>
          <p:cNvSpPr/>
          <p:nvPr/>
        </p:nvSpPr>
        <p:spPr>
          <a:xfrm>
            <a:off x="2218954" y="39149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60"/>
          <p:cNvSpPr/>
          <p:nvPr/>
        </p:nvSpPr>
        <p:spPr>
          <a:xfrm>
            <a:off x="2505079" y="389855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60"/>
          <p:cNvSpPr/>
          <p:nvPr/>
        </p:nvSpPr>
        <p:spPr>
          <a:xfrm>
            <a:off x="3700717" y="37191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60"/>
          <p:cNvSpPr/>
          <p:nvPr/>
        </p:nvSpPr>
        <p:spPr>
          <a:xfrm>
            <a:off x="4400492" y="37061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60"/>
          <p:cNvSpPr/>
          <p:nvPr/>
        </p:nvSpPr>
        <p:spPr>
          <a:xfrm>
            <a:off x="5100254" y="38341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60"/>
          <p:cNvSpPr/>
          <p:nvPr/>
        </p:nvSpPr>
        <p:spPr>
          <a:xfrm>
            <a:off x="6271554" y="4089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60"/>
          <p:cNvSpPr/>
          <p:nvPr/>
        </p:nvSpPr>
        <p:spPr>
          <a:xfrm>
            <a:off x="7527179" y="459363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60"/>
          <p:cNvSpPr/>
          <p:nvPr/>
        </p:nvSpPr>
        <p:spPr>
          <a:xfrm>
            <a:off x="7569579" y="4235088"/>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60"/>
          <p:cNvSpPr/>
          <p:nvPr/>
        </p:nvSpPr>
        <p:spPr>
          <a:xfrm>
            <a:off x="7352104" y="3963000"/>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60"/>
          <p:cNvSpPr/>
          <p:nvPr/>
        </p:nvSpPr>
        <p:spPr>
          <a:xfrm>
            <a:off x="6960292" y="4009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60"/>
          <p:cNvSpPr/>
          <p:nvPr/>
        </p:nvSpPr>
        <p:spPr>
          <a:xfrm>
            <a:off x="3484929" y="4324013"/>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60"/>
          <p:cNvSpPr/>
          <p:nvPr/>
        </p:nvSpPr>
        <p:spPr>
          <a:xfrm>
            <a:off x="6615917" y="4089225"/>
            <a:ext cx="229200" cy="206100"/>
          </a:xfrm>
          <a:prstGeom prst="ellipse">
            <a:avLst/>
          </a:prstGeom>
          <a:solidFill>
            <a:schemeClr val="accen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60"/>
          <p:cNvSpPr/>
          <p:nvPr/>
        </p:nvSpPr>
        <p:spPr>
          <a:xfrm>
            <a:off x="2912438" y="2625825"/>
            <a:ext cx="1120500" cy="9675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60"/>
          <p:cNvSpPr/>
          <p:nvPr/>
        </p:nvSpPr>
        <p:spPr>
          <a:xfrm>
            <a:off x="7996775" y="208800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892" name="Google Shape;892;p60"/>
          <p:cNvSpPr/>
          <p:nvPr/>
        </p:nvSpPr>
        <p:spPr>
          <a:xfrm>
            <a:off x="4580625" y="2323750"/>
            <a:ext cx="990300" cy="96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61"/>
          <p:cNvSpPr txBox="1"/>
          <p:nvPr/>
        </p:nvSpPr>
        <p:spPr>
          <a:xfrm>
            <a:off x="331400" y="506475"/>
            <a:ext cx="7831200" cy="73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1" i="0" u="none" strike="noStrike" cap="none">
                <a:solidFill>
                  <a:srgbClr val="38761D"/>
                </a:solidFill>
                <a:latin typeface="Lato"/>
                <a:ea typeface="Lato"/>
                <a:cs typeface="Lato"/>
                <a:sym typeface="Lato"/>
              </a:rPr>
              <a:t>Trabajar en salas de descanso</a:t>
            </a:r>
            <a:endParaRPr sz="2600" b="1" i="0" u="none" strike="noStrike" cap="none">
              <a:solidFill>
                <a:srgbClr val="38761D"/>
              </a:solidFill>
              <a:latin typeface="Lato"/>
              <a:ea typeface="Lato"/>
              <a:cs typeface="Lato"/>
              <a:sym typeface="Lato"/>
            </a:endParaRPr>
          </a:p>
        </p:txBody>
      </p:sp>
      <p:sp>
        <p:nvSpPr>
          <p:cNvPr id="898" name="Google Shape;898;p61"/>
          <p:cNvSpPr txBox="1"/>
          <p:nvPr/>
        </p:nvSpPr>
        <p:spPr>
          <a:xfrm>
            <a:off x="472050" y="1308000"/>
            <a:ext cx="82710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Identifique las barreras de acceso al aborto para los profesionales del sexo, los consumidores de drogas y las personas que viven con el VIH (tenga en cuenta el contexto de su país).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 ¿Qué pueden hacer los proveedores de servicios y el gobierno para abordar las barreras de los servicios de aborto para los </a:t>
            </a:r>
            <a:r>
              <a:rPr lang="en" sz="1400" b="0" i="0" u="none" strike="noStrike" cap="none">
                <a:solidFill>
                  <a:schemeClr val="dk1"/>
                </a:solidFill>
                <a:latin typeface="Arial"/>
                <a:ea typeface="Arial"/>
                <a:cs typeface="Arial"/>
                <a:sym typeface="Arial"/>
              </a:rPr>
              <a:t>trabajadores del sexo, los usuarios de drogas y las personas que viven con el VIH</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¿Cómo </a:t>
            </a:r>
            <a:r>
              <a:rPr lang="en" sz="1400" b="0" i="0" u="none" strike="noStrike" cap="none">
                <a:solidFill>
                  <a:schemeClr val="dk1"/>
                </a:solidFill>
                <a:latin typeface="Arial"/>
                <a:ea typeface="Arial"/>
                <a:cs typeface="Arial"/>
                <a:sym typeface="Arial"/>
              </a:rPr>
              <a:t>se puede </a:t>
            </a:r>
            <a:r>
              <a:rPr lang="en" sz="1400" b="0" i="0" u="none" strike="noStrike" cap="none">
                <a:solidFill>
                  <a:srgbClr val="000000"/>
                </a:solidFill>
                <a:latin typeface="Arial"/>
                <a:ea typeface="Arial"/>
                <a:cs typeface="Arial"/>
                <a:sym typeface="Arial"/>
              </a:rPr>
              <a:t>mitigar el estigma del aborto para las </a:t>
            </a:r>
            <a:r>
              <a:rPr lang="en" sz="1400" b="0" i="0" u="none" strike="noStrike" cap="none">
                <a:solidFill>
                  <a:schemeClr val="dk1"/>
                </a:solidFill>
                <a:latin typeface="Arial"/>
                <a:ea typeface="Arial"/>
                <a:cs typeface="Arial"/>
                <a:sym typeface="Arial"/>
              </a:rPr>
              <a:t>trabajadoras del sexo, los consumidores de drogas y las personas que viven con el VIH</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62"/>
          <p:cNvSpPr txBox="1">
            <a:spLocks noGrp="1"/>
          </p:cNvSpPr>
          <p:nvPr>
            <p:ph type="title" idx="4294967295"/>
          </p:nvPr>
        </p:nvSpPr>
        <p:spPr>
          <a:xfrm>
            <a:off x="311700" y="345475"/>
            <a:ext cx="8520600" cy="1059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2"/>
              </a:buClr>
              <a:buSzPts val="1100"/>
              <a:buFont typeface="Arial"/>
              <a:buNone/>
            </a:pPr>
            <a:r>
              <a:rPr lang="en" sz="2600">
                <a:solidFill>
                  <a:schemeClr val="dk1"/>
                </a:solidFill>
                <a:latin typeface="Lato"/>
                <a:ea typeface="Lato"/>
                <a:cs typeface="Lato"/>
                <a:sym typeface="Lato"/>
              </a:rPr>
              <a:t>Después del </a:t>
            </a:r>
            <a:r>
              <a:rPr lang="en" sz="2600">
                <a:latin typeface="Lato"/>
                <a:ea typeface="Lato"/>
                <a:cs typeface="Lato"/>
                <a:sym typeface="Lato"/>
              </a:rPr>
              <a:t>taller de hoy</a:t>
            </a:r>
            <a:r>
              <a:rPr lang="en" sz="2600">
                <a:solidFill>
                  <a:schemeClr val="dk1"/>
                </a:solidFill>
                <a:latin typeface="Lato"/>
                <a:ea typeface="Lato"/>
                <a:cs typeface="Lato"/>
                <a:sym typeface="Lato"/>
              </a:rPr>
              <a:t>, ¿qué imagen resuena de la </a:t>
            </a:r>
            <a:r>
              <a:rPr lang="en" sz="2600">
                <a:latin typeface="Lato"/>
                <a:ea typeface="Lato"/>
                <a:cs typeface="Lato"/>
                <a:sym typeface="Lato"/>
              </a:rPr>
              <a:t>información compartida a lo largo de la sesión</a:t>
            </a:r>
            <a:r>
              <a:rPr lang="en" sz="2600">
                <a:solidFill>
                  <a:schemeClr val="dk1"/>
                </a:solidFill>
                <a:latin typeface="Lato"/>
                <a:ea typeface="Lato"/>
                <a:cs typeface="Lato"/>
                <a:sym typeface="Lato"/>
              </a:rPr>
              <a:t>? </a:t>
            </a:r>
            <a:endParaRPr sz="4200">
              <a:solidFill>
                <a:schemeClr val="dk1"/>
              </a:solidFill>
              <a:latin typeface="Lato"/>
              <a:ea typeface="Lato"/>
              <a:cs typeface="Lato"/>
              <a:sym typeface="Lato"/>
            </a:endParaRPr>
          </a:p>
        </p:txBody>
      </p:sp>
      <p:pic>
        <p:nvPicPr>
          <p:cNvPr id="904" name="Google Shape;904;p62"/>
          <p:cNvPicPr preferRelativeResize="0"/>
          <p:nvPr/>
        </p:nvPicPr>
        <p:blipFill rotWithShape="1">
          <a:blip r:embed="rId3">
            <a:alphaModFix/>
          </a:blip>
          <a:srcRect/>
          <a:stretch/>
        </p:blipFill>
        <p:spPr>
          <a:xfrm>
            <a:off x="3370250" y="1536900"/>
            <a:ext cx="2087801" cy="1175891"/>
          </a:xfrm>
          <a:prstGeom prst="rect">
            <a:avLst/>
          </a:prstGeom>
          <a:noFill/>
          <a:ln>
            <a:noFill/>
          </a:ln>
        </p:spPr>
      </p:pic>
      <p:pic>
        <p:nvPicPr>
          <p:cNvPr id="905" name="Google Shape;905;p62"/>
          <p:cNvPicPr preferRelativeResize="0"/>
          <p:nvPr/>
        </p:nvPicPr>
        <p:blipFill rotWithShape="1">
          <a:blip r:embed="rId4">
            <a:alphaModFix/>
          </a:blip>
          <a:srcRect/>
          <a:stretch/>
        </p:blipFill>
        <p:spPr>
          <a:xfrm>
            <a:off x="1542950" y="3406125"/>
            <a:ext cx="1961400" cy="1042798"/>
          </a:xfrm>
          <a:prstGeom prst="rect">
            <a:avLst/>
          </a:prstGeom>
          <a:noFill/>
          <a:ln>
            <a:noFill/>
          </a:ln>
        </p:spPr>
      </p:pic>
      <p:pic>
        <p:nvPicPr>
          <p:cNvPr id="906" name="Google Shape;906;p62"/>
          <p:cNvPicPr preferRelativeResize="0"/>
          <p:nvPr/>
        </p:nvPicPr>
        <p:blipFill rotWithShape="1">
          <a:blip r:embed="rId5">
            <a:alphaModFix/>
          </a:blip>
          <a:srcRect l="6859" r="-1610"/>
          <a:stretch/>
        </p:blipFill>
        <p:spPr>
          <a:xfrm>
            <a:off x="5050450" y="3329925"/>
            <a:ext cx="1961337" cy="1059600"/>
          </a:xfrm>
          <a:prstGeom prst="rect">
            <a:avLst/>
          </a:prstGeom>
          <a:noFill/>
          <a:ln>
            <a:noFill/>
          </a:ln>
        </p:spPr>
      </p:pic>
      <p:pic>
        <p:nvPicPr>
          <p:cNvPr id="907" name="Google Shape;907;p62"/>
          <p:cNvPicPr preferRelativeResize="0"/>
          <p:nvPr/>
        </p:nvPicPr>
        <p:blipFill rotWithShape="1">
          <a:blip r:embed="rId6">
            <a:alphaModFix/>
          </a:blip>
          <a:srcRect/>
          <a:stretch/>
        </p:blipFill>
        <p:spPr>
          <a:xfrm>
            <a:off x="304800" y="1557475"/>
            <a:ext cx="2087808" cy="1200487"/>
          </a:xfrm>
          <a:prstGeom prst="rect">
            <a:avLst/>
          </a:prstGeom>
          <a:noFill/>
          <a:ln>
            <a:noFill/>
          </a:ln>
        </p:spPr>
      </p:pic>
      <p:pic>
        <p:nvPicPr>
          <p:cNvPr id="908" name="Google Shape;908;p62"/>
          <p:cNvPicPr preferRelativeResize="0"/>
          <p:nvPr/>
        </p:nvPicPr>
        <p:blipFill rotWithShape="1">
          <a:blip r:embed="rId7">
            <a:alphaModFix/>
          </a:blip>
          <a:srcRect/>
          <a:stretch/>
        </p:blipFill>
        <p:spPr>
          <a:xfrm>
            <a:off x="6617866" y="1547187"/>
            <a:ext cx="2123560" cy="1221050"/>
          </a:xfrm>
          <a:prstGeom prst="rect">
            <a:avLst/>
          </a:prstGeom>
          <a:noFill/>
          <a:ln>
            <a:noFill/>
          </a:ln>
        </p:spPr>
      </p:pic>
      <p:sp>
        <p:nvSpPr>
          <p:cNvPr id="909" name="Google Shape;909;p62"/>
          <p:cNvSpPr txBox="1"/>
          <p:nvPr/>
        </p:nvSpPr>
        <p:spPr>
          <a:xfrm>
            <a:off x="228600" y="2710950"/>
            <a:ext cx="23607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Descripción de la imagen:  Un campo de hierba con algunos árboles con vistas a un pacífico océano azul claro. El cielo tiene algunas nubes. </a:t>
            </a:r>
            <a:endParaRPr sz="10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0" name="Google Shape;910;p62"/>
          <p:cNvSpPr txBox="1"/>
          <p:nvPr/>
        </p:nvSpPr>
        <p:spPr>
          <a:xfrm>
            <a:off x="3334450" y="2636600"/>
            <a:ext cx="2123400" cy="5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Descripción de la imagen:  Un campo con hierba alta y amarilla. El cielo muestra un arco iris sobre nubes oscuras.</a:t>
            </a:r>
            <a:endParaRPr sz="1000" b="0" i="1"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1" name="Google Shape;911;p62"/>
          <p:cNvSpPr txBox="1"/>
          <p:nvPr/>
        </p:nvSpPr>
        <p:spPr>
          <a:xfrm>
            <a:off x="6617875" y="2710950"/>
            <a:ext cx="2223600" cy="51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Descripción de la imagen: Diferentes etapas de las plantas que brotan del suelo. </a:t>
            </a:r>
            <a:endParaRPr sz="1000" b="0" i="1"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2" name="Google Shape;912;p62"/>
          <p:cNvSpPr txBox="1"/>
          <p:nvPr/>
        </p:nvSpPr>
        <p:spPr>
          <a:xfrm>
            <a:off x="1466750" y="4363725"/>
            <a:ext cx="22236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Descripción de la imagen:  Nubes oscuras e iluminación impactante en varias partes del cielo.</a:t>
            </a:r>
            <a:endParaRPr sz="10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
        <p:nvSpPr>
          <p:cNvPr id="913" name="Google Shape;913;p62"/>
          <p:cNvSpPr txBox="1"/>
          <p:nvPr/>
        </p:nvSpPr>
        <p:spPr>
          <a:xfrm>
            <a:off x="5050450" y="4313325"/>
            <a:ext cx="1961400" cy="51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1" u="none" strike="noStrike" cap="none">
                <a:solidFill>
                  <a:srgbClr val="000000"/>
                </a:solidFill>
                <a:latin typeface="Lato"/>
                <a:ea typeface="Lato"/>
                <a:cs typeface="Lato"/>
                <a:sym typeface="Lato"/>
              </a:rPr>
              <a:t>Descripción de la imagen: Agua azul del océano enroscándose en una ola. </a:t>
            </a:r>
            <a:endParaRPr sz="1000" b="0" i="1" u="none" strike="noStrike" cap="none">
              <a:solidFill>
                <a:srgbClr val="000000"/>
              </a:solidFill>
              <a:latin typeface="Lato"/>
              <a:ea typeface="Lato"/>
              <a:cs typeface="Lato"/>
              <a:sym typeface="Lato"/>
            </a:endParaRPr>
          </a:p>
          <a:p>
            <a:pPr marL="0" marR="0" lvl="0" indent="0" algn="r"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4"/>
          <p:cNvSpPr txBox="1">
            <a:spLocks noGrp="1"/>
          </p:cNvSpPr>
          <p:nvPr>
            <p:ph type="title"/>
          </p:nvPr>
        </p:nvSpPr>
        <p:spPr>
          <a:xfrm>
            <a:off x="311700" y="445025"/>
            <a:ext cx="8520600" cy="8001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3000" i="0" u="none" strike="noStrike" cap="none">
                <a:solidFill>
                  <a:schemeClr val="lt1"/>
                </a:solidFill>
              </a:rPr>
              <a:t>Estigma</a:t>
            </a:r>
            <a:endParaRPr sz="3000">
              <a:solidFill>
                <a:schemeClr val="lt1"/>
              </a:solidFill>
            </a:endParaRPr>
          </a:p>
        </p:txBody>
      </p:sp>
      <p:sp>
        <p:nvSpPr>
          <p:cNvPr id="144" name="Google Shape;144;p34"/>
          <p:cNvSpPr txBox="1">
            <a:spLocks noGrp="1"/>
          </p:cNvSpPr>
          <p:nvPr>
            <p:ph type="body" idx="1"/>
          </p:nvPr>
        </p:nvSpPr>
        <p:spPr>
          <a:xfrm>
            <a:off x="361925" y="1466125"/>
            <a:ext cx="5155500" cy="3416400"/>
          </a:xfrm>
          <a:prstGeom prst="rect">
            <a:avLst/>
          </a:prstGeom>
          <a:noFill/>
          <a:ln>
            <a:noFill/>
          </a:ln>
        </p:spPr>
        <p:txBody>
          <a:bodyPr spcFirstLastPara="1" wrap="square" lIns="91425" tIns="91425" rIns="91425" bIns="91425" anchor="t" anchorCtr="0">
            <a:normAutofit fontScale="77500" lnSpcReduction="20000"/>
          </a:bodyPr>
          <a:lstStyle/>
          <a:p>
            <a:pPr marL="228600" marR="0" lvl="0" indent="-203946" algn="l" rtl="0">
              <a:lnSpc>
                <a:spcPct val="115000"/>
              </a:lnSpc>
              <a:spcBef>
                <a:spcPts val="0"/>
              </a:spcBef>
              <a:spcAft>
                <a:spcPts val="0"/>
              </a:spcAft>
              <a:buClr>
                <a:srgbClr val="434343"/>
              </a:buClr>
              <a:buSzPct val="143790"/>
              <a:buChar char="•"/>
            </a:pPr>
            <a:r>
              <a:rPr lang="en" sz="1800" i="0" u="none" strike="noStrike" cap="none">
                <a:solidFill>
                  <a:srgbClr val="434343"/>
                </a:solidFill>
              </a:rPr>
              <a:t>La discapacidad se estigmatiza a menudo a través de este proceso de alteración. La atribución de negatividad e indeseabilidad del "otro" exige la devaluación y la negación.</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El estigma -la devaluación y la negación- de la discapacidad se extiende a las familias y a los allegados del "Otro". Esto se llama estigma por asociación.</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La inclusión y la pertenencia son atributos clave de la vida comunitaria y social. De ahí que la estigmatización lleve a menudo a ocultar y excluir a las personas con discapacidad dentro de las familias y las comunidades.</a:t>
            </a:r>
            <a:endParaRPr>
              <a:solidFill>
                <a:srgbClr val="434343"/>
              </a:solidFill>
            </a:endParaRPr>
          </a:p>
          <a:p>
            <a:pPr marL="228600" marR="0" lvl="0" indent="-203946" algn="l" rtl="0">
              <a:lnSpc>
                <a:spcPct val="115000"/>
              </a:lnSpc>
              <a:spcBef>
                <a:spcPts val="1000"/>
              </a:spcBef>
              <a:spcAft>
                <a:spcPts val="0"/>
              </a:spcAft>
              <a:buClr>
                <a:srgbClr val="434343"/>
              </a:buClr>
              <a:buSzPct val="143790"/>
              <a:buChar char="•"/>
            </a:pPr>
            <a:r>
              <a:rPr lang="en" sz="1800" i="0" u="none" strike="noStrike" cap="none">
                <a:solidFill>
                  <a:srgbClr val="434343"/>
                </a:solidFill>
              </a:rPr>
              <a:t>El estigma se ve acentuado por la vergüenza y el miedo a la exclusión.</a:t>
            </a:r>
            <a:endParaRPr>
              <a:solidFill>
                <a:srgbClr val="434343"/>
              </a:solidFill>
            </a:endParaRPr>
          </a:p>
          <a:p>
            <a:pPr marL="457200" lvl="0" indent="-228600" algn="l" rtl="0">
              <a:lnSpc>
                <a:spcPct val="115000"/>
              </a:lnSpc>
              <a:spcBef>
                <a:spcPts val="0"/>
              </a:spcBef>
              <a:spcAft>
                <a:spcPts val="0"/>
              </a:spcAft>
              <a:buSzPct val="117646"/>
              <a:buNone/>
            </a:pPr>
            <a:endParaRPr/>
          </a:p>
          <a:p>
            <a:pPr marL="457200" lvl="0" indent="-228600" algn="l" rtl="0">
              <a:lnSpc>
                <a:spcPct val="115000"/>
              </a:lnSpc>
              <a:spcBef>
                <a:spcPts val="0"/>
              </a:spcBef>
              <a:spcAft>
                <a:spcPts val="0"/>
              </a:spcAft>
              <a:buSzPct val="117646"/>
              <a:buNone/>
            </a:pPr>
            <a:endParaRPr/>
          </a:p>
        </p:txBody>
      </p:sp>
      <p:pic>
        <p:nvPicPr>
          <p:cNvPr id="145" name="Google Shape;145;p34"/>
          <p:cNvPicPr preferRelativeResize="0"/>
          <p:nvPr/>
        </p:nvPicPr>
        <p:blipFill rotWithShape="1">
          <a:blip r:embed="rId3">
            <a:alphaModFix/>
          </a:blip>
          <a:srcRect/>
          <a:stretch/>
        </p:blipFill>
        <p:spPr>
          <a:xfrm>
            <a:off x="5430128" y="1244991"/>
            <a:ext cx="3713871" cy="33238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35"/>
          <p:cNvGrpSpPr/>
          <p:nvPr/>
        </p:nvGrpSpPr>
        <p:grpSpPr>
          <a:xfrm>
            <a:off x="2539093" y="728663"/>
            <a:ext cx="4080600" cy="4080600"/>
            <a:chOff x="0" y="445770"/>
            <a:chExt cx="5440800" cy="5440800"/>
          </a:xfrm>
        </p:grpSpPr>
        <p:sp>
          <p:nvSpPr>
            <p:cNvPr id="151" name="Google Shape;151;p35"/>
            <p:cNvSpPr/>
            <p:nvPr/>
          </p:nvSpPr>
          <p:spPr>
            <a:xfrm>
              <a:off x="0" y="445770"/>
              <a:ext cx="5440800" cy="54408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2" name="Google Shape;152;p35"/>
            <p:cNvSpPr txBox="1"/>
            <p:nvPr/>
          </p:nvSpPr>
          <p:spPr>
            <a:xfrm>
              <a:off x="1959732" y="717804"/>
              <a:ext cx="1521300" cy="8160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Patriarcado</a:t>
              </a:r>
              <a:endParaRPr sz="1100" b="0" i="0" u="none" strike="noStrike" cap="none">
                <a:solidFill>
                  <a:srgbClr val="000000"/>
                </a:solidFill>
                <a:latin typeface="Arial"/>
                <a:ea typeface="Arial"/>
                <a:cs typeface="Arial"/>
                <a:sym typeface="Arial"/>
              </a:endParaRPr>
            </a:p>
          </p:txBody>
        </p:sp>
        <p:sp>
          <p:nvSpPr>
            <p:cNvPr id="153" name="Google Shape;153;p35"/>
            <p:cNvSpPr/>
            <p:nvPr/>
          </p:nvSpPr>
          <p:spPr>
            <a:xfrm>
              <a:off x="433687" y="1533906"/>
              <a:ext cx="4573200" cy="435240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4" name="Google Shape;154;p35"/>
            <p:cNvSpPr txBox="1"/>
            <p:nvPr/>
          </p:nvSpPr>
          <p:spPr>
            <a:xfrm>
              <a:off x="1921154" y="1795058"/>
              <a:ext cx="1598400" cy="7836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La actitud de la sociedad ante la discapacidad</a:t>
              </a:r>
              <a:endParaRPr sz="1100" b="0" i="0" u="none" strike="noStrike" cap="none">
                <a:solidFill>
                  <a:srgbClr val="000000"/>
                </a:solidFill>
                <a:latin typeface="Arial"/>
                <a:ea typeface="Arial"/>
                <a:cs typeface="Arial"/>
                <a:sym typeface="Arial"/>
              </a:endParaRPr>
            </a:p>
          </p:txBody>
        </p:sp>
        <p:sp>
          <p:nvSpPr>
            <p:cNvPr id="155" name="Google Shape;155;p35"/>
            <p:cNvSpPr/>
            <p:nvPr/>
          </p:nvSpPr>
          <p:spPr>
            <a:xfrm>
              <a:off x="919921" y="2582607"/>
              <a:ext cx="3600900" cy="32643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35"/>
            <p:cNvSpPr txBox="1"/>
            <p:nvPr/>
          </p:nvSpPr>
          <p:spPr>
            <a:xfrm>
              <a:off x="1881344" y="2827438"/>
              <a:ext cx="1677900" cy="7344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Acceso a los servicios adecuados</a:t>
              </a:r>
              <a:endParaRPr sz="1100" b="0" i="0" u="none" strike="noStrike" cap="none">
                <a:solidFill>
                  <a:srgbClr val="000000"/>
                </a:solidFill>
                <a:latin typeface="Arial"/>
                <a:ea typeface="Arial"/>
                <a:cs typeface="Arial"/>
                <a:sym typeface="Arial"/>
              </a:endParaRPr>
            </a:p>
          </p:txBody>
        </p:sp>
        <p:sp>
          <p:nvSpPr>
            <p:cNvPr id="157" name="Google Shape;157;p35"/>
            <p:cNvSpPr/>
            <p:nvPr/>
          </p:nvSpPr>
          <p:spPr>
            <a:xfrm>
              <a:off x="1606545" y="3710178"/>
              <a:ext cx="2176200" cy="217620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8" name="Google Shape;158;p35"/>
            <p:cNvSpPr txBox="1"/>
            <p:nvPr/>
          </p:nvSpPr>
          <p:spPr>
            <a:xfrm>
              <a:off x="1711199" y="4254246"/>
              <a:ext cx="1948721" cy="1088100"/>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dirty="0">
                  <a:solidFill>
                    <a:srgbClr val="000000"/>
                  </a:solidFill>
                  <a:latin typeface="Arial"/>
                  <a:ea typeface="Arial"/>
                  <a:cs typeface="Arial"/>
                  <a:sym typeface="Arial"/>
                </a:rPr>
                <a:t>Mujeres discapacitadas y hombres trans</a:t>
              </a:r>
              <a:endParaRPr sz="1100" b="0" i="0" u="none" strike="noStrike" cap="none" dirty="0">
                <a:solidFill>
                  <a:srgbClr val="000000"/>
                </a:solidFill>
                <a:latin typeface="Arial"/>
                <a:ea typeface="Arial"/>
                <a:cs typeface="Arial"/>
                <a:sym typeface="Arial"/>
              </a:endParaRPr>
            </a:p>
          </p:txBody>
        </p:sp>
      </p:grpSp>
      <p:sp>
        <p:nvSpPr>
          <p:cNvPr id="159" name="Google Shape;159;p35"/>
          <p:cNvSpPr txBox="1"/>
          <p:nvPr/>
        </p:nvSpPr>
        <p:spPr>
          <a:xfrm>
            <a:off x="1752200" y="225125"/>
            <a:ext cx="62118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600"/>
              <a:t>¿Cómo es el estigma a diferentes niveles para las personas con discapacidad?</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522900" y="796625"/>
            <a:ext cx="8098200" cy="619800"/>
          </a:xfrm>
          <a:prstGeom prst="rect">
            <a:avLst/>
          </a:prstGeom>
          <a:solidFill>
            <a:srgbClr val="935BEF"/>
          </a:solid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ct val="39285"/>
              <a:buFont typeface="Arial"/>
              <a:buNone/>
            </a:pPr>
            <a:r>
              <a:rPr lang="en" sz="2000" b="1" dirty="0">
                <a:solidFill>
                  <a:schemeClr val="lt1"/>
                </a:solidFill>
              </a:rPr>
              <a:t>El capacitismo como factor que contribuye al estigma del aborto</a:t>
            </a:r>
            <a:endParaRPr sz="2000" b="1" dirty="0">
              <a:solidFill>
                <a:schemeClr val="lt1"/>
              </a:solidFill>
            </a:endParaRPr>
          </a:p>
          <a:p>
            <a:pPr marL="0" lvl="0" indent="0" algn="l" rtl="0">
              <a:lnSpc>
                <a:spcPct val="100000"/>
              </a:lnSpc>
              <a:spcBef>
                <a:spcPts val="1200"/>
              </a:spcBef>
              <a:spcAft>
                <a:spcPts val="0"/>
              </a:spcAft>
              <a:buSzPct val="111111"/>
              <a:buNone/>
            </a:pPr>
            <a:endParaRPr sz="2000" b="1" dirty="0">
              <a:solidFill>
                <a:schemeClr val="lt1"/>
              </a:solidFill>
            </a:endParaRPr>
          </a:p>
        </p:txBody>
      </p:sp>
      <p:sp>
        <p:nvSpPr>
          <p:cNvPr id="165" name="Google Shape;165;p36"/>
          <p:cNvSpPr txBox="1">
            <a:spLocks noGrp="1"/>
          </p:cNvSpPr>
          <p:nvPr>
            <p:ph type="body" idx="1"/>
          </p:nvPr>
        </p:nvSpPr>
        <p:spPr>
          <a:xfrm>
            <a:off x="311700" y="1679006"/>
            <a:ext cx="8520600" cy="3211200"/>
          </a:xfrm>
          <a:prstGeom prst="rect">
            <a:avLst/>
          </a:prstGeom>
          <a:noFill/>
          <a:ln>
            <a:noFill/>
          </a:ln>
        </p:spPr>
        <p:txBody>
          <a:bodyPr spcFirstLastPara="1" wrap="square" lIns="91425" tIns="91425" rIns="91425" bIns="91425" anchor="t" anchorCtr="0">
            <a:normAutofit/>
          </a:bodyPr>
          <a:lstStyle/>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El capacitismo puede ser consciente o inconsciente, y puede estar arraigado en las instituciones, los sistemas o la cultura general de una sociedad.</a:t>
            </a:r>
            <a:endParaRPr i="0" u="none" strike="noStrike" cap="none">
              <a:solidFill>
                <a:srgbClr val="434343"/>
              </a:solidFill>
            </a:endParaRPr>
          </a:p>
          <a:p>
            <a:pPr marL="457200" marR="0" lvl="0" indent="0" algn="just" rtl="0">
              <a:lnSpc>
                <a:spcPct val="90000"/>
              </a:lnSpc>
              <a:spcBef>
                <a:spcPts val="1000"/>
              </a:spcBef>
              <a:spcAft>
                <a:spcPts val="0"/>
              </a:spcAft>
              <a:buNone/>
            </a:pPr>
            <a:endParaRPr>
              <a:solidFill>
                <a:srgbClr val="434343"/>
              </a:solidFill>
            </a:endParaRPr>
          </a:p>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El capacitismo puede limitar el acceso de las personas con discapacidad a la información y los servicios sobre el aborto. </a:t>
            </a:r>
            <a:endParaRPr i="0" u="none" strike="noStrike" cap="none">
              <a:solidFill>
                <a:srgbClr val="434343"/>
              </a:solidFill>
            </a:endParaRPr>
          </a:p>
          <a:p>
            <a:pPr marL="457200" marR="0" lvl="0" indent="0" algn="just" rtl="0">
              <a:lnSpc>
                <a:spcPct val="90000"/>
              </a:lnSpc>
              <a:spcBef>
                <a:spcPts val="1000"/>
              </a:spcBef>
              <a:spcAft>
                <a:spcPts val="0"/>
              </a:spcAft>
              <a:buNone/>
            </a:pPr>
            <a:endParaRPr>
              <a:solidFill>
                <a:srgbClr val="434343"/>
              </a:solidFill>
            </a:endParaRPr>
          </a:p>
          <a:p>
            <a:pPr marL="228600" marR="0" lvl="0" indent="-203200" algn="just" rtl="0">
              <a:lnSpc>
                <a:spcPct val="90000"/>
              </a:lnSpc>
              <a:spcBef>
                <a:spcPts val="1000"/>
              </a:spcBef>
              <a:spcAft>
                <a:spcPts val="0"/>
              </a:spcAft>
              <a:buClr>
                <a:srgbClr val="434343"/>
              </a:buClr>
              <a:buSzPts val="1800"/>
              <a:buChar char="•"/>
            </a:pPr>
            <a:r>
              <a:rPr lang="en" i="0" u="none" strike="noStrike" cap="none">
                <a:solidFill>
                  <a:srgbClr val="434343"/>
                </a:solidFill>
              </a:rPr>
              <a:t>Las personas con discapacidad también pueden ser percibidas como carentes de capacidad. </a:t>
            </a:r>
            <a:endParaRPr>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884050" y="283675"/>
            <a:ext cx="7476000" cy="9993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Considerar las realidades vividas al acceder a los servicios de aborto.</a:t>
            </a:r>
            <a:endParaRPr>
              <a:solidFill>
                <a:schemeClr val="lt1"/>
              </a:solidFill>
            </a:endParaRPr>
          </a:p>
        </p:txBody>
      </p:sp>
      <p:sp>
        <p:nvSpPr>
          <p:cNvPr id="171" name="Google Shape;171;p37"/>
          <p:cNvSpPr txBox="1">
            <a:spLocks noGrp="1"/>
          </p:cNvSpPr>
          <p:nvPr>
            <p:ph type="body" idx="1"/>
          </p:nvPr>
        </p:nvSpPr>
        <p:spPr>
          <a:xfrm>
            <a:off x="623550" y="1282975"/>
            <a:ext cx="7896900" cy="3860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1500" b="1"/>
              <a:t>Incluso en cuestiones de aborto, las personas con discapacidad pueden tomar sus propias decisiones. </a:t>
            </a:r>
            <a:endParaRPr sz="1500" b="1"/>
          </a:p>
          <a:p>
            <a:pPr marL="457200" lvl="0" indent="-355600" algn="l" rtl="0">
              <a:spcBef>
                <a:spcPts val="0"/>
              </a:spcBef>
              <a:spcAft>
                <a:spcPts val="0"/>
              </a:spcAft>
              <a:buSzPts val="2000"/>
              <a:buChar char="●"/>
            </a:pPr>
            <a:r>
              <a:rPr lang="en" sz="1500"/>
              <a:t>Accesibilidad: interpretación del lenguaje de signos, etiqueta para discapacitados, materiales y señalización en Braille. </a:t>
            </a:r>
            <a:endParaRPr sz="1500"/>
          </a:p>
          <a:p>
            <a:pPr marL="457200" lvl="0" indent="-355600" algn="l" rtl="0">
              <a:spcBef>
                <a:spcPts val="0"/>
              </a:spcBef>
              <a:spcAft>
                <a:spcPts val="0"/>
              </a:spcAft>
              <a:buSzPts val="2000"/>
              <a:buChar char="●"/>
            </a:pPr>
            <a:r>
              <a:rPr lang="en" sz="1500"/>
              <a:t>Estigma y discriminación. </a:t>
            </a:r>
            <a:endParaRPr sz="1500"/>
          </a:p>
          <a:p>
            <a:pPr marL="457200" lvl="0" indent="-355600" algn="l" rtl="0">
              <a:spcBef>
                <a:spcPts val="0"/>
              </a:spcBef>
              <a:spcAft>
                <a:spcPts val="0"/>
              </a:spcAft>
              <a:buSzPts val="2000"/>
              <a:buChar char="●"/>
            </a:pPr>
            <a:r>
              <a:rPr lang="en" sz="1500"/>
              <a:t>Barreras económicas: asequibilidad </a:t>
            </a:r>
            <a:endParaRPr sz="1500"/>
          </a:p>
          <a:p>
            <a:pPr marL="457200" lvl="0" indent="-355600" algn="l" rtl="0">
              <a:spcBef>
                <a:spcPts val="0"/>
              </a:spcBef>
              <a:spcAft>
                <a:spcPts val="0"/>
              </a:spcAft>
              <a:buSzPts val="2000"/>
              <a:buChar char="●"/>
            </a:pPr>
            <a:r>
              <a:rPr lang="en" sz="1500"/>
              <a:t>Bajos niveles de alfabetización </a:t>
            </a:r>
            <a:endParaRPr sz="1500"/>
          </a:p>
          <a:p>
            <a:pPr marL="457200" lvl="0" indent="-355600" algn="l" rtl="0">
              <a:spcBef>
                <a:spcPts val="0"/>
              </a:spcBef>
              <a:spcAft>
                <a:spcPts val="0"/>
              </a:spcAft>
              <a:buSzPts val="2000"/>
              <a:buChar char="●"/>
            </a:pPr>
            <a:r>
              <a:rPr lang="en" sz="1500"/>
              <a:t>Patriarcado: poder, control y toma de decisiones. </a:t>
            </a:r>
            <a:endParaRPr sz="15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11700" y="445025"/>
            <a:ext cx="8520600" cy="572700"/>
          </a:xfrm>
          <a:prstGeom prst="rect">
            <a:avLst/>
          </a:prstGeom>
          <a:solidFill>
            <a:srgbClr val="935BEF"/>
          </a:solid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11107"/>
              <a:buNone/>
            </a:pPr>
            <a:r>
              <a:rPr lang="en" sz="2000" dirty="0">
                <a:solidFill>
                  <a:schemeClr val="lt1"/>
                </a:solidFill>
              </a:rPr>
              <a:t>Consideraciones adicionales sobre el aborto y la discapacidad</a:t>
            </a:r>
            <a:endParaRPr sz="2000" dirty="0">
              <a:solidFill>
                <a:schemeClr val="lt1"/>
              </a:solidFill>
            </a:endParaRPr>
          </a:p>
        </p:txBody>
      </p:sp>
      <p:sp>
        <p:nvSpPr>
          <p:cNvPr id="177" name="Google Shape;17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1500"/>
              <a:t>Debido al estigma, las personas con discapacidades a menudo no reciben información sobre el aborto seguro o la atención anticonceptiva ni tienen acceso a ellos. Como resultado, experimentan un mayor riesgo de embarazos no deseados y abortos inseguros, y el riesgo asociado de lesiones o muerte. </a:t>
            </a:r>
            <a:endParaRPr sz="1500"/>
          </a:p>
          <a:p>
            <a:pPr marL="457200" lvl="0" indent="-355600" algn="l" rtl="0">
              <a:lnSpc>
                <a:spcPct val="115000"/>
              </a:lnSpc>
              <a:spcBef>
                <a:spcPts val="0"/>
              </a:spcBef>
              <a:spcAft>
                <a:spcPts val="0"/>
              </a:spcAft>
              <a:buSzPts val="2000"/>
              <a:buChar char="●"/>
            </a:pPr>
            <a:r>
              <a:rPr lang="en" sz="1500"/>
              <a:t>Las mujeres y las niñas se enfrentan a juicios y discriminación por muchas cosas relacionadas con la sexualidad y la reproducción, incluidos los embarazos no deseados y el aborto. A menudo se considera que las mujeres jóvenes y las adolescentes no son lo suficientemente maduras para tomar decisiones sobre tener relaciones sexuales o abortar.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311700" y="445025"/>
            <a:ext cx="8520600" cy="877200"/>
          </a:xfrm>
          <a:prstGeom prst="rect">
            <a:avLst/>
          </a:prstGeom>
          <a:solidFill>
            <a:srgbClr val="935BEF"/>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solidFill>
                  <a:schemeClr val="lt1"/>
                </a:solidFill>
              </a:rPr>
              <a:t>Entender y desaprender el capacitismo es un proceso continuo en el que debemos trabajar día a día.</a:t>
            </a:r>
            <a:br>
              <a:rPr lang="en" b="1">
                <a:solidFill>
                  <a:schemeClr val="lt1"/>
                </a:solidFill>
              </a:rPr>
            </a:br>
            <a:endParaRPr>
              <a:solidFill>
                <a:schemeClr val="lt1"/>
              </a:solidFill>
            </a:endParaRPr>
          </a:p>
        </p:txBody>
      </p:sp>
      <p:sp>
        <p:nvSpPr>
          <p:cNvPr id="183" name="Google Shape;183;p39"/>
          <p:cNvSpPr txBox="1">
            <a:spLocks noGrp="1"/>
          </p:cNvSpPr>
          <p:nvPr>
            <p:ph type="body" idx="1"/>
          </p:nvPr>
        </p:nvSpPr>
        <p:spPr>
          <a:xfrm>
            <a:off x="311700" y="1322363"/>
            <a:ext cx="8783100" cy="3848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700" b="1" dirty="0"/>
              <a:t>Es una responsabilidad colectiva. </a:t>
            </a:r>
            <a:endParaRPr sz="1700" b="1" dirty="0"/>
          </a:p>
          <a:p>
            <a:pPr marL="0" lvl="0" indent="0" algn="l" rtl="0">
              <a:lnSpc>
                <a:spcPct val="115000"/>
              </a:lnSpc>
              <a:spcBef>
                <a:spcPts val="0"/>
              </a:spcBef>
              <a:spcAft>
                <a:spcPts val="0"/>
              </a:spcAft>
              <a:buNone/>
            </a:pPr>
            <a:endParaRPr sz="1700" b="1" dirty="0"/>
          </a:p>
          <a:p>
            <a:pPr marL="0" lvl="0" indent="0" algn="l" rtl="0">
              <a:lnSpc>
                <a:spcPct val="115000"/>
              </a:lnSpc>
              <a:spcBef>
                <a:spcPts val="0"/>
              </a:spcBef>
              <a:spcAft>
                <a:spcPts val="0"/>
              </a:spcAft>
              <a:buNone/>
            </a:pPr>
            <a:r>
              <a:rPr lang="en" sz="1700" b="1" dirty="0"/>
              <a:t>Les invitamos a utilizar los siguientes ejercicios para reflexionar e identificar espacios de inclusión. </a:t>
            </a:r>
            <a:endParaRPr sz="1700" b="1" dirty="0"/>
          </a:p>
        </p:txBody>
      </p:sp>
      <p:pic>
        <p:nvPicPr>
          <p:cNvPr id="184" name="Google Shape;184;p39" descr="Understanding and unlearning ableism is an ongoing process and one we must  work on day-to-day-Living News , Firstpost"/>
          <p:cNvPicPr preferRelativeResize="0"/>
          <p:nvPr/>
        </p:nvPicPr>
        <p:blipFill rotWithShape="1">
          <a:blip r:embed="rId3">
            <a:alphaModFix/>
          </a:blip>
          <a:srcRect/>
          <a:stretch/>
        </p:blipFill>
        <p:spPr>
          <a:xfrm>
            <a:off x="2252200" y="2673800"/>
            <a:ext cx="3745200" cy="21183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3048</Words>
  <Application>Microsoft Office PowerPoint</Application>
  <PresentationFormat>On-screen Show (16:9)</PresentationFormat>
  <Paragraphs>283</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Nunito</vt:lpstr>
      <vt:lpstr>Quattrocento Sans</vt:lpstr>
      <vt:lpstr>Roboto</vt:lpstr>
      <vt:lpstr>Calibri</vt:lpstr>
      <vt:lpstr>Arial</vt:lpstr>
      <vt:lpstr>Lato</vt:lpstr>
      <vt:lpstr>Overlock</vt:lpstr>
      <vt:lpstr>Noto Sans Symbols</vt:lpstr>
      <vt:lpstr>Simple Light</vt:lpstr>
      <vt:lpstr>Simple Light</vt:lpstr>
      <vt:lpstr>PowerPoint Presentation</vt:lpstr>
      <vt:lpstr>Acerca de esta guía de trabajo </vt:lpstr>
      <vt:lpstr>¿Por qué la inclusión de la discapacidad?</vt:lpstr>
      <vt:lpstr>Estigma</vt:lpstr>
      <vt:lpstr>PowerPoint Presentation</vt:lpstr>
      <vt:lpstr>El capacitismo como factor que contribuye al estigma del aborto </vt:lpstr>
      <vt:lpstr>Considerar las realidades vividas al acceder a los servicios de aborto.</vt:lpstr>
      <vt:lpstr>Consideraciones adicionales sobre el aborto y la discapacidad</vt:lpstr>
      <vt:lpstr>Entender y desaprender el capacitismo es un proceso continuo en el que debemos trabajar día a día. </vt:lpstr>
      <vt:lpstr>¿Cómo se percibe la discapacidad en su contexto? </vt:lpstr>
      <vt:lpstr>PowerPoint Presentation</vt:lpstr>
      <vt:lpstr>¿Quién habla en nombre de la discapacidad y el aborto en su contexto local?  </vt:lpstr>
      <vt:lpstr>¿Qué obstaculiza la inclusión de la discapacidad en su organización?  </vt:lpstr>
      <vt:lpstr>¿Cómo ha incluido la discapacidad en su organización?  </vt:lpstr>
      <vt:lpstr>¿Cómo podemos amplificar las voces de las personas con discapacidad que abortan en su contexto?  </vt:lpstr>
      <vt:lpstr>¿Cuáles son algunas de las posibles soluciones que recomendaría para hacer que la organización incluya a los discapacitados?  </vt:lpstr>
      <vt:lpstr>Segunda sesión  Hacia la interseccionalidad </vt:lpstr>
      <vt:lpstr>PowerPoint Presentation</vt:lpstr>
      <vt:lpstr>PowerPoint Presentation</vt:lpstr>
      <vt:lpstr>PowerPoint Presentation</vt:lpstr>
      <vt:lpstr>PowerPoint Presentation</vt:lpstr>
      <vt:lpstr>Capacidad mental frente a capacidad jurídica </vt:lpstr>
      <vt:lpstr>PowerPoint Presentation</vt:lpstr>
      <vt:lpstr>Recursos </vt:lpstr>
      <vt:lpstr>Tercera sesión  Estigma interseccional:  Aborto, trabajo sexual, consumo de drogas y VIH  </vt:lpstr>
      <vt:lpstr>PowerPoint Presentation</vt:lpstr>
      <vt:lpstr>HIV and disabilities are not linked in any way Le VIH et les handicaps ne sont liés d'aucune façon El VIH y las discapacidades no están vinculados de ninguna manera  </vt:lpstr>
      <vt:lpstr>Positive legislation facilitates accessibility of abortion services and mitigates stigma La legislación positiva facilita la accesibilidad de los servicios de aborto y mitiga el estigma Une législation positive facilite l'accessibilité des services d'avortement et atténue la stigmatisation  </vt:lpstr>
      <vt:lpstr>Abortion related stigma negatively affects service providers and the quality of service itself La stigmatisation liée à l'avortement affecte négativement les prestataires de services et la qualité du service lui-même El estigma relacionado con el aborto afecta negativamente a los proveedores de servicios y a la calidad del servicio en sí </vt:lpstr>
      <vt:lpstr>¿Estás de acuerdo con las siguientes afirmaciones?  Puede añadir otras afirmaciones que desee debatir con los participantes en los post-its en blanco. </vt:lpstr>
      <vt:lpstr>PowerPoint Presentation</vt:lpstr>
      <vt:lpstr>Después del taller de hoy, ¿qué imagen resuena de la información compartida a lo largo de la sesión?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Mariana Gonzalez</cp:lastModifiedBy>
  <cp:revision>4</cp:revision>
  <dcterms:modified xsi:type="dcterms:W3CDTF">2021-11-17T16:25:44Z</dcterms:modified>
</cp:coreProperties>
</file>