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Nunito" pitchFamily="2" charset="0"/>
      <p:regular r:id="rId44"/>
      <p:bold r:id="rId45"/>
      <p:italic r:id="rId46"/>
      <p:boldItalic r:id="rId47"/>
    </p:embeddedFont>
    <p:embeddedFont>
      <p:font typeface="Overlock" panose="020B0604020202020204" charset="0"/>
      <p:regular r:id="rId48"/>
      <p:bold r:id="rId49"/>
      <p:italic r:id="rId50"/>
      <p:boldItalic r:id="rId51"/>
    </p:embeddedFont>
    <p:embeddedFont>
      <p:font typeface="Quattrocento Sans" panose="020B0604020202020204" charset="0"/>
      <p:regular r:id="rId52"/>
      <p:bold r:id="rId53"/>
      <p:italic r:id="rId54"/>
      <p:boldItalic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9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10169c93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010169c93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23dc8040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023dc8040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010169c933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1010169c933_0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10169c933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1010169c933_0_9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010169c933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1010169c933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010169c933_0_1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1010169c933_0_1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010169c933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1010169c933_0_1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010169c933_0_3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g1010169c933_0_3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010169c933_0_3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010169c933_0_3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1010169c933_0_33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10169c933_0_3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02124"/>
                </a:solidFill>
              </a:rPr>
              <a:t>¿Cuál es el discurso actual ?</a:t>
            </a:r>
            <a:endParaRPr sz="1000">
              <a:solidFill>
                <a:srgbClr val="202124"/>
              </a:solidFill>
            </a:endParaRPr>
          </a:p>
          <a:p>
            <a:pPr marL="0" lvl="0" indent="0" algn="l" rtl="0">
              <a:spcBef>
                <a:spcPts val="0"/>
              </a:spcBef>
              <a:spcAft>
                <a:spcPts val="0"/>
              </a:spcAft>
              <a:buNone/>
            </a:pPr>
            <a:r>
              <a:rPr lang="en" sz="1000">
                <a:solidFill>
                  <a:srgbClr val="202124"/>
                </a:solidFill>
              </a:rPr>
              <a:t>¿Cuáles son los problemas para las mujeres, las personas embarazadas y los activistas ?</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¿De qué estamos hablando cuando decimos que es "difícil" ?</a:t>
            </a:r>
            <a:endParaRPr sz="1000">
              <a:solidFill>
                <a:srgbClr val="202124"/>
              </a:solidFill>
            </a:endParaRPr>
          </a:p>
          <a:p>
            <a:pPr marL="0" marR="38100" lvl="0" indent="0" algn="l" rtl="0">
              <a:lnSpc>
                <a:spcPct val="128571"/>
              </a:lnSpc>
              <a:spcBef>
                <a:spcPts val="0"/>
              </a:spcBef>
              <a:spcAft>
                <a:spcPts val="0"/>
              </a:spcAft>
              <a:buNone/>
            </a:pP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Activité du groupe</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Quel est le discours actuel ?</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Quels sont les enjeux pour les femmes, les femmes enceintes et les militantes ?</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De quoi parle-t-on quand on dit que c'est " difficile " ?</a:t>
            </a:r>
            <a:endParaRPr sz="10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a:solidFill>
                <a:srgbClr val="202124"/>
              </a:solidFill>
            </a:endParaRPr>
          </a:p>
          <a:p>
            <a:pPr marL="0" lvl="0" indent="0" algn="l" rtl="0">
              <a:spcBef>
                <a:spcPts val="0"/>
              </a:spcBef>
              <a:spcAft>
                <a:spcPts val="0"/>
              </a:spcAft>
              <a:buNone/>
            </a:pPr>
            <a:endParaRPr/>
          </a:p>
        </p:txBody>
      </p:sp>
      <p:sp>
        <p:nvSpPr>
          <p:cNvPr id="551" name="Google Shape;551;g1010169c933_0_3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10bc14c1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10bc14c1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010169c933_0_3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010169c933_0_3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Quelles sont vos hypothèses sur le handicap et la maternité ? </a:t>
            </a:r>
            <a:endParaRPr/>
          </a:p>
          <a:p>
            <a:pPr marL="0" lvl="0" indent="0" algn="l" rtl="0">
              <a:spcBef>
                <a:spcPts val="0"/>
              </a:spcBef>
              <a:spcAft>
                <a:spcPts val="0"/>
              </a:spcAft>
              <a:buNone/>
            </a:pPr>
            <a:r>
              <a:rPr lang="en"/>
              <a:t>Les femmes handicapées sont encouragées à devenir mères ? Les femmes handicapées ont besoin d'une surveillance supplémentaire pour des raisons de protection de l'enfance. </a:t>
            </a:r>
            <a:endParaRPr/>
          </a:p>
          <a:p>
            <a:pPr marL="0" lvl="0" indent="0" algn="l" rtl="0">
              <a:spcBef>
                <a:spcPts val="0"/>
              </a:spcBef>
              <a:spcAft>
                <a:spcPts val="0"/>
              </a:spcAft>
              <a:buNone/>
            </a:pPr>
            <a:r>
              <a:rPr lang="en"/>
              <a:t>Les femmes handicapées sont capables de prendre des décisions concernant leur santé reproductive. </a:t>
            </a:r>
            <a:endParaRPr/>
          </a:p>
        </p:txBody>
      </p:sp>
      <p:sp>
        <p:nvSpPr>
          <p:cNvPr id="557" name="Google Shape;557;g1010169c933_0_35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010169c933_0_3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010169c933_0_3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1010169c933_0_36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10169c933_0_3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10169c933_0_3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10169c933_0_3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0" name="Google Shape;600;g1010169c933_0_37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g1010169c933_0_37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010169c933_0_3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010169c933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10169c933_0_38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1010169c933_0_38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023dc8040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1023dc8040c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010169c933_0_3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g1010169c933_0_3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r>
              <a:rPr lang="en" sz="1000">
                <a:solidFill>
                  <a:srgbClr val="674EA7"/>
                </a:solidFill>
              </a:rPr>
              <a:t>Move the dot on the sliding scale </a:t>
            </a:r>
            <a:endParaRPr sz="1000">
              <a:solidFill>
                <a:srgbClr val="674EA7"/>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010169c933_0_3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1010169c933_0_38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endParaRPr sz="1000">
              <a:solidFill>
                <a:srgbClr val="674EA7"/>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010169c933_0_3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g1010169c933_0_39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endParaRPr sz="1000">
              <a:solidFill>
                <a:srgbClr val="674EA7"/>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10169c933_0_19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1010169c933_0_1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010169c933_0_4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g1010169c933_0_40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38100" lvl="0" indent="-292100" algn="l" rtl="0">
              <a:lnSpc>
                <a:spcPct val="128571"/>
              </a:lnSpc>
              <a:spcBef>
                <a:spcPts val="0"/>
              </a:spcBef>
              <a:spcAft>
                <a:spcPts val="0"/>
              </a:spcAft>
              <a:buClr>
                <a:srgbClr val="3D85C6"/>
              </a:buClr>
              <a:buSzPts val="1000"/>
              <a:buChar char="●"/>
            </a:pPr>
            <a:r>
              <a:rPr lang="en" sz="1000">
                <a:solidFill>
                  <a:srgbClr val="202124"/>
                </a:solidFill>
              </a:rPr>
              <a:t>¿Está de acuerdo con las siguientes afirmaciones ?</a:t>
            </a:r>
            <a:endParaRPr sz="1000">
              <a:solidFill>
                <a:srgbClr val="202124"/>
              </a:solidFill>
            </a:endParaRPr>
          </a:p>
          <a:p>
            <a:pPr marL="457200" marR="38100" lvl="0" indent="-292100" algn="l" rtl="0">
              <a:lnSpc>
                <a:spcPct val="128571"/>
              </a:lnSpc>
              <a:spcBef>
                <a:spcPts val="0"/>
              </a:spcBef>
              <a:spcAft>
                <a:spcPts val="0"/>
              </a:spcAft>
              <a:buClr>
                <a:srgbClr val="202124"/>
              </a:buClr>
              <a:buSzPts val="1000"/>
              <a:buChar char="●"/>
            </a:pPr>
            <a:r>
              <a:rPr lang="en" sz="1000">
                <a:solidFill>
                  <a:srgbClr val="202124"/>
                </a:solidFill>
              </a:rPr>
              <a:t>Êtes-vous d'accord avec les affirmations suivantes ?</a:t>
            </a:r>
            <a:endParaRPr sz="1000">
              <a:solidFill>
                <a:srgbClr val="202124"/>
              </a:solidFill>
            </a:endParaRPr>
          </a:p>
          <a:p>
            <a:pPr marL="457200" lvl="0" indent="-254000" algn="l" rtl="0">
              <a:lnSpc>
                <a:spcPct val="115000"/>
              </a:lnSpc>
              <a:spcBef>
                <a:spcPts val="0"/>
              </a:spcBef>
              <a:spcAft>
                <a:spcPts val="0"/>
              </a:spcAft>
              <a:buSzPts val="400"/>
              <a:buChar char="●"/>
            </a:pPr>
            <a:endParaRPr sz="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010169c933_0_40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g1010169c933_0_40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Médée : </a:t>
            </a:r>
            <a:endParaRPr/>
          </a:p>
          <a:p>
            <a:pPr marL="457200" marR="38100" lvl="0" indent="-241300" algn="l" rtl="0">
              <a:lnSpc>
                <a:spcPct val="128571"/>
              </a:lnSpc>
              <a:spcBef>
                <a:spcPts val="0"/>
              </a:spcBef>
              <a:spcAft>
                <a:spcPts val="0"/>
              </a:spcAft>
              <a:buSzPts val="200"/>
              <a:buAutoNum type="arabicPeriod"/>
            </a:pPr>
            <a:r>
              <a:rPr lang="en" sz="1200">
                <a:solidFill>
                  <a:srgbClr val="202124"/>
                </a:solidFill>
              </a:rPr>
              <a:t>1. Identifier les obstacles à l'accès à l'avortement pour les professionnel(le)s du sexe, les toxicomanes et les personnes vivant avec le VIH (considérez le contexte de votre pays) ?</a:t>
            </a:r>
            <a:endParaRPr sz="1200">
              <a:solidFill>
                <a:srgbClr val="202124"/>
              </a:solidFill>
            </a:endParaRPr>
          </a:p>
          <a:p>
            <a:pPr marL="457200" marR="38100" lvl="0" indent="0" algn="l" rtl="0">
              <a:lnSpc>
                <a:spcPct val="128571"/>
              </a:lnSpc>
              <a:spcBef>
                <a:spcPts val="0"/>
              </a:spcBef>
              <a:spcAft>
                <a:spcPts val="0"/>
              </a:spcAft>
              <a:buNone/>
            </a:pPr>
            <a:r>
              <a:rPr lang="en">
                <a:solidFill>
                  <a:srgbClr val="202124"/>
                </a:solidFill>
              </a:rPr>
              <a:t>1. ¿Identifica las barreras de acceso al aborto para las trabajadoras sexuales, los consumidores de drogas y las personas que viven con el VIH (considerere el contexto de su país) ?</a:t>
            </a:r>
            <a:endParaRPr>
              <a:solidFill>
                <a:srgbClr val="202124"/>
              </a:solidFill>
            </a:endParaRPr>
          </a:p>
          <a:p>
            <a:pPr marL="457200" marR="38100" lvl="0" indent="0" algn="l" rtl="0">
              <a:lnSpc>
                <a:spcPct val="128571"/>
              </a:lnSpc>
              <a:spcBef>
                <a:spcPts val="0"/>
              </a:spcBef>
              <a:spcAft>
                <a:spcPts val="0"/>
              </a:spcAft>
              <a:buNone/>
            </a:pPr>
            <a:endParaRPr sz="1200">
              <a:solidFill>
                <a:srgbClr val="202124"/>
              </a:solidFill>
            </a:endParaRPr>
          </a:p>
          <a:p>
            <a:pPr marL="0" lvl="0" indent="0" algn="l" rtl="0">
              <a:lnSpc>
                <a:spcPct val="100000"/>
              </a:lnSpc>
              <a:spcBef>
                <a:spcPts val="0"/>
              </a:spcBef>
              <a:spcAft>
                <a:spcPts val="0"/>
              </a:spcAft>
              <a:buNone/>
            </a:pPr>
            <a:r>
              <a:rPr lang="en"/>
              <a:t>2. Esma </a:t>
            </a:r>
            <a:endParaRPr/>
          </a:p>
          <a:p>
            <a:pPr marL="0" marR="38100" lvl="0" indent="0" algn="l" rtl="0">
              <a:lnSpc>
                <a:spcPct val="128571"/>
              </a:lnSpc>
              <a:spcBef>
                <a:spcPts val="0"/>
              </a:spcBef>
              <a:spcAft>
                <a:spcPts val="0"/>
              </a:spcAft>
              <a:buNone/>
            </a:pPr>
            <a:r>
              <a:rPr lang="en" sz="1200">
                <a:solidFill>
                  <a:srgbClr val="202124"/>
                </a:solidFill>
              </a:rPr>
              <a:t>2. ¿Qué pueden hacer los proveedores de servicios y el gobierno para abordar las barreras del servicio de aborto para las trabajadoras sexuales, los consumidores de drogas y las personas que viven con el VIH ?</a:t>
            </a:r>
            <a:endParaRPr sz="1200">
              <a:solidFill>
                <a:srgbClr val="202124"/>
              </a:solidFill>
            </a:endParaRPr>
          </a:p>
          <a:p>
            <a:pPr marL="0" marR="38100" lvl="0" indent="0" algn="l" rtl="0">
              <a:lnSpc>
                <a:spcPct val="128571"/>
              </a:lnSpc>
              <a:spcBef>
                <a:spcPts val="0"/>
              </a:spcBef>
              <a:spcAft>
                <a:spcPts val="0"/>
              </a:spcAft>
              <a:buNone/>
            </a:pPr>
            <a:r>
              <a:rPr lang="en" sz="1200">
                <a:solidFill>
                  <a:srgbClr val="202124"/>
                </a:solidFill>
              </a:rPr>
              <a:t>2.Que peuvent faire les prestataires de services et le gouvernement pour surmonter les obstacles aux services d'avortement pour les professionnel(le)s du sexe, les toxicomanes et les personnes vivant avec le VIH ?</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200">
              <a:solidFill>
                <a:srgbClr val="202124"/>
              </a:solidFill>
            </a:endParaRPr>
          </a:p>
          <a:p>
            <a:pPr marL="0" lvl="0" indent="0" algn="l" rtl="0">
              <a:lnSpc>
                <a:spcPct val="100000"/>
              </a:lnSpc>
              <a:spcBef>
                <a:spcPts val="0"/>
              </a:spcBef>
              <a:spcAft>
                <a:spcPts val="0"/>
              </a:spcAft>
              <a:buNone/>
            </a:pPr>
            <a:r>
              <a:rPr lang="en"/>
              <a:t>3. Gvantsa </a:t>
            </a:r>
            <a:endParaRPr/>
          </a:p>
          <a:p>
            <a:pPr marL="0" marR="38100" lvl="0" indent="0" algn="l" rtl="0">
              <a:lnSpc>
                <a:spcPct val="128571"/>
              </a:lnSpc>
              <a:spcBef>
                <a:spcPts val="0"/>
              </a:spcBef>
              <a:spcAft>
                <a:spcPts val="0"/>
              </a:spcAft>
              <a:buNone/>
            </a:pPr>
            <a:r>
              <a:rPr lang="en" sz="1300">
                <a:solidFill>
                  <a:srgbClr val="202124"/>
                </a:solidFill>
              </a:rPr>
              <a:t>3. Comment atténuer la stigmatisation de l'avortement pour les professionnel(le)s du sexe, les toxicomanes et les personnes vivant avec le VIH ?</a:t>
            </a:r>
            <a:endParaRPr sz="1300">
              <a:solidFill>
                <a:srgbClr val="202124"/>
              </a:solidFill>
            </a:endParaRPr>
          </a:p>
          <a:p>
            <a:pPr marL="0" marR="38100" lvl="0" indent="0" algn="l" rtl="0">
              <a:lnSpc>
                <a:spcPct val="128571"/>
              </a:lnSpc>
              <a:spcBef>
                <a:spcPts val="0"/>
              </a:spcBef>
              <a:spcAft>
                <a:spcPts val="0"/>
              </a:spcAft>
              <a:buNone/>
            </a:pPr>
            <a:r>
              <a:rPr lang="en" sz="1200">
                <a:solidFill>
                  <a:srgbClr val="202124"/>
                </a:solidFill>
              </a:rPr>
              <a:t>3. ¿Cómo se puede mitiger el estigma del aborto para los profesionales del sexo, los consumidores de drogas y las personas que viven con el VIH ?</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300">
              <a:solidFill>
                <a:srgbClr val="202124"/>
              </a:solidFill>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1010169c933_0_3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g1010169c933_0_3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Après l'atelier de ce jour, quelle est l'image de ce que vous ressentez à l'égard de l'information comparée pendant l'atelier ?</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Après l'atelier d'aujourd'hui, quelle image résonne ce que vous pensez des informations partagées tout au long de la session ?</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500">
              <a:solidFill>
                <a:srgbClr val="202124"/>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674EA7"/>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10169c933_0_2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3294"/>
              <a:buFont typeface="Arial"/>
              <a:buNone/>
            </a:pPr>
            <a:r>
              <a:rPr lang="en" sz="1800">
                <a:solidFill>
                  <a:schemeClr val="dk1"/>
                </a:solidFill>
                <a:latin typeface="Calibri"/>
                <a:ea typeface="Calibri"/>
                <a:cs typeface="Calibri"/>
                <a:sym typeface="Calibri"/>
              </a:rPr>
              <a:t>L'application de la norme donne lieu à l'</a:t>
            </a:r>
            <a:r>
              <a:rPr lang="en" sz="1800">
                <a:solidFill>
                  <a:srgbClr val="FF0000"/>
                </a:solidFill>
                <a:latin typeface="Calibri"/>
                <a:ea typeface="Calibri"/>
                <a:cs typeface="Calibri"/>
                <a:sym typeface="Calibri"/>
              </a:rPr>
              <a:t>hétéronormativité obligatoire </a:t>
            </a:r>
            <a:r>
              <a:rPr lang="en" sz="1800">
                <a:solidFill>
                  <a:schemeClr val="dk1"/>
                </a:solidFill>
                <a:latin typeface="Calibri"/>
                <a:ea typeface="Calibri"/>
                <a:cs typeface="Calibri"/>
                <a:sym typeface="Calibri"/>
              </a:rPr>
              <a:t>et à l'</a:t>
            </a:r>
            <a:r>
              <a:rPr lang="en" sz="1800">
                <a:solidFill>
                  <a:srgbClr val="FF0000"/>
                </a:solidFill>
                <a:latin typeface="Calibri"/>
                <a:ea typeface="Calibri"/>
                <a:cs typeface="Calibri"/>
                <a:sym typeface="Calibri"/>
              </a:rPr>
              <a:t>abilité obligatoire </a:t>
            </a:r>
            <a:r>
              <a:rPr lang="en" sz="1800">
                <a:solidFill>
                  <a:schemeClr val="dk1"/>
                </a:solidFill>
                <a:latin typeface="Calibri"/>
                <a:ea typeface="Calibri"/>
                <a:cs typeface="Calibri"/>
                <a:sym typeface="Calibri"/>
              </a:rPr>
              <a:t>Elle donne des droits à ceux qui se conforment et exclut ceux qui ne le font pas - Tyrannie de la norme</a:t>
            </a:r>
            <a:endParaRPr sz="1300">
              <a:solidFill>
                <a:srgbClr val="424242"/>
              </a:solidFill>
              <a:latin typeface="Nunito"/>
              <a:ea typeface="Nunito"/>
              <a:cs typeface="Nunito"/>
              <a:sym typeface="Nunito"/>
            </a:endParaRPr>
          </a:p>
          <a:p>
            <a:pPr marL="0" lvl="0" indent="0" algn="l" rtl="0">
              <a:lnSpc>
                <a:spcPct val="100000"/>
              </a:lnSpc>
              <a:spcBef>
                <a:spcPts val="0"/>
              </a:spcBef>
              <a:spcAft>
                <a:spcPts val="0"/>
              </a:spcAft>
              <a:buSzPts val="1100"/>
              <a:buNone/>
            </a:pPr>
            <a:endParaRPr/>
          </a:p>
        </p:txBody>
      </p:sp>
      <p:sp>
        <p:nvSpPr>
          <p:cNvPr id="141" name="Google Shape;141;g1010169c933_0_2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23dc8040c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023dc8040c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10169c933_0_2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Ableism- dricrimination en faveur des personnes valides. </a:t>
            </a:r>
            <a:endParaRPr/>
          </a:p>
          <a:p>
            <a:pPr marL="0" lvl="0" indent="0" algn="l" rtl="0">
              <a:lnSpc>
                <a:spcPct val="100000"/>
              </a:lnSpc>
              <a:spcBef>
                <a:spcPts val="0"/>
              </a:spcBef>
              <a:spcAft>
                <a:spcPts val="0"/>
              </a:spcAft>
              <a:buSzPts val="1100"/>
              <a:buNone/>
            </a:pPr>
            <a:r>
              <a:rPr lang="en"/>
              <a:t>NB : si vous avez un handicap, vous êtes considéré comme inapte, non éligible ou ne remplissant pas les conditions requises. </a:t>
            </a:r>
            <a:endParaRPr/>
          </a:p>
          <a:p>
            <a:pPr marL="0" lvl="0" indent="0" algn="l" rtl="0">
              <a:lnSpc>
                <a:spcPct val="100000"/>
              </a:lnSpc>
              <a:spcBef>
                <a:spcPts val="0"/>
              </a:spcBef>
              <a:spcAft>
                <a:spcPts val="0"/>
              </a:spcAft>
              <a:buSzPts val="1100"/>
              <a:buNone/>
            </a:pPr>
            <a:r>
              <a:rPr lang="en"/>
              <a:t>Prendre des décisions dans leur propre intérêt. Cela peut ne pas être le cas, mais on le suppose toujours. </a:t>
            </a:r>
            <a:endParaRPr/>
          </a:p>
          <a:p>
            <a:pPr marL="457200" lvl="0" indent="0" algn="just" rtl="0">
              <a:lnSpc>
                <a:spcPct val="90000"/>
              </a:lnSpc>
              <a:spcBef>
                <a:spcPts val="1000"/>
              </a:spcBef>
              <a:spcAft>
                <a:spcPts val="0"/>
              </a:spcAft>
              <a:buNone/>
            </a:pPr>
            <a:endParaRPr/>
          </a:p>
          <a:p>
            <a:pPr marL="0" lvl="0" indent="0" algn="l" rtl="0">
              <a:lnSpc>
                <a:spcPct val="100000"/>
              </a:lnSpc>
              <a:spcBef>
                <a:spcPts val="0"/>
              </a:spcBef>
              <a:spcAft>
                <a:spcPts val="0"/>
              </a:spcAft>
              <a:buSzPts val="1100"/>
              <a:buNone/>
            </a:pPr>
            <a:r>
              <a:rPr lang="en"/>
              <a:t> </a:t>
            </a:r>
            <a:endParaRPr/>
          </a:p>
        </p:txBody>
      </p:sp>
      <p:sp>
        <p:nvSpPr>
          <p:cNvPr id="162" name="Google Shape;162;g1010169c933_0_2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10169c933_0_2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010169c933_0_2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10169c933_0_2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17 h 55 Kenya </a:t>
            </a:r>
            <a:endParaRPr/>
          </a:p>
        </p:txBody>
      </p:sp>
      <p:sp>
        <p:nvSpPr>
          <p:cNvPr id="174" name="Google Shape;174;g1010169c933_0_2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10169c933_0_2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Les gens doivent être intentionnels à ce sujet </a:t>
            </a:r>
            <a:endParaRPr/>
          </a:p>
        </p:txBody>
      </p:sp>
      <p:sp>
        <p:nvSpPr>
          <p:cNvPr id="180" name="Google Shape;180;g1010169c933_0_2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58"/>
        <p:cNvGrpSpPr/>
        <p:nvPr/>
      </p:nvGrpSpPr>
      <p:grpSpPr>
        <a:xfrm>
          <a:off x="0" y="0"/>
          <a:ext cx="0" cy="0"/>
          <a:chOff x="0" y="0"/>
          <a:chExt cx="0" cy="0"/>
        </a:xfrm>
      </p:grpSpPr>
      <p:sp>
        <p:nvSpPr>
          <p:cNvPr id="59" name="Google Shape;59;p15"/>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3" name="Google Shape;63;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1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71" name="Google Shape;71;p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8" name="Google Shape;7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5" name="Google Shape;85;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6" name="Google Shape;8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9" name="Google Shape;8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2" name="Google Shape;9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5" name="Google Shape;95;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96" name="Google Shape;9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1">
  <p:cSld name="Blank 1">
    <p:spTree>
      <p:nvGrpSpPr>
        <p:cNvPr id="1" name="Shape 97"/>
        <p:cNvGrpSpPr/>
        <p:nvPr/>
      </p:nvGrpSpPr>
      <p:grpSpPr>
        <a:xfrm>
          <a:off x="0" y="0"/>
          <a:ext cx="0" cy="0"/>
          <a:chOff x="0" y="0"/>
          <a:chExt cx="0" cy="0"/>
        </a:xfrm>
      </p:grpSpPr>
      <p:sp>
        <p:nvSpPr>
          <p:cNvPr id="98" name="Google Shape;98;p26"/>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ight Pattern Content">
  <p:cSld name="Right Pattern Content">
    <p:spTree>
      <p:nvGrpSpPr>
        <p:cNvPr id="1" name="Shape 99"/>
        <p:cNvGrpSpPr/>
        <p:nvPr/>
      </p:nvGrpSpPr>
      <p:grpSpPr>
        <a:xfrm>
          <a:off x="0" y="0"/>
          <a:ext cx="0" cy="0"/>
          <a:chOff x="0" y="0"/>
          <a:chExt cx="0" cy="0"/>
        </a:xfrm>
      </p:grpSpPr>
      <p:sp>
        <p:nvSpPr>
          <p:cNvPr id="100" name="Google Shape;100;p27"/>
          <p:cNvSpPr txBox="1">
            <a:spLocks noGrp="1"/>
          </p:cNvSpPr>
          <p:nvPr>
            <p:ph type="body" idx="1"/>
          </p:nvPr>
        </p:nvSpPr>
        <p:spPr>
          <a:xfrm>
            <a:off x="571500" y="1428750"/>
            <a:ext cx="4857600" cy="2457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3F3F3F"/>
              </a:buClr>
              <a:buSzPts val="1400"/>
              <a:buNone/>
              <a:defRPr sz="1400" b="1">
                <a:solidFill>
                  <a:srgbClr val="3F3F3F"/>
                </a:solidFill>
              </a:defRPr>
            </a:lvl1pPr>
            <a:lvl2pPr marL="914400" lvl="1" indent="-317500" algn="l" rtl="0">
              <a:lnSpc>
                <a:spcPct val="90000"/>
              </a:lnSpc>
              <a:spcBef>
                <a:spcPts val="800"/>
              </a:spcBef>
              <a:spcAft>
                <a:spcPts val="0"/>
              </a:spcAft>
              <a:buClr>
                <a:srgbClr val="3F3F3F"/>
              </a:buClr>
              <a:buSzPts val="1400"/>
              <a:buChar char="○"/>
              <a:defRPr sz="1400">
                <a:solidFill>
                  <a:srgbClr val="3F3F3F"/>
                </a:solidFill>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1" name="Google Shape;101;p27"/>
          <p:cNvPicPr preferRelativeResize="0"/>
          <p:nvPr/>
        </p:nvPicPr>
        <p:blipFill rotWithShape="1">
          <a:blip r:embed="rId2">
            <a:alphaModFix/>
          </a:blip>
          <a:srcRect/>
          <a:stretch/>
        </p:blipFill>
        <p:spPr>
          <a:xfrm>
            <a:off x="6107906" y="200025"/>
            <a:ext cx="3036094" cy="4443413"/>
          </a:xfrm>
          <a:prstGeom prst="rect">
            <a:avLst/>
          </a:prstGeom>
          <a:noFill/>
          <a:ln>
            <a:noFill/>
          </a:ln>
        </p:spPr>
      </p:pic>
      <p:sp>
        <p:nvSpPr>
          <p:cNvPr id="102" name="Google Shape;102;p27"/>
          <p:cNvSpPr txBox="1">
            <a:spLocks noGrp="1"/>
          </p:cNvSpPr>
          <p:nvPr>
            <p:ph type="title"/>
          </p:nvPr>
        </p:nvSpPr>
        <p:spPr>
          <a:xfrm>
            <a:off x="571499" y="536971"/>
            <a:ext cx="4857600" cy="891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000"/>
              <a:buFont typeface="Quattrocento Sans"/>
              <a:buNone/>
              <a:defRPr sz="3000"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595">
          <p15:clr>
            <a:srgbClr val="5ACBF0"/>
          </p15:clr>
        </p15:guide>
        <p15:guide id="3" orient="horz" pos="1680">
          <p15:clr>
            <a:srgbClr val="5ACBF0"/>
          </p15:clr>
        </p15:guide>
        <p15:guide id="4" orient="horz" pos="186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fetti Content Blue">
  <p:cSld name="Confetti Content Blue">
    <p:bg>
      <p:bgPr>
        <a:solidFill>
          <a:schemeClr val="accent3"/>
        </a:solidFill>
        <a:effectLst/>
      </p:bgPr>
    </p:bg>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1143976" y="1496600"/>
            <a:ext cx="6855900" cy="461700"/>
          </a:xfrm>
          <a:prstGeom prst="rect">
            <a:avLst/>
          </a:prstGeom>
          <a:noFill/>
          <a:ln>
            <a:noFill/>
          </a:ln>
        </p:spPr>
        <p:txBody>
          <a:bodyPr spcFirstLastPara="1" wrap="square" lIns="0" tIns="0" rIns="0" bIns="0" anchor="b" anchorCtr="0">
            <a:spAutoFit/>
          </a:bodyPr>
          <a:lstStyle>
            <a:lvl1pPr lvl="0" algn="ctr" rtl="0">
              <a:lnSpc>
                <a:spcPct val="100000"/>
              </a:lnSpc>
              <a:spcBef>
                <a:spcPts val="0"/>
              </a:spcBef>
              <a:spcAft>
                <a:spcPts val="0"/>
              </a:spcAft>
              <a:buClr>
                <a:schemeClr val="accent4"/>
              </a:buClr>
              <a:buSzPts val="3000"/>
              <a:buFont typeface="Quattrocento Sans"/>
              <a:buNone/>
              <a:defRPr sz="3000" b="1" i="0" cap="none">
                <a:solidFill>
                  <a:schemeClr val="accent4"/>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8"/>
          <p:cNvSpPr txBox="1">
            <a:spLocks noGrp="1"/>
          </p:cNvSpPr>
          <p:nvPr>
            <p:ph type="body" idx="1"/>
          </p:nvPr>
        </p:nvSpPr>
        <p:spPr>
          <a:xfrm>
            <a:off x="1647230" y="2445529"/>
            <a:ext cx="5849700" cy="11511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0"/>
              </a:spcBef>
              <a:spcAft>
                <a:spcPts val="0"/>
              </a:spcAft>
              <a:buClr>
                <a:schemeClr val="lt1"/>
              </a:buClr>
              <a:buSzPts val="1400"/>
              <a:buFont typeface="Arial"/>
              <a:buNone/>
              <a:defRPr sz="1400">
                <a:solidFill>
                  <a:schemeClr val="lt1"/>
                </a:solidFill>
                <a:latin typeface="Quattrocento Sans"/>
                <a:ea typeface="Quattrocento Sans"/>
                <a:cs typeface="Quattrocento Sans"/>
                <a:sym typeface="Quattrocento Sans"/>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6" name="Google Shape;106;p28"/>
          <p:cNvPicPr preferRelativeResize="0"/>
          <p:nvPr/>
        </p:nvPicPr>
        <p:blipFill rotWithShape="1">
          <a:blip r:embed="rId2">
            <a:alphaModFix/>
          </a:blip>
          <a:srcRect/>
          <a:stretch/>
        </p:blipFill>
        <p:spPr>
          <a:xfrm>
            <a:off x="4329113" y="4564856"/>
            <a:ext cx="4464844" cy="578644"/>
          </a:xfrm>
          <a:prstGeom prst="rect">
            <a:avLst/>
          </a:prstGeom>
          <a:noFill/>
          <a:ln>
            <a:noFill/>
          </a:ln>
        </p:spPr>
      </p:pic>
      <p:pic>
        <p:nvPicPr>
          <p:cNvPr id="107" name="Google Shape;107;p28"/>
          <p:cNvPicPr preferRelativeResize="0"/>
          <p:nvPr/>
        </p:nvPicPr>
        <p:blipFill rotWithShape="1">
          <a:blip r:embed="rId3">
            <a:alphaModFix/>
          </a:blip>
          <a:srcRect/>
          <a:stretch/>
        </p:blipFill>
        <p:spPr>
          <a:xfrm>
            <a:off x="0" y="0"/>
            <a:ext cx="5036344" cy="6357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595">
          <p15:clr>
            <a:srgbClr val="5ACBF0"/>
          </p15:clr>
        </p15:guide>
        <p15:guide id="3" orient="horz" pos="1682">
          <p15:clr>
            <a:srgbClr val="5ACBF0"/>
          </p15:clr>
        </p15:guide>
        <p15:guide id="4" orient="horz" pos="1866">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ft Pattern Content">
  <p:cSld name="Left Pattern Content">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3486151" y="1428750"/>
            <a:ext cx="5220600" cy="2457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3F3F3F"/>
              </a:buClr>
              <a:buSzPts val="1400"/>
              <a:buNone/>
              <a:defRPr sz="1400" b="1">
                <a:solidFill>
                  <a:srgbClr val="3F3F3F"/>
                </a:solidFill>
              </a:defRPr>
            </a:lvl1pPr>
            <a:lvl2pPr marL="914400" lvl="1" indent="-317500" algn="l" rtl="0">
              <a:lnSpc>
                <a:spcPct val="90000"/>
              </a:lnSpc>
              <a:spcBef>
                <a:spcPts val="800"/>
              </a:spcBef>
              <a:spcAft>
                <a:spcPts val="0"/>
              </a:spcAft>
              <a:buClr>
                <a:srgbClr val="3F3F3F"/>
              </a:buClr>
              <a:buSzPts val="1400"/>
              <a:buChar char="○"/>
              <a:defRPr sz="1400">
                <a:solidFill>
                  <a:srgbClr val="3F3F3F"/>
                </a:solidFill>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0" name="Google Shape;110;p29"/>
          <p:cNvPicPr preferRelativeResize="0"/>
          <p:nvPr/>
        </p:nvPicPr>
        <p:blipFill rotWithShape="1">
          <a:blip r:embed="rId2">
            <a:alphaModFix/>
          </a:blip>
          <a:srcRect/>
          <a:stretch/>
        </p:blipFill>
        <p:spPr>
          <a:xfrm>
            <a:off x="192019" y="182165"/>
            <a:ext cx="2721769" cy="4779169"/>
          </a:xfrm>
          <a:prstGeom prst="rect">
            <a:avLst/>
          </a:prstGeom>
          <a:noFill/>
          <a:ln>
            <a:noFill/>
          </a:ln>
        </p:spPr>
      </p:pic>
      <p:sp>
        <p:nvSpPr>
          <p:cNvPr id="111" name="Google Shape;111;p29"/>
          <p:cNvSpPr txBox="1">
            <a:spLocks noGrp="1"/>
          </p:cNvSpPr>
          <p:nvPr>
            <p:ph type="title"/>
          </p:nvPr>
        </p:nvSpPr>
        <p:spPr>
          <a:xfrm>
            <a:off x="3486151" y="536971"/>
            <a:ext cx="5220600" cy="891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000"/>
              <a:buFont typeface="Quattrocento Sans"/>
              <a:buNone/>
              <a:defRPr sz="3000"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196">
          <p15:clr>
            <a:srgbClr val="5ACBF0"/>
          </p15:clr>
        </p15:guide>
        <p15:guide id="3" orient="horz" pos="1680">
          <p15:clr>
            <a:srgbClr val="5ACBF0"/>
          </p15:clr>
        </p15:guide>
        <p15:guide id="4" orient="horz" pos="18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ottom Pattern White">
  <p:cSld name="Bottom Pattern White">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571500" y="537433"/>
            <a:ext cx="8001000" cy="461700"/>
          </a:xfrm>
          <a:prstGeom prst="rect">
            <a:avLst/>
          </a:prstGeom>
          <a:noFill/>
          <a:ln>
            <a:noFill/>
          </a:ln>
        </p:spPr>
        <p:txBody>
          <a:bodyPr spcFirstLastPara="1" wrap="square" lIns="0" tIns="0" rIns="0" bIns="0" anchor="b" anchorCtr="0">
            <a:spAutoFit/>
          </a:bodyPr>
          <a:lstStyle>
            <a:lvl1pPr lvl="0" algn="l" rtl="0">
              <a:lnSpc>
                <a:spcPct val="100000"/>
              </a:lnSpc>
              <a:spcBef>
                <a:spcPts val="0"/>
              </a:spcBef>
              <a:spcAft>
                <a:spcPts val="0"/>
              </a:spcAft>
              <a:buClr>
                <a:srgbClr val="974735"/>
              </a:buClr>
              <a:buSzPts val="3000"/>
              <a:buFont typeface="Quattrocento Sans"/>
              <a:buNone/>
              <a:defRPr sz="3000" b="1" i="0" cap="none">
                <a:solidFill>
                  <a:srgbClr val="974735"/>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30"/>
          <p:cNvSpPr txBox="1">
            <a:spLocks noGrp="1"/>
          </p:cNvSpPr>
          <p:nvPr>
            <p:ph type="body" idx="1"/>
          </p:nvPr>
        </p:nvSpPr>
        <p:spPr>
          <a:xfrm>
            <a:off x="571500" y="1343024"/>
            <a:ext cx="8001000" cy="514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rgbClr val="3F3F3F"/>
              </a:buClr>
              <a:buSzPts val="1400"/>
              <a:buFont typeface="Arial"/>
              <a:buNone/>
              <a:defRPr sz="1400">
                <a:solidFill>
                  <a:srgbClr val="3F3F3F"/>
                </a:solidFill>
                <a:latin typeface="Quattrocento Sans"/>
                <a:ea typeface="Quattrocento Sans"/>
                <a:cs typeface="Quattrocento Sans"/>
                <a:sym typeface="Quattrocento Sans"/>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5" name="Google Shape;115;p30"/>
          <p:cNvPicPr preferRelativeResize="0"/>
          <p:nvPr/>
        </p:nvPicPr>
        <p:blipFill rotWithShape="1">
          <a:blip r:embed="rId2">
            <a:alphaModFix/>
          </a:blip>
          <a:srcRect/>
          <a:stretch/>
        </p:blipFill>
        <p:spPr>
          <a:xfrm>
            <a:off x="0" y="4429125"/>
            <a:ext cx="9144000" cy="714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J3PVqTYI05s"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hyperlink" Target="https://www.nwci.ie/images/uploads/15572_NWC_Abortion_Paper_WEB.pdf" TargetMode="External"/><Relationship Id="rId3" Type="http://schemas.openxmlformats.org/officeDocument/2006/relationships/hyperlink" Target="https://docs.google.com/document/d/1HGLf_ZMA02gdBB2C2mMKUKkCaybjQsoJ/edit?usp=sharing&amp;ouid=100909124273287254935&amp;rtpof=true&amp;sd=true" TargetMode="External"/><Relationship Id="rId7" Type="http://schemas.openxmlformats.org/officeDocument/2006/relationships/hyperlink" Target="https://humanwithuterus.wordpress.com/2013/08/27/hard-questions-about-abortion/"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hyperlink" Target="https://www.catholicsforchoice.org/resource-library/" TargetMode="External"/><Relationship Id="rId11" Type="http://schemas.openxmlformats.org/officeDocument/2006/relationships/hyperlink" Target="https://docs.google.com/document/d/1Br7bkF55YOcc6fnEHDxz27pMBDuWEHpwPnIBGLKdVPM/edit?usp=sharing" TargetMode="External"/><Relationship Id="rId5" Type="http://schemas.openxmlformats.org/officeDocument/2006/relationships/hyperlink" Target="https://www.alliance4choice.com/repeal-58/59/2019/9/abortion-amp-disabilties" TargetMode="External"/><Relationship Id="rId10" Type="http://schemas.openxmlformats.org/officeDocument/2006/relationships/hyperlink" Target="https://www.spiked-online.com/2020/03/05/abortion-on-the-grounds-of-disability-is-not-discrimination" TargetMode="External"/><Relationship Id="rId4" Type="http://schemas.openxmlformats.org/officeDocument/2006/relationships/hyperlink" Target="https://docs.google.com/document/d/1_tGCFzXVu-u7pvlfcbDTvtR5HGbjxCBh/edit?usp=sharing&amp;ouid=100909124273287254935&amp;rtpof=true&amp;sd=true" TargetMode="External"/><Relationship Id="rId9" Type="http://schemas.openxmlformats.org/officeDocument/2006/relationships/hyperlink" Target="https://womenenabled.org/pdfs/Women%20Enabled%20International%20Abortion%20and%20Disability%20-%20Towards%20an%20Intersectional%20Human%20Rights-Based%20Approach%20January%20202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3" name="Google Shape;123;p31"/>
          <p:cNvPicPr preferRelativeResize="0"/>
          <p:nvPr/>
        </p:nvPicPr>
        <p:blipFill>
          <a:blip r:embed="rId3">
            <a:alphaModFix/>
          </a:blip>
          <a:stretch>
            <a:fillRect/>
          </a:stretch>
        </p:blipFill>
        <p:spPr>
          <a:xfrm>
            <a:off x="7064725" y="4337975"/>
            <a:ext cx="1862875" cy="636475"/>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37E4AD1B-A574-4624-9DEC-BC96CE21F2A8}"/>
              </a:ext>
            </a:extLst>
          </p:cNvPr>
          <p:cNvPicPr>
            <a:picLocks noChangeAspect="1"/>
          </p:cNvPicPr>
          <p:nvPr/>
        </p:nvPicPr>
        <p:blipFill>
          <a:blip r:embed="rId4"/>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40"/>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a:p>
        </p:txBody>
      </p:sp>
      <p:sp>
        <p:nvSpPr>
          <p:cNvPr id="190" name="Google Shape;190;p40"/>
          <p:cNvSpPr/>
          <p:nvPr/>
        </p:nvSpPr>
        <p:spPr>
          <a:xfrm>
            <a:off x="4785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1" name="Google Shape;191;p40"/>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800"/>
              <a:buFont typeface="Arial"/>
              <a:buNone/>
            </a:pPr>
            <a:r>
              <a:rPr lang="en" sz="1920">
                <a:solidFill>
                  <a:schemeClr val="lt1"/>
                </a:solidFill>
              </a:rPr>
              <a:t>Comment le handicap est-il perçu dans votre contexte ?</a:t>
            </a:r>
            <a:endParaRPr sz="3180">
              <a:solidFill>
                <a:schemeClr val="lt1"/>
              </a:solidFill>
              <a:latin typeface="Lato"/>
              <a:ea typeface="Lato"/>
              <a:cs typeface="Lato"/>
              <a:sym typeface="Lato"/>
            </a:endParaRPr>
          </a:p>
          <a:p>
            <a:pPr marL="0" lvl="0" indent="0" algn="ctr" rtl="0">
              <a:lnSpc>
                <a:spcPct val="100000"/>
              </a:lnSpc>
              <a:spcBef>
                <a:spcPts val="0"/>
              </a:spcBef>
              <a:spcAft>
                <a:spcPts val="0"/>
              </a:spcAft>
              <a:buSzPts val="2520"/>
              <a:buNone/>
            </a:pPr>
            <a:endParaRPr sz="2920"/>
          </a:p>
        </p:txBody>
      </p:sp>
      <p:sp>
        <p:nvSpPr>
          <p:cNvPr id="192" name="Google Shape;192;p40"/>
          <p:cNvSpPr txBox="1"/>
          <p:nvPr/>
        </p:nvSpPr>
        <p:spPr>
          <a:xfrm>
            <a:off x="1484825" y="36601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Utilisez ces "points autocollants" pour approuver ce que quelqu'un d'autre a écrit.</a:t>
            </a:r>
            <a:endParaRPr sz="1400" b="0" i="1" u="none" strike="noStrike" cap="none">
              <a:solidFill>
                <a:srgbClr val="000000"/>
              </a:solidFill>
              <a:highlight>
                <a:srgbClr val="FFF2CC"/>
              </a:highlight>
              <a:latin typeface="Lato"/>
              <a:ea typeface="Lato"/>
              <a:cs typeface="Lato"/>
              <a:sym typeface="Lato"/>
            </a:endParaRPr>
          </a:p>
        </p:txBody>
      </p:sp>
      <p:sp>
        <p:nvSpPr>
          <p:cNvPr id="193" name="Google Shape;193;p40"/>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4" name="Google Shape;194;p40"/>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5" name="Google Shape;195;p40"/>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Le handicap est perçu comme honteux pour la personne et/ou la famille.</a:t>
            </a:r>
            <a:endParaRPr sz="800" b="0" i="0" u="none" strike="noStrike" cap="none">
              <a:solidFill>
                <a:srgbClr val="000000"/>
              </a:solidFill>
              <a:latin typeface="Arial"/>
              <a:ea typeface="Arial"/>
              <a:cs typeface="Arial"/>
              <a:sym typeface="Arial"/>
            </a:endParaRPr>
          </a:p>
        </p:txBody>
      </p:sp>
      <p:sp>
        <p:nvSpPr>
          <p:cNvPr id="196" name="Google Shape;196;p40"/>
          <p:cNvSpPr/>
          <p:nvPr/>
        </p:nvSpPr>
        <p:spPr>
          <a:xfrm>
            <a:off x="4951700" y="46587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0"/>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8" name="Google Shape;198;p40"/>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a:p>
        </p:txBody>
      </p:sp>
      <p:sp>
        <p:nvSpPr>
          <p:cNvPr id="199" name="Google Shape;199;p40"/>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0"/>
          <p:cNvSpPr/>
          <p:nvPr/>
        </p:nvSpPr>
        <p:spPr>
          <a:xfrm>
            <a:off x="980163" y="24687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0"/>
          <p:cNvSpPr/>
          <p:nvPr/>
        </p:nvSpPr>
        <p:spPr>
          <a:xfrm>
            <a:off x="4139863" y="4533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0"/>
          <p:cNvSpPr/>
          <p:nvPr/>
        </p:nvSpPr>
        <p:spPr>
          <a:xfrm>
            <a:off x="3268900" y="48131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0"/>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0"/>
          <p:cNvSpPr/>
          <p:nvPr/>
        </p:nvSpPr>
        <p:spPr>
          <a:xfrm>
            <a:off x="2500225" y="4418025"/>
            <a:ext cx="191400" cy="1980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0"/>
          <p:cNvSpPr/>
          <p:nvPr/>
        </p:nvSpPr>
        <p:spPr>
          <a:xfrm>
            <a:off x="843025" y="3109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0"/>
          <p:cNvSpPr/>
          <p:nvPr/>
        </p:nvSpPr>
        <p:spPr>
          <a:xfrm>
            <a:off x="6637563" y="18936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0"/>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0"/>
          <p:cNvSpPr/>
          <p:nvPr/>
        </p:nvSpPr>
        <p:spPr>
          <a:xfrm>
            <a:off x="3523375" y="4523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0"/>
          <p:cNvSpPr/>
          <p:nvPr/>
        </p:nvSpPr>
        <p:spPr>
          <a:xfrm>
            <a:off x="2141125" y="4327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0"/>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0"/>
          <p:cNvSpPr/>
          <p:nvPr/>
        </p:nvSpPr>
        <p:spPr>
          <a:xfrm>
            <a:off x="28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0"/>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0"/>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0"/>
          <p:cNvSpPr/>
          <p:nvPr/>
        </p:nvSpPr>
        <p:spPr>
          <a:xfrm>
            <a:off x="4171988" y="48265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0"/>
          <p:cNvSpPr/>
          <p:nvPr/>
        </p:nvSpPr>
        <p:spPr>
          <a:xfrm>
            <a:off x="5604000" y="4730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40"/>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0"/>
          <p:cNvSpPr/>
          <p:nvPr/>
        </p:nvSpPr>
        <p:spPr>
          <a:xfrm>
            <a:off x="4271450" y="4239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0"/>
          <p:cNvSpPr/>
          <p:nvPr/>
        </p:nvSpPr>
        <p:spPr>
          <a:xfrm>
            <a:off x="5555425" y="121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0"/>
          <p:cNvSpPr/>
          <p:nvPr/>
        </p:nvSpPr>
        <p:spPr>
          <a:xfrm>
            <a:off x="6294975" y="4638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0"/>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0"/>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0"/>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0"/>
          <p:cNvSpPr/>
          <p:nvPr/>
        </p:nvSpPr>
        <p:spPr>
          <a:xfrm>
            <a:off x="5934500" y="4707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0"/>
          <p:cNvSpPr/>
          <p:nvPr/>
        </p:nvSpPr>
        <p:spPr>
          <a:xfrm>
            <a:off x="6637563" y="1955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0"/>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6" name="Google Shape;226;p40"/>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0"/>
          <p:cNvSpPr/>
          <p:nvPr/>
        </p:nvSpPr>
        <p:spPr>
          <a:xfrm>
            <a:off x="21907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28" name="Google Shape;228;p40"/>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9" name="Google Shape;229;p40"/>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00" b="0" i="0" u="none" strike="noStrike" cap="none">
              <a:solidFill>
                <a:srgbClr val="000000"/>
              </a:solidFill>
              <a:latin typeface="Arial"/>
              <a:ea typeface="Arial"/>
              <a:cs typeface="Arial"/>
              <a:sym typeface="Arial"/>
            </a:endParaRPr>
          </a:p>
        </p:txBody>
      </p:sp>
      <p:sp>
        <p:nvSpPr>
          <p:cNvPr id="230" name="Google Shape;230;p40"/>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1" name="Google Shape;231;p40"/>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2" name="Google Shape;232;p40"/>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33" name="Google Shape;233;p40"/>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34" name="Google Shape;234;p40"/>
          <p:cNvSpPr/>
          <p:nvPr/>
        </p:nvSpPr>
        <p:spPr>
          <a:xfrm>
            <a:off x="3039700" y="4523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0"/>
          <p:cNvSpPr/>
          <p:nvPr/>
        </p:nvSpPr>
        <p:spPr>
          <a:xfrm rot="414674">
            <a:off x="2750980" y="4536607"/>
            <a:ext cx="229367" cy="20611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0"/>
          <p:cNvSpPr/>
          <p:nvPr/>
        </p:nvSpPr>
        <p:spPr>
          <a:xfrm rot="256676">
            <a:off x="3455766" y="1904208"/>
            <a:ext cx="229239" cy="206091"/>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p:nvPr/>
        </p:nvSpPr>
        <p:spPr>
          <a:xfrm>
            <a:off x="4500650" y="47076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0"/>
          <p:cNvSpPr/>
          <p:nvPr/>
        </p:nvSpPr>
        <p:spPr>
          <a:xfrm>
            <a:off x="2481813" y="4729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0"/>
          <p:cNvSpPr/>
          <p:nvPr/>
        </p:nvSpPr>
        <p:spPr>
          <a:xfrm rot="-6528347">
            <a:off x="5278467" y="4706604"/>
            <a:ext cx="234519" cy="198187"/>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0"/>
          <p:cNvSpPr/>
          <p:nvPr/>
        </p:nvSpPr>
        <p:spPr>
          <a:xfrm>
            <a:off x="2224250" y="4616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0"/>
          <p:cNvSpPr/>
          <p:nvPr/>
        </p:nvSpPr>
        <p:spPr>
          <a:xfrm>
            <a:off x="3819925" y="4730950"/>
            <a:ext cx="2526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p:nvPr/>
        </p:nvSpPr>
        <p:spPr>
          <a:xfrm>
            <a:off x="3137012" y="1555552"/>
            <a:ext cx="1797900" cy="1565700"/>
          </a:xfrm>
          <a:prstGeom prst="ellipse">
            <a:avLst/>
          </a:prstGeom>
          <a:solidFill>
            <a:schemeClr val="lt1"/>
          </a:solidFill>
          <a:ln w="5715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7030A0"/>
                </a:solidFill>
                <a:latin typeface="Arial"/>
                <a:ea typeface="Arial"/>
                <a:cs typeface="Arial"/>
                <a:sym typeface="Arial"/>
              </a:rPr>
              <a:t>Stigma</a:t>
            </a:r>
            <a:endParaRPr sz="1400" b="0" i="0" u="none" strike="noStrike" cap="none">
              <a:solidFill>
                <a:schemeClr val="dk1"/>
              </a:solidFill>
              <a:latin typeface="Arial"/>
              <a:ea typeface="Arial"/>
              <a:cs typeface="Arial"/>
              <a:sym typeface="Arial"/>
            </a:endParaRPr>
          </a:p>
        </p:txBody>
      </p:sp>
      <p:sp>
        <p:nvSpPr>
          <p:cNvPr id="247" name="Google Shape;247;p41"/>
          <p:cNvSpPr/>
          <p:nvPr/>
        </p:nvSpPr>
        <p:spPr>
          <a:xfrm>
            <a:off x="4908947" y="521542"/>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Shamed</a:t>
            </a:r>
            <a:endParaRPr sz="1400" b="0" i="0" u="none" strike="noStrike" cap="none">
              <a:solidFill>
                <a:schemeClr val="dk1"/>
              </a:solidFill>
              <a:latin typeface="Arial"/>
              <a:ea typeface="Arial"/>
              <a:cs typeface="Arial"/>
              <a:sym typeface="Arial"/>
            </a:endParaRPr>
          </a:p>
        </p:txBody>
      </p:sp>
      <p:sp>
        <p:nvSpPr>
          <p:cNvPr id="248" name="Google Shape;248;p41"/>
          <p:cNvSpPr/>
          <p:nvPr/>
        </p:nvSpPr>
        <p:spPr>
          <a:xfrm>
            <a:off x="4114419" y="859322"/>
            <a:ext cx="1266900" cy="8667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Isolé</a:t>
            </a:r>
            <a:endParaRPr sz="1400" b="0" i="0" u="none" strike="noStrike" cap="none">
              <a:solidFill>
                <a:schemeClr val="dk1"/>
              </a:solidFill>
              <a:latin typeface="Arial"/>
              <a:ea typeface="Arial"/>
              <a:cs typeface="Arial"/>
              <a:sym typeface="Arial"/>
            </a:endParaRPr>
          </a:p>
        </p:txBody>
      </p:sp>
      <p:sp>
        <p:nvSpPr>
          <p:cNvPr id="249" name="Google Shape;249;p41"/>
          <p:cNvSpPr/>
          <p:nvPr/>
        </p:nvSpPr>
        <p:spPr>
          <a:xfrm>
            <a:off x="4916092" y="1303759"/>
            <a:ext cx="1526400" cy="11004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Vulnérable</a:t>
            </a:r>
            <a:endParaRPr sz="1400" b="0" i="0" u="none" strike="noStrike" cap="none">
              <a:solidFill>
                <a:schemeClr val="dk1"/>
              </a:solidFill>
              <a:latin typeface="Arial"/>
              <a:ea typeface="Arial"/>
              <a:cs typeface="Arial"/>
              <a:sym typeface="Arial"/>
            </a:endParaRPr>
          </a:p>
        </p:txBody>
      </p:sp>
      <p:sp>
        <p:nvSpPr>
          <p:cNvPr id="250" name="Google Shape;250;p41"/>
          <p:cNvSpPr/>
          <p:nvPr/>
        </p:nvSpPr>
        <p:spPr>
          <a:xfrm>
            <a:off x="1868091" y="870371"/>
            <a:ext cx="1522800" cy="8667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Responsable</a:t>
            </a:r>
            <a:endParaRPr sz="1400" b="0" i="0" u="none" strike="noStrike" cap="none">
              <a:solidFill>
                <a:schemeClr val="dk1"/>
              </a:solidFill>
              <a:latin typeface="Arial"/>
              <a:ea typeface="Arial"/>
              <a:cs typeface="Arial"/>
              <a:sym typeface="Arial"/>
            </a:endParaRPr>
          </a:p>
        </p:txBody>
      </p:sp>
      <p:sp>
        <p:nvSpPr>
          <p:cNvPr id="251" name="Google Shape;251;p41"/>
          <p:cNvSpPr/>
          <p:nvPr/>
        </p:nvSpPr>
        <p:spPr>
          <a:xfrm>
            <a:off x="1961483" y="1714667"/>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Humilié</a:t>
            </a:r>
            <a:endParaRPr sz="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2" name="Google Shape;252;p41"/>
          <p:cNvSpPr/>
          <p:nvPr/>
        </p:nvSpPr>
        <p:spPr>
          <a:xfrm>
            <a:off x="2067354" y="2601444"/>
            <a:ext cx="1500300" cy="9096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Jugé</a:t>
            </a:r>
            <a:endParaRPr sz="1400" b="0" i="0" u="none" strike="noStrike" cap="none">
              <a:solidFill>
                <a:schemeClr val="dk1"/>
              </a:solidFill>
              <a:latin typeface="Arial"/>
              <a:ea typeface="Arial"/>
              <a:cs typeface="Arial"/>
              <a:sym typeface="Arial"/>
            </a:endParaRPr>
          </a:p>
        </p:txBody>
      </p:sp>
      <p:sp>
        <p:nvSpPr>
          <p:cNvPr id="253" name="Google Shape;253;p41"/>
          <p:cNvSpPr/>
          <p:nvPr/>
        </p:nvSpPr>
        <p:spPr>
          <a:xfrm>
            <a:off x="2629496" y="3265838"/>
            <a:ext cx="1583400" cy="10026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Hypothèses</a:t>
            </a:r>
            <a:endParaRPr sz="1400" b="0" i="0" u="none" strike="noStrike" cap="none">
              <a:solidFill>
                <a:schemeClr val="dk1"/>
              </a:solidFill>
              <a:latin typeface="Arial"/>
              <a:ea typeface="Arial"/>
              <a:cs typeface="Arial"/>
              <a:sym typeface="Arial"/>
            </a:endParaRPr>
          </a:p>
        </p:txBody>
      </p:sp>
      <p:sp>
        <p:nvSpPr>
          <p:cNvPr id="254" name="Google Shape;254;p41"/>
          <p:cNvSpPr/>
          <p:nvPr/>
        </p:nvSpPr>
        <p:spPr>
          <a:xfrm>
            <a:off x="4810792" y="2140219"/>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Dévalué</a:t>
            </a:r>
            <a:endParaRPr sz="1400" b="0" i="0" u="none" strike="noStrike" cap="none">
              <a:solidFill>
                <a:schemeClr val="dk1"/>
              </a:solidFill>
              <a:latin typeface="Arial"/>
              <a:ea typeface="Arial"/>
              <a:cs typeface="Arial"/>
              <a:sym typeface="Arial"/>
            </a:endParaRPr>
          </a:p>
        </p:txBody>
      </p:sp>
      <p:sp>
        <p:nvSpPr>
          <p:cNvPr id="255" name="Google Shape;255;p41"/>
          <p:cNvSpPr/>
          <p:nvPr/>
        </p:nvSpPr>
        <p:spPr>
          <a:xfrm>
            <a:off x="5381244" y="2819353"/>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Silencieux</a:t>
            </a:r>
            <a:endParaRPr sz="1400" b="0" i="0" u="none" strike="noStrike" cap="none">
              <a:solidFill>
                <a:schemeClr val="dk1"/>
              </a:solidFill>
              <a:latin typeface="Arial"/>
              <a:ea typeface="Arial"/>
              <a:cs typeface="Arial"/>
              <a:sym typeface="Arial"/>
            </a:endParaRPr>
          </a:p>
        </p:txBody>
      </p:sp>
      <p:sp>
        <p:nvSpPr>
          <p:cNvPr id="256" name="Google Shape;256;p41"/>
          <p:cNvSpPr/>
          <p:nvPr/>
        </p:nvSpPr>
        <p:spPr>
          <a:xfrm>
            <a:off x="3305175" y="669727"/>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Étiqueté</a:t>
            </a:r>
            <a:endParaRPr sz="1400" b="0" i="0" u="none" strike="noStrike" cap="none">
              <a:solidFill>
                <a:schemeClr val="dk1"/>
              </a:solidFill>
              <a:latin typeface="Arial"/>
              <a:ea typeface="Arial"/>
              <a:cs typeface="Arial"/>
              <a:sym typeface="Arial"/>
            </a:endParaRPr>
          </a:p>
        </p:txBody>
      </p:sp>
      <p:sp>
        <p:nvSpPr>
          <p:cNvPr id="257" name="Google Shape;257;p41"/>
          <p:cNvSpPr/>
          <p:nvPr/>
        </p:nvSpPr>
        <p:spPr>
          <a:xfrm>
            <a:off x="3721128" y="3829003"/>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Incontournable</a:t>
            </a:r>
            <a:endParaRPr sz="1400" b="0" i="0" u="none" strike="noStrike" cap="none">
              <a:solidFill>
                <a:schemeClr val="dk1"/>
              </a:solidFill>
              <a:latin typeface="Arial"/>
              <a:ea typeface="Arial"/>
              <a:cs typeface="Arial"/>
              <a:sym typeface="Arial"/>
            </a:endParaRPr>
          </a:p>
        </p:txBody>
      </p:sp>
      <p:sp>
        <p:nvSpPr>
          <p:cNvPr id="258" name="Google Shape;258;p41"/>
          <p:cNvSpPr/>
          <p:nvPr/>
        </p:nvSpPr>
        <p:spPr>
          <a:xfrm>
            <a:off x="3783806" y="2884243"/>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Bullied</a:t>
            </a:r>
            <a:endParaRPr sz="1400" b="0" i="0" u="none" strike="noStrike" cap="none">
              <a:solidFill>
                <a:schemeClr val="dk1"/>
              </a:solidFill>
              <a:latin typeface="Arial"/>
              <a:ea typeface="Arial"/>
              <a:cs typeface="Arial"/>
              <a:sym typeface="Arial"/>
            </a:endParaRPr>
          </a:p>
        </p:txBody>
      </p:sp>
      <p:sp>
        <p:nvSpPr>
          <p:cNvPr id="259" name="Google Shape;259;p41"/>
          <p:cNvSpPr/>
          <p:nvPr/>
        </p:nvSpPr>
        <p:spPr>
          <a:xfrm>
            <a:off x="5175647" y="4014075"/>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Impuissant</a:t>
            </a:r>
            <a:endParaRPr sz="1400" b="0" i="0" u="none" strike="noStrike" cap="none">
              <a:solidFill>
                <a:schemeClr val="dk1"/>
              </a:solidFill>
              <a:latin typeface="Arial"/>
              <a:ea typeface="Arial"/>
              <a:cs typeface="Arial"/>
              <a:sym typeface="Arial"/>
            </a:endParaRPr>
          </a:p>
        </p:txBody>
      </p:sp>
      <p:sp>
        <p:nvSpPr>
          <p:cNvPr id="260" name="Google Shape;260;p41"/>
          <p:cNvSpPr/>
          <p:nvPr/>
        </p:nvSpPr>
        <p:spPr>
          <a:xfrm>
            <a:off x="1521334" y="3447409"/>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Les vies cachées</a:t>
            </a:r>
            <a:endParaRPr sz="1400" b="0" i="0" u="none" strike="noStrike" cap="none">
              <a:solidFill>
                <a:schemeClr val="dk1"/>
              </a:solidFill>
              <a:latin typeface="Arial"/>
              <a:ea typeface="Arial"/>
              <a:cs typeface="Arial"/>
              <a:sym typeface="Arial"/>
            </a:endParaRPr>
          </a:p>
        </p:txBody>
      </p:sp>
      <p:sp>
        <p:nvSpPr>
          <p:cNvPr id="261" name="Google Shape;261;p41"/>
          <p:cNvSpPr/>
          <p:nvPr/>
        </p:nvSpPr>
        <p:spPr>
          <a:xfrm>
            <a:off x="6057900" y="427436"/>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Contrôlé</a:t>
            </a:r>
            <a:endParaRPr sz="1400" b="0" i="0" u="none" strike="noStrike" cap="none">
              <a:solidFill>
                <a:schemeClr val="dk1"/>
              </a:solidFill>
              <a:latin typeface="Arial"/>
              <a:ea typeface="Arial"/>
              <a:cs typeface="Arial"/>
              <a:sym typeface="Arial"/>
            </a:endParaRPr>
          </a:p>
        </p:txBody>
      </p:sp>
      <p:sp>
        <p:nvSpPr>
          <p:cNvPr id="262" name="Google Shape;262;p41"/>
          <p:cNvSpPr/>
          <p:nvPr/>
        </p:nvSpPr>
        <p:spPr>
          <a:xfrm>
            <a:off x="4542235" y="3393877"/>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Pas de confiance</a:t>
            </a:r>
            <a:endParaRPr sz="1400" b="0" i="0" u="none" strike="noStrike" cap="none">
              <a:solidFill>
                <a:schemeClr val="dk1"/>
              </a:solidFill>
              <a:latin typeface="Arial"/>
              <a:ea typeface="Arial"/>
              <a:cs typeface="Arial"/>
              <a:sym typeface="Arial"/>
            </a:endParaRPr>
          </a:p>
        </p:txBody>
      </p:sp>
      <p:sp>
        <p:nvSpPr>
          <p:cNvPr id="263" name="Google Shape;263;p41"/>
          <p:cNvSpPr/>
          <p:nvPr/>
        </p:nvSpPr>
        <p:spPr>
          <a:xfrm>
            <a:off x="2230636" y="334805"/>
            <a:ext cx="1522800" cy="6621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Inadaptation</a:t>
            </a:r>
            <a:endParaRPr sz="1400" b="0" i="0" u="none" strike="noStrike" cap="none">
              <a:solidFill>
                <a:schemeClr val="dk1"/>
              </a:solidFill>
              <a:latin typeface="Arial"/>
              <a:ea typeface="Arial"/>
              <a:cs typeface="Arial"/>
              <a:sym typeface="Arial"/>
            </a:endParaRPr>
          </a:p>
        </p:txBody>
      </p:sp>
      <p:sp>
        <p:nvSpPr>
          <p:cNvPr id="264" name="Google Shape;264;p41"/>
          <p:cNvSpPr/>
          <p:nvPr/>
        </p:nvSpPr>
        <p:spPr>
          <a:xfrm>
            <a:off x="1143001" y="32951"/>
            <a:ext cx="138600" cy="276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2"/>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0" name="Google Shape;270;p42"/>
          <p:cNvSpPr txBox="1">
            <a:spLocks noGrp="1"/>
          </p:cNvSpPr>
          <p:nvPr>
            <p:ph type="title" idx="4294967295"/>
          </p:nvPr>
        </p:nvSpPr>
        <p:spPr>
          <a:xfrm>
            <a:off x="356550" y="345475"/>
            <a:ext cx="8520600" cy="6636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rgbClr val="000000"/>
              </a:buClr>
              <a:buSzPct val="183006"/>
              <a:buFont typeface="Arial"/>
              <a:buNone/>
            </a:pPr>
            <a:r>
              <a:rPr lang="en" sz="1700">
                <a:solidFill>
                  <a:schemeClr val="lt1"/>
                </a:solidFill>
                <a:latin typeface="Nunito"/>
                <a:ea typeface="Nunito"/>
                <a:cs typeface="Nunito"/>
                <a:sym typeface="Nunito"/>
              </a:rPr>
              <a:t>Qui parle au nom du handicap et de l'avortement dans votre contexte local ?</a:t>
            </a:r>
            <a:endParaRPr sz="32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271" name="Google Shape;271;p42"/>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Utilisez ces "points autocollants" pour approuver ce que quelqu'un d'autre a écrit.</a:t>
            </a:r>
            <a:endParaRPr sz="1400" b="0" i="1" u="none" strike="noStrike" cap="none">
              <a:solidFill>
                <a:srgbClr val="000000"/>
              </a:solidFill>
              <a:highlight>
                <a:srgbClr val="FFF2CC"/>
              </a:highlight>
              <a:latin typeface="Lato"/>
              <a:ea typeface="Lato"/>
              <a:cs typeface="Lato"/>
              <a:sym typeface="Lato"/>
            </a:endParaRPr>
          </a:p>
        </p:txBody>
      </p:sp>
      <p:sp>
        <p:nvSpPr>
          <p:cNvPr id="272" name="Google Shape;272;p42"/>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3" name="Google Shape;273;p42"/>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4" name="Google Shape;274;p42"/>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75" name="Google Shape;275;p42"/>
          <p:cNvSpPr/>
          <p:nvPr/>
        </p:nvSpPr>
        <p:spPr>
          <a:xfrm>
            <a:off x="17123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2"/>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Pas assez souvent - les personnes handicapées elles-mêmes. </a:t>
            </a:r>
            <a:endParaRPr sz="900" b="0" i="0" u="none" strike="noStrike" cap="none">
              <a:solidFill>
                <a:srgbClr val="000000"/>
              </a:solidFill>
              <a:latin typeface="Arial"/>
              <a:ea typeface="Arial"/>
              <a:cs typeface="Arial"/>
              <a:sym typeface="Arial"/>
            </a:endParaRPr>
          </a:p>
        </p:txBody>
      </p:sp>
      <p:sp>
        <p:nvSpPr>
          <p:cNvPr id="277" name="Google Shape;277;p42"/>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78" name="Google Shape;278;p42"/>
          <p:cNvSpPr/>
          <p:nvPr/>
        </p:nvSpPr>
        <p:spPr>
          <a:xfrm>
            <a:off x="253500" y="1234464"/>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000000"/>
              </a:solidFill>
              <a:latin typeface="Arial"/>
              <a:ea typeface="Arial"/>
              <a:cs typeface="Arial"/>
              <a:sym typeface="Arial"/>
            </a:endParaRPr>
          </a:p>
        </p:txBody>
      </p:sp>
      <p:sp>
        <p:nvSpPr>
          <p:cNvPr id="279" name="Google Shape;279;p42"/>
          <p:cNvSpPr/>
          <p:nvPr/>
        </p:nvSpPr>
        <p:spPr>
          <a:xfrm>
            <a:off x="295758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2"/>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2"/>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2"/>
          <p:cNvSpPr/>
          <p:nvPr/>
        </p:nvSpPr>
        <p:spPr>
          <a:xfrm>
            <a:off x="3615475"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2"/>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2"/>
          <p:cNvSpPr/>
          <p:nvPr/>
        </p:nvSpPr>
        <p:spPr>
          <a:xfrm>
            <a:off x="2605413"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2"/>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2"/>
          <p:cNvSpPr/>
          <p:nvPr/>
        </p:nvSpPr>
        <p:spPr>
          <a:xfrm>
            <a:off x="198492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2"/>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2"/>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2"/>
          <p:cNvSpPr/>
          <p:nvPr/>
        </p:nvSpPr>
        <p:spPr>
          <a:xfrm>
            <a:off x="6074800" y="43388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2"/>
          <p:cNvSpPr/>
          <p:nvPr/>
        </p:nvSpPr>
        <p:spPr>
          <a:xfrm>
            <a:off x="1793125"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2"/>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2"/>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2"/>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2"/>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2"/>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2"/>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2"/>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2"/>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2"/>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2"/>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2"/>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2"/>
          <p:cNvSpPr/>
          <p:nvPr/>
        </p:nvSpPr>
        <p:spPr>
          <a:xfrm>
            <a:off x="59034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2"/>
          <p:cNvSpPr/>
          <p:nvPr/>
        </p:nvSpPr>
        <p:spPr>
          <a:xfrm>
            <a:off x="1521425" y="4121034"/>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2"/>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06" name="Google Shape;306;p42"/>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2"/>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08" name="Google Shape;308;p42"/>
          <p:cNvSpPr/>
          <p:nvPr/>
        </p:nvSpPr>
        <p:spPr>
          <a:xfrm>
            <a:off x="4885900" y="12317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09" name="Google Shape;309;p42"/>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500" b="0" i="0" u="none" strike="noStrike" cap="none">
              <a:solidFill>
                <a:srgbClr val="000000"/>
              </a:solidFill>
              <a:latin typeface="Arial"/>
              <a:ea typeface="Arial"/>
              <a:cs typeface="Arial"/>
              <a:sym typeface="Arial"/>
            </a:endParaRPr>
          </a:p>
        </p:txBody>
      </p:sp>
      <p:sp>
        <p:nvSpPr>
          <p:cNvPr id="310" name="Google Shape;310;p42"/>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11" name="Google Shape;311;p42"/>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2" name="Google Shape;312;p42"/>
          <p:cNvSpPr/>
          <p:nvPr/>
        </p:nvSpPr>
        <p:spPr>
          <a:xfrm>
            <a:off x="6008050"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a:solidFill>
                <a:srgbClr val="000000"/>
              </a:solidFill>
              <a:latin typeface="Arial"/>
              <a:ea typeface="Arial"/>
              <a:cs typeface="Arial"/>
              <a:sym typeface="Arial"/>
            </a:endParaRPr>
          </a:p>
        </p:txBody>
      </p:sp>
      <p:sp>
        <p:nvSpPr>
          <p:cNvPr id="313" name="Google Shape;313;p42"/>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14" name="Google Shape;314;p42"/>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rgbClr val="000000"/>
              </a:solidFill>
              <a:latin typeface="Arial"/>
              <a:ea typeface="Arial"/>
              <a:cs typeface="Arial"/>
              <a:sym typeface="Arial"/>
            </a:endParaRPr>
          </a:p>
        </p:txBody>
      </p:sp>
      <p:sp>
        <p:nvSpPr>
          <p:cNvPr id="315" name="Google Shape;315;p42"/>
          <p:cNvSpPr/>
          <p:nvPr/>
        </p:nvSpPr>
        <p:spPr>
          <a:xfrm rot="180058">
            <a:off x="2294462" y="3976799"/>
            <a:ext cx="229214" cy="206083"/>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2"/>
          <p:cNvSpPr/>
          <p:nvPr/>
        </p:nvSpPr>
        <p:spPr>
          <a:xfrm rot="172724">
            <a:off x="3251010" y="2986587"/>
            <a:ext cx="262832" cy="223775"/>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43"/>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2" name="Google Shape;322;p43"/>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47368"/>
              <a:buFont typeface="Arial"/>
              <a:buNone/>
            </a:pPr>
            <a:r>
              <a:rPr lang="en" sz="1900">
                <a:solidFill>
                  <a:schemeClr val="lt1"/>
                </a:solidFill>
                <a:latin typeface="Nunito"/>
                <a:ea typeface="Nunito"/>
                <a:cs typeface="Nunito"/>
                <a:sym typeface="Nunito"/>
              </a:rPr>
              <a:t>Qu'est-ce qui empêche l'inclusion des personnes handicapées dans votre organisation ?</a:t>
            </a:r>
            <a:endParaRPr sz="34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323" name="Google Shape;323;p43"/>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Utilisez ces "points autocollants" pour approuver ce que quelqu'un d'autre a écrit.</a:t>
            </a:r>
            <a:endParaRPr sz="1400" b="0" i="1" u="none" strike="noStrike" cap="none">
              <a:solidFill>
                <a:srgbClr val="000000"/>
              </a:solidFill>
              <a:highlight>
                <a:srgbClr val="FFF2CC"/>
              </a:highlight>
              <a:latin typeface="Lato"/>
              <a:ea typeface="Lato"/>
              <a:cs typeface="Lato"/>
              <a:sym typeface="Lato"/>
            </a:endParaRPr>
          </a:p>
        </p:txBody>
      </p:sp>
      <p:sp>
        <p:nvSpPr>
          <p:cNvPr id="324" name="Google Shape;324;p43"/>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5" name="Google Shape;325;p43"/>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6" name="Google Shape;326;p43"/>
          <p:cNvSpPr/>
          <p:nvPr/>
        </p:nvSpPr>
        <p:spPr>
          <a:xfrm>
            <a:off x="2702175" y="12344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en" sz="700">
                <a:solidFill>
                  <a:srgbClr val="202124"/>
                </a:solidFill>
              </a:rPr>
              <a:t>.</a:t>
            </a:r>
            <a:endParaRPr sz="700">
              <a:solidFill>
                <a:srgbClr val="202124"/>
              </a:solidFill>
            </a:endParaRPr>
          </a:p>
          <a:p>
            <a:pPr marL="0" marR="0" lvl="0" indent="0" algn="l" rtl="0">
              <a:lnSpc>
                <a:spcPct val="100000"/>
              </a:lnSpc>
              <a:spcBef>
                <a:spcPts val="0"/>
              </a:spcBef>
              <a:spcAft>
                <a:spcPts val="0"/>
              </a:spcAft>
              <a:buClr>
                <a:srgbClr val="000000"/>
              </a:buClr>
              <a:buSzPts val="800"/>
              <a:buFont typeface="Arial"/>
              <a:buNone/>
            </a:pPr>
            <a:endParaRPr sz="800"/>
          </a:p>
        </p:txBody>
      </p:sp>
      <p:sp>
        <p:nvSpPr>
          <p:cNvPr id="327" name="Google Shape;327;p43"/>
          <p:cNvSpPr/>
          <p:nvPr/>
        </p:nvSpPr>
        <p:spPr>
          <a:xfrm>
            <a:off x="6604650" y="12773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3"/>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9" name="Google Shape;329;p43"/>
          <p:cNvSpPr/>
          <p:nvPr/>
        </p:nvSpPr>
        <p:spPr>
          <a:xfrm>
            <a:off x="3785263" y="122358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a:solidFill>
                <a:srgbClr val="000000"/>
              </a:solidFill>
              <a:latin typeface="Arial"/>
              <a:ea typeface="Arial"/>
              <a:cs typeface="Arial"/>
              <a:sym typeface="Arial"/>
            </a:endParaRPr>
          </a:p>
        </p:txBody>
      </p:sp>
      <p:sp>
        <p:nvSpPr>
          <p:cNvPr id="330" name="Google Shape;330;p43"/>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331" name="Google Shape;331;p43"/>
          <p:cNvSpPr/>
          <p:nvPr/>
        </p:nvSpPr>
        <p:spPr>
          <a:xfrm>
            <a:off x="307043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3"/>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3"/>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3"/>
          <p:cNvSpPr/>
          <p:nvPr/>
        </p:nvSpPr>
        <p:spPr>
          <a:xfrm>
            <a:off x="3428400"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3"/>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3"/>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3"/>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3"/>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3"/>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3"/>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3"/>
          <p:cNvSpPr/>
          <p:nvPr/>
        </p:nvSpPr>
        <p:spPr>
          <a:xfrm>
            <a:off x="5572663"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3"/>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3"/>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3"/>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5927175" y="1194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3"/>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3"/>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3"/>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3"/>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3"/>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3"/>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3"/>
          <p:cNvSpPr/>
          <p:nvPr/>
        </p:nvSpPr>
        <p:spPr>
          <a:xfrm>
            <a:off x="276267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358" name="Google Shape;358;p43"/>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3"/>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0" name="Google Shape;360;p43"/>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a:p>
        </p:txBody>
      </p:sp>
      <p:sp>
        <p:nvSpPr>
          <p:cNvPr id="361" name="Google Shape;361;p43"/>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2" name="Google Shape;362;p43"/>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3" name="Google Shape;363;p43"/>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4" name="Google Shape;364;p43"/>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5" name="Google Shape;365;p43"/>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6" name="Google Shape;366;p43"/>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Manque de financement. Manque de formation sur l'inclusion des personnes handicapées. </a:t>
            </a:r>
            <a:endParaRPr sz="900"/>
          </a:p>
          <a:p>
            <a:pPr marL="0" marR="0" lvl="0" indent="0" algn="l" rtl="0">
              <a:lnSpc>
                <a:spcPct val="100000"/>
              </a:lnSpc>
              <a:spcBef>
                <a:spcPts val="0"/>
              </a:spcBef>
              <a:spcAft>
                <a:spcPts val="0"/>
              </a:spcAft>
              <a:buClr>
                <a:srgbClr val="000000"/>
              </a:buClr>
              <a:buSzPts val="900"/>
              <a:buFont typeface="Arial"/>
              <a:buNone/>
            </a:pPr>
            <a:r>
              <a:rPr lang="en" sz="900"/>
              <a:t>Stigmatisation des personnes handicapées et de la sexualité </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p44"/>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2" name="Google Shape;372;p44"/>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rgbClr val="000000"/>
              </a:buClr>
              <a:buSzPct val="61904"/>
              <a:buFont typeface="Arial"/>
              <a:buNone/>
            </a:pPr>
            <a:r>
              <a:rPr lang="en" sz="2100" b="0">
                <a:solidFill>
                  <a:schemeClr val="lt1"/>
                </a:solidFill>
                <a:latin typeface="Nunito"/>
                <a:ea typeface="Nunito"/>
                <a:cs typeface="Nunito"/>
                <a:sym typeface="Nunito"/>
              </a:rPr>
              <a:t>Comment avez-vous intégré le handicap dans votre organisation ?</a:t>
            </a:r>
            <a:endParaRPr sz="2100" b="0">
              <a:solidFill>
                <a:schemeClr val="lt1"/>
              </a:solidFill>
              <a:latin typeface="Nunito"/>
              <a:ea typeface="Nunito"/>
              <a:cs typeface="Nunito"/>
              <a:sym typeface="Nunito"/>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373" name="Google Shape;373;p44"/>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Utilisez ces "points autocollants" pour approuver ce que quelqu'un d'autre a écrit.</a:t>
            </a:r>
            <a:endParaRPr sz="1400" b="0" i="1" u="none" strike="noStrike" cap="none">
              <a:solidFill>
                <a:srgbClr val="000000"/>
              </a:solidFill>
              <a:highlight>
                <a:srgbClr val="FFF2CC"/>
              </a:highlight>
              <a:latin typeface="Lato"/>
              <a:ea typeface="Lato"/>
              <a:cs typeface="Lato"/>
              <a:sym typeface="Lato"/>
            </a:endParaRPr>
          </a:p>
        </p:txBody>
      </p:sp>
      <p:sp>
        <p:nvSpPr>
          <p:cNvPr id="374" name="Google Shape;374;p44"/>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5" name="Google Shape;375;p44"/>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6" name="Google Shape;376;p44"/>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377" name="Google Shape;377;p44"/>
          <p:cNvSpPr/>
          <p:nvPr/>
        </p:nvSpPr>
        <p:spPr>
          <a:xfrm>
            <a:off x="3592643" y="3752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44"/>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379" name="Google Shape;379;p44"/>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80" name="Google Shape;380;p44"/>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4"/>
          <p:cNvSpPr/>
          <p:nvPr/>
        </p:nvSpPr>
        <p:spPr>
          <a:xfrm>
            <a:off x="2791188"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44"/>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4"/>
          <p:cNvSpPr/>
          <p:nvPr/>
        </p:nvSpPr>
        <p:spPr>
          <a:xfrm>
            <a:off x="307732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44"/>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4"/>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4"/>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4"/>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4"/>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4"/>
          <p:cNvSpPr/>
          <p:nvPr/>
        </p:nvSpPr>
        <p:spPr>
          <a:xfrm>
            <a:off x="4037975" y="38272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4"/>
          <p:cNvSpPr/>
          <p:nvPr/>
        </p:nvSpPr>
        <p:spPr>
          <a:xfrm>
            <a:off x="5950475"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4"/>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44"/>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44"/>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4"/>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4"/>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85064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8653575" y="44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4"/>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4"/>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4"/>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4"/>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4"/>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50" b="0" i="0" u="none" strike="noStrike" cap="none">
              <a:solidFill>
                <a:srgbClr val="000000"/>
              </a:solidFill>
              <a:latin typeface="Arial"/>
              <a:ea typeface="Arial"/>
              <a:cs typeface="Arial"/>
              <a:sym typeface="Arial"/>
            </a:endParaRPr>
          </a:p>
        </p:txBody>
      </p:sp>
      <p:sp>
        <p:nvSpPr>
          <p:cNvPr id="408" name="Google Shape;408;p44"/>
          <p:cNvSpPr/>
          <p:nvPr/>
        </p:nvSpPr>
        <p:spPr>
          <a:xfrm>
            <a:off x="6226775" y="39826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4"/>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0" name="Google Shape;410;p44"/>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11" name="Google Shape;411;p44"/>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12" name="Google Shape;412;p44"/>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413" name="Google Shape;413;p44"/>
          <p:cNvSpPr/>
          <p:nvPr/>
        </p:nvSpPr>
        <p:spPr>
          <a:xfrm>
            <a:off x="7951300" y="37403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000"/>
              <a:t>Inclure des défenseurs des personnes handicapées dans notre conseil d'administration.</a:t>
            </a:r>
            <a:endParaRPr sz="1000" b="0" i="0" u="none" strike="noStrike" cap="none">
              <a:solidFill>
                <a:srgbClr val="000000"/>
              </a:solidFill>
              <a:latin typeface="Arial"/>
              <a:ea typeface="Arial"/>
              <a:cs typeface="Arial"/>
              <a:sym typeface="Arial"/>
            </a:endParaRPr>
          </a:p>
        </p:txBody>
      </p:sp>
      <p:sp>
        <p:nvSpPr>
          <p:cNvPr id="414" name="Google Shape;414;p44"/>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5" name="Google Shape;415;p44"/>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endParaRPr sz="800">
              <a:solidFill>
                <a:srgbClr val="202124"/>
              </a:solidFill>
              <a:highlight>
                <a:srgbClr val="F8F9FA"/>
              </a:highlight>
            </a:endParaRPr>
          </a:p>
        </p:txBody>
      </p:sp>
      <p:sp>
        <p:nvSpPr>
          <p:cNvPr id="416" name="Google Shape;416;p44"/>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7" name="Google Shape;417;p44"/>
          <p:cNvSpPr/>
          <p:nvPr/>
        </p:nvSpPr>
        <p:spPr>
          <a:xfrm>
            <a:off x="201275" y="3534225"/>
            <a:ext cx="11205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418" name="Google Shape;418;p44"/>
          <p:cNvSpPr/>
          <p:nvPr/>
        </p:nvSpPr>
        <p:spPr>
          <a:xfrm>
            <a:off x="8082613" y="242183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45"/>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a:p>
          <a:p>
            <a:pPr marL="0" marR="0" lvl="0" indent="0" algn="l" rtl="0">
              <a:lnSpc>
                <a:spcPct val="100000"/>
              </a:lnSpc>
              <a:spcBef>
                <a:spcPts val="0"/>
              </a:spcBef>
              <a:spcAft>
                <a:spcPts val="0"/>
              </a:spcAft>
              <a:buClr>
                <a:srgbClr val="000000"/>
              </a:buClr>
              <a:buSzPts val="900"/>
              <a:buFont typeface="Arial"/>
              <a:buNone/>
            </a:pPr>
            <a:endParaRPr sz="800"/>
          </a:p>
        </p:txBody>
      </p:sp>
      <p:sp>
        <p:nvSpPr>
          <p:cNvPr id="424" name="Google Shape;424;p45"/>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55555"/>
              <a:buFont typeface="Arial"/>
              <a:buNone/>
            </a:pPr>
            <a:r>
              <a:rPr lang="en" sz="1800">
                <a:solidFill>
                  <a:schemeClr val="lt1"/>
                </a:solidFill>
                <a:latin typeface="Nunito"/>
                <a:ea typeface="Nunito"/>
                <a:cs typeface="Nunito"/>
                <a:sym typeface="Nunito"/>
              </a:rPr>
              <a:t>Comment pouvons-nous amplifier la voix des personnes handicapées qui ont avorté dans votre contexte ?</a:t>
            </a:r>
            <a:endParaRPr sz="33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425" name="Google Shape;425;p45"/>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Utilisez ces "points autocollants" pour approuver ce que quelqu'un d'autre a écrit.</a:t>
            </a:r>
            <a:endParaRPr sz="1400" b="0" i="1" u="none" strike="noStrike" cap="none">
              <a:solidFill>
                <a:srgbClr val="000000"/>
              </a:solidFill>
              <a:highlight>
                <a:srgbClr val="FFF2CC"/>
              </a:highlight>
              <a:latin typeface="Lato"/>
              <a:ea typeface="Lato"/>
              <a:cs typeface="Lato"/>
              <a:sym typeface="Lato"/>
            </a:endParaRPr>
          </a:p>
        </p:txBody>
      </p:sp>
      <p:sp>
        <p:nvSpPr>
          <p:cNvPr id="426" name="Google Shape;426;p45"/>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27" name="Google Shape;427;p45"/>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rgbClr val="000000"/>
              </a:solidFill>
              <a:latin typeface="Arial"/>
              <a:ea typeface="Arial"/>
              <a:cs typeface="Arial"/>
              <a:sym typeface="Arial"/>
            </a:endParaRPr>
          </a:p>
        </p:txBody>
      </p:sp>
      <p:sp>
        <p:nvSpPr>
          <p:cNvPr id="428" name="Google Shape;428;p45"/>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Représentation positive dans les médias </a:t>
            </a:r>
            <a:endParaRPr sz="800" b="0" i="0" u="none" strike="noStrike" cap="none">
              <a:solidFill>
                <a:srgbClr val="000000"/>
              </a:solidFill>
              <a:latin typeface="Arial"/>
              <a:ea typeface="Arial"/>
              <a:cs typeface="Arial"/>
              <a:sym typeface="Arial"/>
            </a:endParaRPr>
          </a:p>
        </p:txBody>
      </p:sp>
      <p:sp>
        <p:nvSpPr>
          <p:cNvPr id="429" name="Google Shape;429;p45"/>
          <p:cNvSpPr/>
          <p:nvPr/>
        </p:nvSpPr>
        <p:spPr>
          <a:xfrm>
            <a:off x="5166475"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5"/>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31" name="Google Shape;431;p45"/>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32" name="Google Shape;432;p45"/>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5"/>
          <p:cNvSpPr/>
          <p:nvPr/>
        </p:nvSpPr>
        <p:spPr>
          <a:xfrm>
            <a:off x="2011138"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5"/>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5"/>
          <p:cNvSpPr/>
          <p:nvPr/>
        </p:nvSpPr>
        <p:spPr>
          <a:xfrm>
            <a:off x="4144288" y="4083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5"/>
          <p:cNvSpPr/>
          <p:nvPr/>
        </p:nvSpPr>
        <p:spPr>
          <a:xfrm>
            <a:off x="3700113" y="3752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5"/>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5"/>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5"/>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5"/>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5"/>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5"/>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5"/>
          <p:cNvSpPr/>
          <p:nvPr/>
        </p:nvSpPr>
        <p:spPr>
          <a:xfrm>
            <a:off x="7789650" y="18028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5"/>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5"/>
          <p:cNvSpPr/>
          <p:nvPr/>
        </p:nvSpPr>
        <p:spPr>
          <a:xfrm>
            <a:off x="25448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5"/>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5"/>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5"/>
          <p:cNvSpPr/>
          <p:nvPr/>
        </p:nvSpPr>
        <p:spPr>
          <a:xfrm>
            <a:off x="5604000" y="14645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5"/>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5"/>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5"/>
          <p:cNvSpPr/>
          <p:nvPr/>
        </p:nvSpPr>
        <p:spPr>
          <a:xfrm>
            <a:off x="591442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5"/>
          <p:cNvSpPr/>
          <p:nvPr/>
        </p:nvSpPr>
        <p:spPr>
          <a:xfrm>
            <a:off x="7759625" y="18028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5"/>
          <p:cNvSpPr/>
          <p:nvPr/>
        </p:nvSpPr>
        <p:spPr>
          <a:xfrm>
            <a:off x="7759625" y="17386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5"/>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5"/>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5"/>
          <p:cNvSpPr/>
          <p:nvPr/>
        </p:nvSpPr>
        <p:spPr>
          <a:xfrm>
            <a:off x="42061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5"/>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5"/>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459" name="Google Shape;459;p45"/>
          <p:cNvSpPr/>
          <p:nvPr/>
        </p:nvSpPr>
        <p:spPr>
          <a:xfrm>
            <a:off x="4072463" y="38272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5"/>
          <p:cNvSpPr/>
          <p:nvPr/>
        </p:nvSpPr>
        <p:spPr>
          <a:xfrm>
            <a:off x="21907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00"/>
              <a:buFont typeface="Arial"/>
              <a:buNone/>
            </a:pPr>
            <a:endParaRPr sz="900"/>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1" name="Google Shape;461;p45"/>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p:txBody>
      </p:sp>
      <p:sp>
        <p:nvSpPr>
          <p:cNvPr id="462" name="Google Shape;462;p45"/>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63" name="Google Shape;463;p45"/>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64" name="Google Shape;464;p45"/>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00" b="0" i="0" u="none" strike="noStrike" cap="none">
              <a:solidFill>
                <a:srgbClr val="000000"/>
              </a:solidFill>
              <a:latin typeface="Arial"/>
              <a:ea typeface="Arial"/>
              <a:cs typeface="Arial"/>
              <a:sym typeface="Arial"/>
            </a:endParaRPr>
          </a:p>
        </p:txBody>
      </p:sp>
      <p:sp>
        <p:nvSpPr>
          <p:cNvPr id="465" name="Google Shape;465;p45"/>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6" name="Google Shape;466;p45"/>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7" name="Google Shape;467;p45"/>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8" name="Google Shape;468;p45"/>
          <p:cNvSpPr/>
          <p:nvPr/>
        </p:nvSpPr>
        <p:spPr>
          <a:xfrm rot="252189">
            <a:off x="2275325" y="4029017"/>
            <a:ext cx="229216" cy="206047"/>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5"/>
          <p:cNvSpPr/>
          <p:nvPr/>
        </p:nvSpPr>
        <p:spPr>
          <a:xfrm>
            <a:off x="2991863" y="38381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5"/>
          <p:cNvSpPr/>
          <p:nvPr/>
        </p:nvSpPr>
        <p:spPr>
          <a:xfrm>
            <a:off x="2371663" y="4327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5"/>
          <p:cNvSpPr/>
          <p:nvPr/>
        </p:nvSpPr>
        <p:spPr>
          <a:xfrm>
            <a:off x="5208338" y="3835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46"/>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77" name="Google Shape;477;p46"/>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55555"/>
              <a:buFont typeface="Arial"/>
              <a:buNone/>
            </a:pPr>
            <a:r>
              <a:rPr lang="en" sz="1800">
                <a:solidFill>
                  <a:schemeClr val="lt1"/>
                </a:solidFill>
                <a:latin typeface="Nunito"/>
                <a:ea typeface="Nunito"/>
                <a:cs typeface="Nunito"/>
                <a:sym typeface="Nunito"/>
              </a:rPr>
              <a:t>Quelles sont les solutions possibles que vous recommanderiez pour rendre l'organisation plus inclusive du handicap ?</a:t>
            </a:r>
            <a:endParaRPr sz="1800">
              <a:solidFill>
                <a:schemeClr val="lt1"/>
              </a:solidFill>
              <a:latin typeface="Nunito"/>
              <a:ea typeface="Nunito"/>
              <a:cs typeface="Nunito"/>
              <a:sym typeface="Nunito"/>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478" name="Google Shape;478;p46"/>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Utilisez ces "points autocollants" pour approuver ce que quelqu'un d'autre a écrit.</a:t>
            </a:r>
            <a:endParaRPr sz="1400" b="0" i="1" u="none" strike="noStrike" cap="none">
              <a:solidFill>
                <a:srgbClr val="000000"/>
              </a:solidFill>
              <a:highlight>
                <a:srgbClr val="FFF2CC"/>
              </a:highlight>
              <a:latin typeface="Lato"/>
              <a:ea typeface="Lato"/>
              <a:cs typeface="Lato"/>
              <a:sym typeface="Lato"/>
            </a:endParaRPr>
          </a:p>
        </p:txBody>
      </p:sp>
      <p:sp>
        <p:nvSpPr>
          <p:cNvPr id="479" name="Google Shape;479;p46"/>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0" name="Google Shape;480;p46"/>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1" name="Google Shape;481;p46"/>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82" name="Google Shape;482;p46"/>
          <p:cNvSpPr/>
          <p:nvPr/>
        </p:nvSpPr>
        <p:spPr>
          <a:xfrm>
            <a:off x="5374800" y="3785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6"/>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4" name="Google Shape;484;p46"/>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endParaRPr sz="700">
              <a:solidFill>
                <a:srgbClr val="202124"/>
              </a:solidFill>
            </a:endParaRPr>
          </a:p>
          <a:p>
            <a:pPr marL="0" marR="0" lvl="0" indent="0" algn="l" rtl="0">
              <a:lnSpc>
                <a:spcPct val="100000"/>
              </a:lnSpc>
              <a:spcBef>
                <a:spcPts val="0"/>
              </a:spcBef>
              <a:spcAft>
                <a:spcPts val="0"/>
              </a:spcAft>
              <a:buClr>
                <a:srgbClr val="000000"/>
              </a:buClr>
              <a:buSzPts val="1000"/>
              <a:buFont typeface="Arial"/>
              <a:buNone/>
            </a:pPr>
            <a:endParaRPr sz="1000"/>
          </a:p>
        </p:txBody>
      </p:sp>
      <p:sp>
        <p:nvSpPr>
          <p:cNvPr id="485" name="Google Shape;485;p46"/>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486" name="Google Shape;486;p46"/>
          <p:cNvSpPr/>
          <p:nvPr/>
        </p:nvSpPr>
        <p:spPr>
          <a:xfrm>
            <a:off x="2612413"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6"/>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6"/>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6"/>
          <p:cNvSpPr/>
          <p:nvPr/>
        </p:nvSpPr>
        <p:spPr>
          <a:xfrm>
            <a:off x="2909475"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6"/>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6"/>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6"/>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6"/>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6"/>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6"/>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6"/>
          <p:cNvSpPr/>
          <p:nvPr/>
        </p:nvSpPr>
        <p:spPr>
          <a:xfrm>
            <a:off x="3256700"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6"/>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6"/>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6"/>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6"/>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6"/>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6"/>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6"/>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6"/>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6"/>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6"/>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6"/>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6"/>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6"/>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6"/>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6"/>
          <p:cNvSpPr/>
          <p:nvPr/>
        </p:nvSpPr>
        <p:spPr>
          <a:xfrm>
            <a:off x="6392075" y="3914921"/>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6"/>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3" name="Google Shape;513;p46"/>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6"/>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15" name="Google Shape;515;p46"/>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6" name="Google Shape;516;p46"/>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7" name="Google Shape;517;p46"/>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8" name="Google Shape;518;p46"/>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9" name="Google Shape;519;p46"/>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Création d'un glossaire en langue des signes SRHR. </a:t>
            </a:r>
            <a:endParaRPr sz="900" b="0" i="0" u="none" strike="noStrike" cap="none">
              <a:solidFill>
                <a:srgbClr val="000000"/>
              </a:solidFill>
              <a:latin typeface="Arial"/>
              <a:ea typeface="Arial"/>
              <a:cs typeface="Arial"/>
              <a:sym typeface="Arial"/>
            </a:endParaRPr>
          </a:p>
        </p:txBody>
      </p:sp>
      <p:sp>
        <p:nvSpPr>
          <p:cNvPr id="520" name="Google Shape;520;p46"/>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21" name="Google Shape;521;p46"/>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7"/>
          <p:cNvSpPr txBox="1">
            <a:spLocks noGrp="1"/>
          </p:cNvSpPr>
          <p:nvPr>
            <p:ph type="title"/>
          </p:nvPr>
        </p:nvSpPr>
        <p:spPr>
          <a:xfrm>
            <a:off x="3486151" y="536971"/>
            <a:ext cx="5220600" cy="8916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accent3"/>
              </a:buClr>
              <a:buSzPct val="100000"/>
              <a:buFont typeface="Quattrocento Sans"/>
              <a:buNone/>
            </a:pPr>
            <a:r>
              <a:rPr lang="en" b="0"/>
              <a:t>2ème session </a:t>
            </a:r>
            <a:endParaRPr b="0"/>
          </a:p>
          <a:p>
            <a:pPr marL="0" lvl="0" indent="0" algn="l" rtl="0">
              <a:lnSpc>
                <a:spcPct val="90000"/>
              </a:lnSpc>
              <a:spcBef>
                <a:spcPts val="0"/>
              </a:spcBef>
              <a:spcAft>
                <a:spcPts val="0"/>
              </a:spcAft>
              <a:buClr>
                <a:schemeClr val="accent3"/>
              </a:buClr>
              <a:buSzPct val="100000"/>
              <a:buFont typeface="Quattrocento Sans"/>
              <a:buNone/>
            </a:pPr>
            <a:r>
              <a:rPr lang="en"/>
              <a:t>Vers l'intersectionnalité</a:t>
            </a:r>
            <a:br>
              <a:rPr lang="en"/>
            </a:br>
            <a:endParaRPr/>
          </a:p>
        </p:txBody>
      </p:sp>
      <p:sp>
        <p:nvSpPr>
          <p:cNvPr id="527" name="Google Shape;527;p47"/>
          <p:cNvSpPr txBox="1">
            <a:spLocks noGrp="1"/>
          </p:cNvSpPr>
          <p:nvPr>
            <p:ph type="body" idx="1"/>
          </p:nvPr>
        </p:nvSpPr>
        <p:spPr>
          <a:xfrm>
            <a:off x="3486151" y="1428749"/>
            <a:ext cx="5220600" cy="3329100"/>
          </a:xfrm>
          <a:prstGeom prst="rect">
            <a:avLst/>
          </a:prstGeom>
          <a:noFill/>
          <a:ln>
            <a:noFill/>
          </a:ln>
        </p:spPr>
        <p:txBody>
          <a:bodyPr spcFirstLastPara="1" wrap="square" lIns="68575" tIns="34275" rIns="68575" bIns="34275" anchor="t" anchorCtr="0">
            <a:normAutofit fontScale="77500" lnSpcReduction="20000"/>
          </a:bodyPr>
          <a:lstStyle/>
          <a:p>
            <a:pPr marL="0" lvl="0" indent="0" algn="ctr" rtl="0">
              <a:lnSpc>
                <a:spcPct val="90000"/>
              </a:lnSpc>
              <a:spcBef>
                <a:spcPts val="0"/>
              </a:spcBef>
              <a:spcAft>
                <a:spcPts val="0"/>
              </a:spcAft>
              <a:buClr>
                <a:srgbClr val="C78278"/>
              </a:buClr>
              <a:buSzPct val="100000"/>
              <a:buNone/>
            </a:pPr>
            <a:r>
              <a:rPr lang="en" b="0" i="0">
                <a:solidFill>
                  <a:srgbClr val="C78278"/>
                </a:solidFill>
                <a:latin typeface="Overlock"/>
                <a:ea typeface="Overlock"/>
                <a:cs typeface="Overlock"/>
                <a:sym typeface="Overlock"/>
              </a:rPr>
              <a:t>Oppression </a:t>
            </a:r>
            <a:endParaRPr/>
          </a:p>
          <a:p>
            <a:pPr marL="0" lvl="0" indent="0" algn="l" rtl="0">
              <a:lnSpc>
                <a:spcPct val="90000"/>
              </a:lnSpc>
              <a:spcBef>
                <a:spcPts val="800"/>
              </a:spcBef>
              <a:spcAft>
                <a:spcPts val="0"/>
              </a:spcAft>
              <a:buClr>
                <a:srgbClr val="C78278"/>
              </a:buClr>
              <a:buSzPct val="66666"/>
              <a:buNone/>
            </a:pPr>
            <a:r>
              <a:rPr lang="en" sz="2100" b="0" i="0">
                <a:solidFill>
                  <a:srgbClr val="C78278"/>
                </a:solidFill>
                <a:latin typeface="Overlock"/>
                <a:ea typeface="Overlock"/>
                <a:cs typeface="Overlock"/>
                <a:sym typeface="Overlock"/>
              </a:rPr>
              <a:t>L'intersectionnalité soutient que les conceptualisations classiques de l'oppression au sein de la société, telles que le racisme, le sexisme, l'homophobie et le sectarisme fondé sur la religion, n'agissent pas indépendamment les unes des autres ; au contraire, ces formes d'oppression sont interdépendantes, créant un système d'oppression qui reflète l'"intersection" de multiples formes de discrimination". </a:t>
            </a:r>
            <a:endParaRPr sz="2100" b="0"/>
          </a:p>
          <a:p>
            <a:pPr marL="0" lvl="0" indent="0" algn="ctr" rtl="0">
              <a:lnSpc>
                <a:spcPct val="90000"/>
              </a:lnSpc>
              <a:spcBef>
                <a:spcPts val="800"/>
              </a:spcBef>
              <a:spcAft>
                <a:spcPts val="0"/>
              </a:spcAft>
              <a:buClr>
                <a:srgbClr val="3F3F3F"/>
              </a:buClr>
              <a:buSzPct val="100000"/>
              <a:buNone/>
            </a:pPr>
            <a:endParaRPr b="0">
              <a:solidFill>
                <a:srgbClr val="4D5156"/>
              </a:solidFill>
              <a:latin typeface="Roboto"/>
              <a:ea typeface="Roboto"/>
              <a:cs typeface="Roboto"/>
              <a:sym typeface="Roboto"/>
            </a:endParaRPr>
          </a:p>
          <a:p>
            <a:pPr marL="0" lvl="0" indent="0" algn="ctr" rtl="0">
              <a:lnSpc>
                <a:spcPct val="90000"/>
              </a:lnSpc>
              <a:spcBef>
                <a:spcPts val="800"/>
              </a:spcBef>
              <a:spcAft>
                <a:spcPts val="0"/>
              </a:spcAft>
              <a:buClr>
                <a:srgbClr val="E45214"/>
              </a:buClr>
              <a:buSzPct val="100000"/>
              <a:buNone/>
            </a:pPr>
            <a:r>
              <a:rPr lang="en">
                <a:solidFill>
                  <a:srgbClr val="E45214"/>
                </a:solidFill>
                <a:latin typeface="Overlock"/>
                <a:ea typeface="Overlock"/>
                <a:cs typeface="Overlock"/>
                <a:sym typeface="Overlock"/>
              </a:rPr>
              <a:t>Réponse </a:t>
            </a:r>
            <a:endParaRPr/>
          </a:p>
          <a:p>
            <a:pPr marL="0" lvl="0" indent="0" algn="l" rtl="0">
              <a:lnSpc>
                <a:spcPct val="90000"/>
              </a:lnSpc>
              <a:spcBef>
                <a:spcPts val="800"/>
              </a:spcBef>
              <a:spcAft>
                <a:spcPts val="0"/>
              </a:spcAft>
              <a:buClr>
                <a:srgbClr val="E45214"/>
              </a:buClr>
              <a:buSzPct val="66666"/>
              <a:buNone/>
            </a:pPr>
            <a:r>
              <a:rPr lang="en" sz="2100" i="0">
                <a:solidFill>
                  <a:srgbClr val="E45214"/>
                </a:solidFill>
                <a:latin typeface="Overlock"/>
                <a:ea typeface="Overlock"/>
                <a:cs typeface="Overlock"/>
                <a:sym typeface="Overlock"/>
              </a:rPr>
              <a:t>L'intersectionnalité et la reconnaissance et la confrontation de nos privilèges, peuvent faire de nous de meilleures personnes avec de meilleures vies." "La diversité est ce qui se passe lorsque vous avez une représentation de divers groupes en un seul endroit. La représentation est ce qui se passe lorsque des groupes qui n'ont pas été inclus auparavant le sont.</a:t>
            </a:r>
            <a:endParaRPr sz="2100" i="0">
              <a:solidFill>
                <a:srgbClr val="4D5156"/>
              </a:solidFill>
              <a:latin typeface="Roboto"/>
              <a:ea typeface="Roboto"/>
              <a:cs typeface="Roboto"/>
              <a:sym typeface="Roboto"/>
            </a:endParaRPr>
          </a:p>
          <a:p>
            <a:pPr marL="0" lvl="0" indent="0" algn="l" rtl="0">
              <a:lnSpc>
                <a:spcPct val="90000"/>
              </a:lnSpc>
              <a:spcBef>
                <a:spcPts val="800"/>
              </a:spcBef>
              <a:spcAft>
                <a:spcPts val="0"/>
              </a:spcAft>
              <a:buClr>
                <a:srgbClr val="3F3F3F"/>
              </a:buClr>
              <a:buSzPct val="66666"/>
              <a:buNone/>
            </a:pPr>
            <a:endParaRPr sz="2100" i="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i="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i="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8"/>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4" name="Google Shape;534;p48"/>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5" name="Google Shape;535;p48"/>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6" name="Google Shape;536;p48"/>
          <p:cNvSpPr/>
          <p:nvPr/>
        </p:nvSpPr>
        <p:spPr>
          <a:xfrm>
            <a:off x="2538001" y="26857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7" name="Google Shape;537;p48"/>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8" name="Google Shape;538;p48"/>
          <p:cNvSpPr/>
          <p:nvPr/>
        </p:nvSpPr>
        <p:spPr>
          <a:xfrm>
            <a:off x="1383419"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9" name="Google Shape;539;p48"/>
          <p:cNvSpPr/>
          <p:nvPr/>
        </p:nvSpPr>
        <p:spPr>
          <a:xfrm>
            <a:off x="3661657"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0" name="Google Shape;540;p48"/>
          <p:cNvSpPr/>
          <p:nvPr/>
        </p:nvSpPr>
        <p:spPr>
          <a:xfrm>
            <a:off x="2522525"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1" name="Google Shape;541;p48"/>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2" name="Google Shape;542;p48"/>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3" name="Google Shape;543;p48"/>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4" name="Google Shape;544;p48"/>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5" name="Google Shape;545;p48"/>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6" name="Google Shape;546;p48"/>
          <p:cNvSpPr/>
          <p:nvPr/>
        </p:nvSpPr>
        <p:spPr>
          <a:xfrm>
            <a:off x="208194"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800"/>
              <a:t>cisnormativité et ableisme - présupposés des professionnels de la santé sur les besoins d'accès des personnes et leur sexe</a:t>
            </a:r>
            <a:endParaRPr sz="800" b="0" i="0" u="none" strike="noStrike" cap="none">
              <a:solidFill>
                <a:srgbClr val="000000"/>
              </a:solidFill>
              <a:latin typeface="Arial"/>
              <a:ea typeface="Arial"/>
              <a:cs typeface="Arial"/>
              <a:sym typeface="Arial"/>
            </a:endParaRPr>
          </a:p>
        </p:txBody>
      </p:sp>
      <p:sp>
        <p:nvSpPr>
          <p:cNvPr id="547" name="Google Shape;547;p48"/>
          <p:cNvSpPr/>
          <p:nvPr/>
        </p:nvSpPr>
        <p:spPr>
          <a:xfrm>
            <a:off x="4866763"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548" name="Google Shape;548;p48"/>
          <p:cNvSpPr txBox="1"/>
          <p:nvPr/>
        </p:nvSpPr>
        <p:spPr>
          <a:xfrm>
            <a:off x="208200" y="111075"/>
            <a:ext cx="5593200" cy="1526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b="1">
                <a:solidFill>
                  <a:schemeClr val="accent3"/>
                </a:solidFill>
              </a:rPr>
              <a:t>Laying it bare..........</a:t>
            </a:r>
            <a:endParaRPr sz="1800" b="1">
              <a:solidFill>
                <a:schemeClr val="accent3"/>
              </a:solidFill>
            </a:endParaRPr>
          </a:p>
          <a:p>
            <a:pPr marL="0" lvl="0" indent="0" algn="l" rtl="0">
              <a:lnSpc>
                <a:spcPct val="90000"/>
              </a:lnSpc>
              <a:spcBef>
                <a:spcPts val="800"/>
              </a:spcBef>
              <a:spcAft>
                <a:spcPts val="0"/>
              </a:spcAft>
              <a:buNone/>
            </a:pPr>
            <a:r>
              <a:rPr lang="en" sz="1173" b="1">
                <a:solidFill>
                  <a:srgbClr val="3F3F3F"/>
                </a:solidFill>
              </a:rPr>
              <a:t>Quel est le discours actuel ?</a:t>
            </a:r>
            <a:endParaRPr sz="1173" b="1">
              <a:solidFill>
                <a:srgbClr val="3F3F3F"/>
              </a:solidFill>
            </a:endParaRPr>
          </a:p>
          <a:p>
            <a:pPr marL="0" lvl="0" indent="0" algn="l" rtl="0">
              <a:lnSpc>
                <a:spcPct val="90000"/>
              </a:lnSpc>
              <a:spcBef>
                <a:spcPts val="800"/>
              </a:spcBef>
              <a:spcAft>
                <a:spcPts val="0"/>
              </a:spcAft>
              <a:buNone/>
            </a:pPr>
            <a:r>
              <a:rPr lang="en" sz="1173" b="1">
                <a:solidFill>
                  <a:srgbClr val="3F3F3F"/>
                </a:solidFill>
              </a:rPr>
              <a:t>Quels sont les enjeux pour les femmes, les personnes enceintes et les militants ?</a:t>
            </a:r>
            <a:endParaRPr sz="1173" b="1">
              <a:solidFill>
                <a:srgbClr val="3F3F3F"/>
              </a:solidFill>
            </a:endParaRPr>
          </a:p>
          <a:p>
            <a:pPr marL="0" lvl="0" indent="0" algn="l" rtl="0">
              <a:lnSpc>
                <a:spcPct val="90000"/>
              </a:lnSpc>
              <a:spcBef>
                <a:spcPts val="800"/>
              </a:spcBef>
              <a:spcAft>
                <a:spcPts val="0"/>
              </a:spcAft>
              <a:buNone/>
            </a:pPr>
            <a:r>
              <a:rPr lang="en" sz="1173" b="1">
                <a:solidFill>
                  <a:srgbClr val="3F3F3F"/>
                </a:solidFill>
              </a:rPr>
              <a:t>De quoi parlons-nous lorsque nous disons qu'il est "difficile" de travailler sur l'avortement et le handicap ?</a:t>
            </a:r>
            <a:endParaRPr sz="1173" b="1">
              <a:solidFill>
                <a:srgbClr val="3F3F3F"/>
              </a:solidFill>
            </a:endParaRPr>
          </a:p>
          <a:p>
            <a:pPr marL="0" lvl="0" indent="0" algn="l" rtl="0">
              <a:lnSpc>
                <a:spcPct val="90000"/>
              </a:lnSpc>
              <a:spcBef>
                <a:spcPts val="800"/>
              </a:spcBef>
              <a:spcAft>
                <a:spcPts val="0"/>
              </a:spcAft>
              <a:buNone/>
            </a:pPr>
            <a:endParaRPr sz="100" b="1">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Google Shape;553;p49"/>
          <p:cNvSpPr txBox="1">
            <a:spLocks noGrp="1"/>
          </p:cNvSpPr>
          <p:nvPr>
            <p:ph type="body" idx="1"/>
          </p:nvPr>
        </p:nvSpPr>
        <p:spPr>
          <a:xfrm>
            <a:off x="571500" y="971550"/>
            <a:ext cx="4857600" cy="38343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spcBef>
                <a:spcPts val="800"/>
              </a:spcBef>
              <a:spcAft>
                <a:spcPts val="0"/>
              </a:spcAft>
              <a:buClr>
                <a:srgbClr val="3F3F3F"/>
              </a:buClr>
              <a:buSzPct val="34760"/>
              <a:buFont typeface="Arial"/>
              <a:buNone/>
            </a:pPr>
            <a:endParaRPr sz="4027"/>
          </a:p>
          <a:p>
            <a:pPr marL="0" lvl="0" indent="0" algn="l" rtl="0">
              <a:lnSpc>
                <a:spcPct val="90000"/>
              </a:lnSpc>
              <a:spcBef>
                <a:spcPts val="0"/>
              </a:spcBef>
              <a:spcAft>
                <a:spcPts val="0"/>
              </a:spcAft>
              <a:buClr>
                <a:srgbClr val="3F3F3F"/>
              </a:buClr>
              <a:buSzPct val="29787"/>
              <a:buNone/>
            </a:pPr>
            <a:endParaRPr sz="4700" b="0">
              <a:solidFill>
                <a:schemeClr val="dk1"/>
              </a:solidFill>
            </a:endParaRPr>
          </a:p>
          <a:p>
            <a:pPr marL="0" lvl="0" indent="0" algn="l" rtl="0">
              <a:spcBef>
                <a:spcPts val="0"/>
              </a:spcBef>
              <a:spcAft>
                <a:spcPts val="0"/>
              </a:spcAft>
              <a:buNone/>
            </a:pPr>
            <a:endParaRPr sz="47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Les questions "difficiles" - Posez-les. Cherchez des réponses élaborées. Parfois, "difficile"/"controversé" est une feuille de vigne pour "ne pas vouloir". Le silence peut être un stigmate.</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Nous devons être précis si nous voulons réagir efficacement.</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Ne vous contentez pas de laisser de l'espace, créez-le. Intégrité intersectionnelle </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Soyez audacieux : Autonomie, Agence, Attitude</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Changer la stigmatisation dans la langue</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Exposer les faits &amp; l'approche féministe intersectionnelle est indispensable.</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Ne jouez pas le jeu de l'"équilibre" et du journalisme paresseux.</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0" algn="l" rtl="0">
              <a:spcBef>
                <a:spcPts val="800"/>
              </a:spcBef>
              <a:spcAft>
                <a:spcPts val="0"/>
              </a:spcAft>
              <a:buNone/>
            </a:pPr>
            <a:endParaRPr sz="2027"/>
          </a:p>
          <a:p>
            <a:pPr marL="457200" lvl="0" indent="0" algn="l" rtl="0">
              <a:spcBef>
                <a:spcPts val="0"/>
              </a:spcBef>
              <a:spcAft>
                <a:spcPts val="0"/>
              </a:spcAft>
              <a:buNone/>
            </a:pPr>
            <a:endParaRPr sz="5900" b="0">
              <a:solidFill>
                <a:schemeClr val="dk1"/>
              </a:solidFill>
            </a:endParaRPr>
          </a:p>
          <a:p>
            <a:pPr marL="0" lvl="0" indent="0" algn="l" rtl="0">
              <a:spcBef>
                <a:spcPts val="0"/>
              </a:spcBef>
              <a:spcAft>
                <a:spcPts val="0"/>
              </a:spcAft>
              <a:buNone/>
            </a:pPr>
            <a:endParaRPr sz="5900" b="0">
              <a:solidFill>
                <a:schemeClr val="dk1"/>
              </a:solidFill>
            </a:endParaRPr>
          </a:p>
          <a:p>
            <a:pPr marL="0" lvl="0" indent="0" algn="l" rtl="0">
              <a:spcBef>
                <a:spcPts val="0"/>
              </a:spcBef>
              <a:spcAft>
                <a:spcPts val="0"/>
              </a:spcAft>
              <a:buClr>
                <a:srgbClr val="3F3F3F"/>
              </a:buClr>
              <a:buSzPts val="350"/>
              <a:buFont typeface="Arial"/>
              <a:buNone/>
            </a:pPr>
            <a:endParaRPr sz="7073"/>
          </a:p>
          <a:p>
            <a:pPr marL="0" lvl="0" indent="0" algn="l" rtl="0">
              <a:spcBef>
                <a:spcPts val="800"/>
              </a:spcBef>
              <a:spcAft>
                <a:spcPts val="0"/>
              </a:spcAft>
              <a:buClr>
                <a:srgbClr val="3F3F3F"/>
              </a:buClr>
              <a:buSzPct val="27593"/>
              <a:buFont typeface="Arial"/>
              <a:buNone/>
            </a:pPr>
            <a:endParaRPr sz="5073"/>
          </a:p>
          <a:p>
            <a:pPr marL="0" lvl="0" indent="0" algn="l" rtl="0">
              <a:spcBef>
                <a:spcPts val="0"/>
              </a:spcBef>
              <a:spcAft>
                <a:spcPts val="0"/>
              </a:spcAft>
              <a:buNone/>
            </a:pPr>
            <a:endParaRPr sz="2700" b="0">
              <a:solidFill>
                <a:schemeClr val="dk1"/>
              </a:solidFill>
            </a:endParaRPr>
          </a:p>
          <a:p>
            <a:pPr marL="0" lvl="0" indent="0" algn="l" rtl="0">
              <a:spcBef>
                <a:spcPts val="0"/>
              </a:spcBef>
              <a:spcAft>
                <a:spcPts val="0"/>
              </a:spcAft>
              <a:buNone/>
            </a:pPr>
            <a:r>
              <a:rPr lang="en" sz="2700" b="0">
                <a:solidFill>
                  <a:schemeClr val="dk1"/>
                </a:solidFill>
              </a:rPr>
              <a:t> </a:t>
            </a:r>
            <a:endParaRPr sz="2700" b="0">
              <a:solidFill>
                <a:schemeClr val="dk1"/>
              </a:solidFill>
            </a:endParaRPr>
          </a:p>
          <a:p>
            <a:pPr marL="0" lvl="0" indent="0" algn="l" rtl="0">
              <a:lnSpc>
                <a:spcPct val="90000"/>
              </a:lnSpc>
              <a:spcBef>
                <a:spcPts val="0"/>
              </a:spcBef>
              <a:spcAft>
                <a:spcPts val="0"/>
              </a:spcAft>
              <a:buClr>
                <a:srgbClr val="3F3F3F"/>
              </a:buClr>
              <a:buSzPct val="60869"/>
              <a:buNone/>
            </a:pPr>
            <a:endParaRPr sz="2300" u="sng">
              <a:solidFill>
                <a:schemeClr val="dk1"/>
              </a:solidFill>
            </a:endParaRPr>
          </a:p>
          <a:p>
            <a:pPr marL="0" lvl="0" indent="0" algn="l" rtl="0">
              <a:lnSpc>
                <a:spcPct val="90000"/>
              </a:lnSpc>
              <a:spcBef>
                <a:spcPts val="800"/>
              </a:spcBef>
              <a:spcAft>
                <a:spcPts val="0"/>
              </a:spcAft>
              <a:buClr>
                <a:srgbClr val="3F3F3F"/>
              </a:buClr>
              <a:buSzPct val="60869"/>
              <a:buNone/>
            </a:pPr>
            <a:endParaRPr sz="2300" u="sng">
              <a:solidFill>
                <a:schemeClr val="dk1"/>
              </a:solidFill>
            </a:endParaRPr>
          </a:p>
          <a:p>
            <a:pPr marL="0" lvl="0" indent="0" algn="l" rtl="0">
              <a:lnSpc>
                <a:spcPct val="90000"/>
              </a:lnSpc>
              <a:spcBef>
                <a:spcPts val="800"/>
              </a:spcBef>
              <a:spcAft>
                <a:spcPts val="0"/>
              </a:spcAft>
              <a:buClr>
                <a:srgbClr val="3F3F3F"/>
              </a:buClr>
              <a:buSzPct val="100000"/>
              <a:buNone/>
            </a:pPr>
            <a:endParaRPr u="sng">
              <a:solidFill>
                <a:schemeClr val="dk1"/>
              </a:solidFill>
            </a:endParaRPr>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a:p>
          <a:p>
            <a:pPr marL="0" lvl="0" indent="0" algn="l" rtl="0">
              <a:lnSpc>
                <a:spcPct val="90000"/>
              </a:lnSpc>
              <a:spcBef>
                <a:spcPts val="800"/>
              </a:spcBef>
              <a:spcAft>
                <a:spcPts val="0"/>
              </a:spcAft>
              <a:buClr>
                <a:srgbClr val="3F3F3F"/>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À propos de ce cahier d'exercices </a:t>
            </a:r>
            <a:endParaRPr dirty="0"/>
          </a:p>
        </p:txBody>
      </p:sp>
      <p:sp>
        <p:nvSpPr>
          <p:cNvPr id="131" name="Google Shape;13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dirty="0"/>
              <a:t>Ce cahier d'exercices est issu de l'atelier en ligne </a:t>
            </a:r>
            <a:r>
              <a:rPr lang="en-GB" b="1" dirty="0"/>
              <a:t>La stigmatisation aux intersections</a:t>
            </a:r>
            <a:r>
              <a:rPr lang="en" b="1" dirty="0"/>
              <a:t>: Avortement, handicap, VIH et accès. </a:t>
            </a:r>
            <a:r>
              <a:rPr lang="fr-FR" dirty="0"/>
              <a:t>Créé pour les membres d'</a:t>
            </a:r>
            <a:r>
              <a:rPr lang="fr-FR" dirty="0" err="1"/>
              <a:t>Inroads</a:t>
            </a:r>
            <a:r>
              <a:rPr lang="fr-FR" dirty="0"/>
              <a:t> par: </a:t>
            </a:r>
            <a:r>
              <a:rPr lang="fr-FR" dirty="0" err="1"/>
              <a:t>Phylis</a:t>
            </a:r>
            <a:r>
              <a:rPr lang="fr-FR" dirty="0"/>
              <a:t>, Lilian, </a:t>
            </a:r>
            <a:r>
              <a:rPr lang="fr-FR" dirty="0" err="1"/>
              <a:t>Medea</a:t>
            </a:r>
            <a:r>
              <a:rPr lang="fr-FR" dirty="0"/>
              <a:t>, </a:t>
            </a:r>
            <a:r>
              <a:rPr lang="fr-FR" dirty="0" err="1"/>
              <a:t>Gvantsa</a:t>
            </a:r>
            <a:r>
              <a:rPr lang="fr-FR" dirty="0"/>
              <a:t>, </a:t>
            </a:r>
            <a:r>
              <a:rPr lang="fr-FR" dirty="0" err="1"/>
              <a:t>Esma</a:t>
            </a:r>
            <a:r>
              <a:rPr lang="fr-FR" dirty="0"/>
              <a:t>, Naomi et </a:t>
            </a:r>
            <a:r>
              <a:rPr lang="fr-FR" dirty="0" err="1"/>
              <a:t>Jakki</a:t>
            </a:r>
            <a:r>
              <a:rPr lang="fr-FR" dirty="0"/>
              <a:t>. </a:t>
            </a:r>
            <a:endParaRPr dirty="0"/>
          </a:p>
          <a:p>
            <a:pPr marL="0" lvl="0" indent="0" algn="l" rtl="0">
              <a:spcBef>
                <a:spcPts val="1200"/>
              </a:spcBef>
              <a:spcAft>
                <a:spcPts val="0"/>
              </a:spcAft>
              <a:buNone/>
            </a:pPr>
            <a:r>
              <a:rPr lang="en" dirty="0"/>
              <a:t>Sur la base des diapositives des trois sessions, nous avons préparé une version du manuel pour faciliter l'apprentissage de tous les membres d'inroads, y compris ceux qui n'ont pas pu assister à la session en direct. </a:t>
            </a:r>
            <a:endParaRPr dirty="0"/>
          </a:p>
          <a:p>
            <a:pPr marL="0" lvl="0" indent="0" algn="l" rtl="0">
              <a:spcBef>
                <a:spcPts val="1200"/>
              </a:spcBef>
              <a:spcAft>
                <a:spcPts val="0"/>
              </a:spcAft>
              <a:buNone/>
            </a:pPr>
            <a:r>
              <a:rPr lang="en" dirty="0"/>
              <a:t>Nous vous invitons à utiliser ce matériel au sein de votre communauté et de votre organisation afin d'apprendre, de réfléchir et de lancer des idées autour des GRANDES questions qui se posent dans le cadre de ce travail, afin de renforcer la compréhension et les pratiques anti-stigmatisation des personnes handicapées et des autres groupes vulnérables. </a:t>
            </a:r>
          </a:p>
          <a:p>
            <a:pPr marL="0" lvl="0" indent="0" algn="l" rtl="0">
              <a:spcBef>
                <a:spcPts val="1200"/>
              </a:spcBef>
              <a:spcAft>
                <a:spcPts val="0"/>
              </a:spcAft>
              <a:buNone/>
            </a:pPr>
            <a:r>
              <a:rPr lang="fr-FR" dirty="0"/>
              <a:t>Ce document a été traduit à l'aide d'un logiciel automatisé, veuillez pardonner toute imperfection.</a:t>
            </a:r>
            <a:endParaRPr dirty="0"/>
          </a:p>
          <a:p>
            <a:pPr marL="0" lvl="0" indent="0" algn="l" rtl="0">
              <a:spcBef>
                <a:spcPts val="1200"/>
              </a:spcBef>
              <a:spcAft>
                <a:spcPts val="0"/>
              </a:spcAft>
              <a:buClr>
                <a:schemeClr val="dk1"/>
              </a:buClr>
              <a:buSzPct val="61111"/>
              <a:buFont typeface="Arial"/>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0"/>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0" name="Google Shape;560;p50"/>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1" name="Google Shape;561;p50"/>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2" name="Google Shape;562;p50"/>
          <p:cNvSpPr/>
          <p:nvPr/>
        </p:nvSpPr>
        <p:spPr>
          <a:xfrm>
            <a:off x="2538026"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3" name="Google Shape;563;p50"/>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4" name="Google Shape;564;p50"/>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5" name="Google Shape;565;p50"/>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6" name="Google Shape;566;p50"/>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7" name="Google Shape;567;p50"/>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8" name="Google Shape;568;p50"/>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9" name="Google Shape;569;p50"/>
          <p:cNvSpPr txBox="1"/>
          <p:nvPr/>
        </p:nvSpPr>
        <p:spPr>
          <a:xfrm>
            <a:off x="277838" y="271069"/>
            <a:ext cx="5469000" cy="2004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100" b="1">
                <a:solidFill>
                  <a:schemeClr val="accent5"/>
                </a:solidFill>
                <a:latin typeface="Quattrocento Sans"/>
                <a:ea typeface="Quattrocento Sans"/>
                <a:cs typeface="Quattrocento Sans"/>
                <a:sym typeface="Quattrocento Sans"/>
              </a:rPr>
              <a:t>Diagnostic prénatal : </a:t>
            </a:r>
            <a:r>
              <a:rPr lang="en" sz="1100">
                <a:solidFill>
                  <a:schemeClr val="dk1"/>
                </a:solidFill>
              </a:rPr>
              <a:t>comment abordez-vous ce sujet dans votre militantisme ?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Faites-vous fuir les femmes handicapées ou êtes-vous à l'écoute de leurs préoccupations ?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Contribuez-vous au contrôle des corps handicapés ou à la libération des corps handicapés ?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Pour ceux d'entre nous qui sont handicapés, vous sentez-vous marginalisés ou inclus dans cette conversation ?</a:t>
            </a:r>
            <a:endParaRPr sz="1100">
              <a:solidFill>
                <a:schemeClr val="dk1"/>
              </a:solidFill>
            </a:endParaRPr>
          </a:p>
          <a:p>
            <a:pPr marL="0" lvl="0" indent="0" algn="l" rtl="0">
              <a:spcBef>
                <a:spcPts val="0"/>
              </a:spcBef>
              <a:spcAft>
                <a:spcPts val="0"/>
              </a:spcAft>
              <a:buNone/>
            </a:pPr>
            <a:endParaRPr sz="2100" b="1">
              <a:solidFill>
                <a:schemeClr val="accent5"/>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1"/>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6" name="Google Shape;576;p51"/>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7" name="Google Shape;577;p51"/>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8" name="Google Shape;578;p51"/>
          <p:cNvSpPr/>
          <p:nvPr/>
        </p:nvSpPr>
        <p:spPr>
          <a:xfrm>
            <a:off x="2538026"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9" name="Google Shape;579;p51"/>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0" name="Google Shape;580;p51"/>
          <p:cNvSpPr/>
          <p:nvPr/>
        </p:nvSpPr>
        <p:spPr>
          <a:xfrm>
            <a:off x="1383419"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1" name="Google Shape;581;p51"/>
          <p:cNvSpPr/>
          <p:nvPr/>
        </p:nvSpPr>
        <p:spPr>
          <a:xfrm>
            <a:off x="3661657"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2" name="Google Shape;582;p51"/>
          <p:cNvSpPr/>
          <p:nvPr/>
        </p:nvSpPr>
        <p:spPr>
          <a:xfrm>
            <a:off x="2522525"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3" name="Google Shape;583;p51"/>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4" name="Google Shape;584;p51"/>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5" name="Google Shape;585;p51"/>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6" name="Google Shape;586;p51"/>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7" name="Google Shape;587;p51"/>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8" name="Google Shape;588;p51"/>
          <p:cNvSpPr/>
          <p:nvPr/>
        </p:nvSpPr>
        <p:spPr>
          <a:xfrm>
            <a:off x="208194"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9" name="Google Shape;589;p51"/>
          <p:cNvSpPr/>
          <p:nvPr/>
        </p:nvSpPr>
        <p:spPr>
          <a:xfrm>
            <a:off x="4866763"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90" name="Google Shape;590;p51"/>
          <p:cNvSpPr txBox="1"/>
          <p:nvPr/>
        </p:nvSpPr>
        <p:spPr>
          <a:xfrm>
            <a:off x="277851" y="271075"/>
            <a:ext cx="6078900" cy="1385400"/>
          </a:xfrm>
          <a:prstGeom prst="rect">
            <a:avLst/>
          </a:prstGeom>
          <a:noFill/>
          <a:ln>
            <a:noFill/>
          </a:ln>
        </p:spPr>
        <p:txBody>
          <a:bodyPr spcFirstLastPara="1" wrap="square" lIns="68575" tIns="68575" rIns="68575" bIns="68575" anchor="t" anchorCtr="0">
            <a:spAutoFit/>
          </a:bodyPr>
          <a:lstStyle/>
          <a:p>
            <a:pPr marL="0" lvl="0" indent="0" algn="l" rtl="0">
              <a:spcBef>
                <a:spcPts val="360"/>
              </a:spcBef>
              <a:spcAft>
                <a:spcPts val="0"/>
              </a:spcAft>
              <a:buClr>
                <a:schemeClr val="dk1"/>
              </a:buClr>
              <a:buSzPts val="1100"/>
              <a:buFont typeface="Arial"/>
              <a:buNone/>
            </a:pPr>
            <a:r>
              <a:rPr lang="en" sz="1800" b="1">
                <a:solidFill>
                  <a:schemeClr val="accent5"/>
                </a:solidFill>
                <a:latin typeface="Quattrocento Sans"/>
                <a:ea typeface="Quattrocento Sans"/>
                <a:cs typeface="Quattrocento Sans"/>
                <a:sym typeface="Quattrocento Sans"/>
              </a:rPr>
              <a:t>Messy Bodies : </a:t>
            </a:r>
            <a:r>
              <a:rPr lang="en" sz="1200">
                <a:solidFill>
                  <a:schemeClr val="dk1"/>
                </a:solidFill>
              </a:rPr>
              <a:t>Quelles sont vos hypothèses sur le handicap et la maternité ? </a:t>
            </a:r>
            <a:endParaRPr sz="1200">
              <a:solidFill>
                <a:schemeClr val="dk1"/>
              </a:solidFill>
            </a:endParaRPr>
          </a:p>
          <a:p>
            <a:pPr marL="0" lvl="0" indent="0" algn="l" rtl="0">
              <a:spcBef>
                <a:spcPts val="360"/>
              </a:spcBef>
              <a:spcAft>
                <a:spcPts val="0"/>
              </a:spcAft>
              <a:buClr>
                <a:schemeClr val="dk1"/>
              </a:buClr>
              <a:buSzPts val="1100"/>
              <a:buFont typeface="Arial"/>
              <a:buNone/>
            </a:pPr>
            <a:r>
              <a:rPr lang="en" sz="1200">
                <a:solidFill>
                  <a:schemeClr val="dk1"/>
                </a:solidFill>
              </a:rPr>
              <a:t>Les femmes handicapées sont encouragées à devenir mères ? Les femmes handicapées ont besoin d'une surveillance supplémentaire pour des raisons de protection de l'enfance.</a:t>
            </a:r>
            <a:endParaRPr sz="1200">
              <a:solidFill>
                <a:schemeClr val="dk1"/>
              </a:solidFill>
            </a:endParaRPr>
          </a:p>
          <a:p>
            <a:pPr marL="0" lvl="0" indent="0" algn="l" rtl="0">
              <a:spcBef>
                <a:spcPts val="360"/>
              </a:spcBef>
              <a:spcAft>
                <a:spcPts val="0"/>
              </a:spcAft>
              <a:buClr>
                <a:schemeClr val="dk1"/>
              </a:buClr>
              <a:buSzPts val="1100"/>
              <a:buFont typeface="Arial"/>
              <a:buNone/>
            </a:pPr>
            <a:r>
              <a:rPr lang="en" sz="1200">
                <a:solidFill>
                  <a:schemeClr val="dk1"/>
                </a:solidFill>
              </a:rPr>
              <a:t>Les femmes handicapées sont capables de prendre des décisions concernant leur santé reproductive.</a:t>
            </a:r>
            <a:endParaRPr sz="1200">
              <a:solidFill>
                <a:schemeClr val="dk1"/>
              </a:solidFill>
            </a:endParaRPr>
          </a:p>
          <a:p>
            <a:pPr marL="0" lvl="0" indent="0" algn="l" rtl="0">
              <a:spcBef>
                <a:spcPts val="0"/>
              </a:spcBef>
              <a:spcAft>
                <a:spcPts val="0"/>
              </a:spcAft>
              <a:buNone/>
            </a:pPr>
            <a:endParaRPr sz="2100" b="1">
              <a:solidFill>
                <a:schemeClr val="accent5"/>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2"/>
          <p:cNvSpPr txBox="1">
            <a:spLocks noGrp="1"/>
          </p:cNvSpPr>
          <p:nvPr>
            <p:ph type="body" idx="1"/>
          </p:nvPr>
        </p:nvSpPr>
        <p:spPr>
          <a:xfrm>
            <a:off x="3528050" y="1428750"/>
            <a:ext cx="3187800" cy="3413400"/>
          </a:xfrm>
          <a:prstGeom prst="rect">
            <a:avLst/>
          </a:prstGeom>
        </p:spPr>
        <p:txBody>
          <a:bodyPr spcFirstLastPara="1" wrap="square" lIns="68575" tIns="34275" rIns="68575" bIns="34275" anchor="t" anchorCtr="0">
            <a:normAutofit fontScale="40000" lnSpcReduction="20000"/>
          </a:bodyPr>
          <a:lstStyle/>
          <a:p>
            <a:pPr marL="0" lvl="0" indent="0" algn="l" rtl="0">
              <a:spcBef>
                <a:spcPts val="800"/>
              </a:spcBef>
              <a:spcAft>
                <a:spcPts val="0"/>
              </a:spcAft>
              <a:buNone/>
            </a:pPr>
            <a:r>
              <a:rPr lang="en" sz="2907"/>
              <a:t>Regardez cette vidéo et discutez des points suivants : </a:t>
            </a:r>
            <a:endParaRPr sz="2907"/>
          </a:p>
          <a:p>
            <a:pPr marL="0" lvl="0" indent="0" algn="l" rtl="0">
              <a:spcBef>
                <a:spcPts val="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Votre pays a-t-il ratifié la CNUDPH ?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Comment la loi de votre pays décide-t-elle quand une personne n'a pas le droit de prendre ses propres décisions ?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Les gens sont-ils soutenus pour prendre leurs propres décisions, ou quelqu'un d'autre a-t-il le droit de prendre des décisions à leur place ?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Les gens ont-ils le droit de prendre des décisions qui sont peut-être ce qu'ils veulent, mais pas ce qui est le mieux pour eux ?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Qui décide de la durée ou de la nature de l'incapacité d'une personne à prendre des décisions de manière autonome ?</a:t>
            </a:r>
            <a:endParaRPr sz="3007" b="0">
              <a:latin typeface="Quattrocento Sans"/>
              <a:ea typeface="Quattrocento Sans"/>
              <a:cs typeface="Quattrocento Sans"/>
              <a:sym typeface="Quattrocento Sans"/>
            </a:endParaRPr>
          </a:p>
          <a:p>
            <a:pPr marL="0" lvl="0" indent="0" algn="l" rtl="0">
              <a:spcBef>
                <a:spcPts val="2200"/>
              </a:spcBef>
              <a:spcAft>
                <a:spcPts val="0"/>
              </a:spcAft>
              <a:buClr>
                <a:srgbClr val="3F3F3F"/>
              </a:buClr>
              <a:buSzPct val="100000"/>
              <a:buFont typeface="Arial"/>
              <a:buNone/>
            </a:pPr>
            <a:br>
              <a:rPr lang="en" sz="1500">
                <a:latin typeface="Quattrocento Sans"/>
                <a:ea typeface="Quattrocento Sans"/>
                <a:cs typeface="Quattrocento Sans"/>
                <a:sym typeface="Quattrocento Sans"/>
              </a:rPr>
            </a:br>
            <a:endParaRPr sz="1500">
              <a:latin typeface="Quattrocento Sans"/>
              <a:ea typeface="Quattrocento Sans"/>
              <a:cs typeface="Quattrocento Sans"/>
              <a:sym typeface="Quattrocento Sans"/>
            </a:endParaRPr>
          </a:p>
          <a:p>
            <a:pPr marL="0" lvl="0" indent="0" algn="l" rtl="0">
              <a:spcBef>
                <a:spcPts val="800"/>
              </a:spcBef>
              <a:spcAft>
                <a:spcPts val="0"/>
              </a:spcAft>
              <a:buNone/>
            </a:pPr>
            <a:endParaRPr/>
          </a:p>
        </p:txBody>
      </p:sp>
      <p:sp>
        <p:nvSpPr>
          <p:cNvPr id="596" name="Google Shape;596;p52"/>
          <p:cNvSpPr txBox="1">
            <a:spLocks noGrp="1"/>
          </p:cNvSpPr>
          <p:nvPr>
            <p:ph type="title"/>
          </p:nvPr>
        </p:nvSpPr>
        <p:spPr>
          <a:xfrm>
            <a:off x="571499" y="536971"/>
            <a:ext cx="4857600" cy="891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Capacité mentale et capacité juridique </a:t>
            </a:r>
            <a:endParaRPr/>
          </a:p>
        </p:txBody>
      </p:sp>
      <p:pic>
        <p:nvPicPr>
          <p:cNvPr id="597" name="Google Shape;597;p52" descr="The UN Convention on the Rights of Persons with Disabilities (UN CRPD) is a binding United Nations human rights treaty for persons with disabilities – Signed and ratified by almost all EU Member States and the EU itself. &#10;&#10;Article 12. of the UNCRPD wants to ensure that every person with disabilities including people with psychosocial disabilities  may enjoy equal recognition before the law which requires legal capacity.&#10;&#10;This short animated video seeks to explain what legal capacity is all about and recalls that everyone has the inherent right to make their own choices including people with psychosocial disabilities. &#10;&#10;Find out more about MHE's work on Article 12 of the UN CRPD at www.mhe-sme.org" title="UNCRPD: What is Article 12 and Legal Capacity?">
            <a:hlinkClick r:id="rId3"/>
          </p:cNvPr>
          <p:cNvPicPr preferRelativeResize="0"/>
          <p:nvPr/>
        </p:nvPicPr>
        <p:blipFill>
          <a:blip r:embed="rId4">
            <a:alphaModFix/>
          </a:blip>
          <a:stretch>
            <a:fillRect/>
          </a:stretch>
        </p:blipFill>
        <p:spPr>
          <a:xfrm>
            <a:off x="376101" y="1734776"/>
            <a:ext cx="3060800" cy="2295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3"/>
          <p:cNvSpPr txBox="1">
            <a:spLocks noGrp="1"/>
          </p:cNvSpPr>
          <p:nvPr>
            <p:ph type="body" idx="1"/>
          </p:nvPr>
        </p:nvSpPr>
        <p:spPr>
          <a:xfrm>
            <a:off x="3160600" y="1071575"/>
            <a:ext cx="5281200" cy="3663600"/>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spcBef>
                <a:spcPts val="0"/>
              </a:spcBef>
              <a:spcAft>
                <a:spcPts val="0"/>
              </a:spcAft>
              <a:buClr>
                <a:schemeClr val="accent3"/>
              </a:buClr>
              <a:buSzPct val="100000"/>
              <a:buFont typeface="Quattrocento Sans"/>
              <a:buNone/>
            </a:pPr>
            <a:r>
              <a:rPr lang="en" sz="3000">
                <a:solidFill>
                  <a:schemeClr val="accent3"/>
                </a:solidFill>
              </a:rPr>
              <a:t>Décisions de substitution</a:t>
            </a:r>
            <a:endParaRPr sz="3000">
              <a:solidFill>
                <a:schemeClr val="accent3"/>
              </a:solidFill>
            </a:endParaRPr>
          </a:p>
          <a:p>
            <a:pPr marL="0" lvl="0" indent="0" algn="l" rtl="0">
              <a:lnSpc>
                <a:spcPct val="90000"/>
              </a:lnSpc>
              <a:spcBef>
                <a:spcPts val="0"/>
              </a:spcBef>
              <a:spcAft>
                <a:spcPts val="0"/>
              </a:spcAft>
              <a:buClr>
                <a:srgbClr val="595959"/>
              </a:buClr>
              <a:buSzPct val="100000"/>
              <a:buNone/>
            </a:pPr>
            <a:endParaRPr b="0">
              <a:solidFill>
                <a:srgbClr val="595959"/>
              </a:solidFill>
            </a:endParaRPr>
          </a:p>
          <a:p>
            <a:pPr marL="0" lvl="0" indent="0" algn="l" rtl="0">
              <a:lnSpc>
                <a:spcPct val="90000"/>
              </a:lnSpc>
              <a:spcBef>
                <a:spcPts val="0"/>
              </a:spcBef>
              <a:spcAft>
                <a:spcPts val="0"/>
              </a:spcAft>
              <a:buClr>
                <a:srgbClr val="595959"/>
              </a:buClr>
              <a:buSzPct val="66666"/>
              <a:buNone/>
            </a:pPr>
            <a:r>
              <a:rPr lang="en" sz="2100" b="0" i="0" u="none" strike="noStrike">
                <a:solidFill>
                  <a:srgbClr val="595959"/>
                </a:solidFill>
                <a:latin typeface="Arial"/>
                <a:ea typeface="Arial"/>
                <a:cs typeface="Arial"/>
                <a:sym typeface="Arial"/>
              </a:rPr>
              <a:t>Quelqu'un d'autre a le droit légal de prendre des décisions à votre place. </a:t>
            </a:r>
            <a:endParaRPr sz="2100" b="0"/>
          </a:p>
          <a:p>
            <a:pPr marL="0" lvl="0" indent="0" algn="l" rtl="0">
              <a:lnSpc>
                <a:spcPct val="90000"/>
              </a:lnSpc>
              <a:spcBef>
                <a:spcPts val="900"/>
              </a:spcBef>
              <a:spcAft>
                <a:spcPts val="0"/>
              </a:spcAft>
              <a:buClr>
                <a:srgbClr val="595959"/>
              </a:buClr>
              <a:buSzPct val="66666"/>
              <a:buNone/>
            </a:pPr>
            <a:r>
              <a:rPr lang="en" sz="2100" b="0" i="0" u="none" strike="noStrike">
                <a:solidFill>
                  <a:srgbClr val="595959"/>
                </a:solidFill>
                <a:latin typeface="Arial"/>
                <a:ea typeface="Arial"/>
                <a:cs typeface="Arial"/>
                <a:sym typeface="Arial"/>
              </a:rPr>
              <a:t>Ces décisions doivent être prises dans votre "meilleur intérêt", mais qu'est-ce que cela signifie ? </a:t>
            </a:r>
            <a:endParaRPr sz="2100" b="0"/>
          </a:p>
          <a:p>
            <a:pPr marL="0" lvl="0" indent="0" algn="l" rtl="0">
              <a:lnSpc>
                <a:spcPct val="90000"/>
              </a:lnSpc>
              <a:spcBef>
                <a:spcPts val="900"/>
              </a:spcBef>
              <a:spcAft>
                <a:spcPts val="0"/>
              </a:spcAft>
              <a:buClr>
                <a:srgbClr val="595959"/>
              </a:buClr>
              <a:buSzPct val="66666"/>
              <a:buNone/>
            </a:pPr>
            <a:r>
              <a:rPr lang="en" sz="2100" b="0" i="0" u="none" strike="noStrike">
                <a:solidFill>
                  <a:srgbClr val="595959"/>
                </a:solidFill>
                <a:latin typeface="Arial"/>
                <a:ea typeface="Arial"/>
                <a:cs typeface="Arial"/>
                <a:sym typeface="Arial"/>
              </a:rPr>
              <a:t>Quels types de problèmes cela pourrait-il poser ? </a:t>
            </a:r>
            <a:endParaRPr sz="2100" b="0" i="0" u="none" strike="noStrike">
              <a:solidFill>
                <a:srgbClr val="595959"/>
              </a:solidFill>
              <a:latin typeface="Arial"/>
              <a:ea typeface="Arial"/>
              <a:cs typeface="Arial"/>
              <a:sym typeface="Arial"/>
            </a:endParaRPr>
          </a:p>
          <a:p>
            <a:pPr marL="0" lvl="0" indent="0" algn="l" rtl="0">
              <a:lnSpc>
                <a:spcPct val="90000"/>
              </a:lnSpc>
              <a:spcBef>
                <a:spcPts val="900"/>
              </a:spcBef>
              <a:spcAft>
                <a:spcPts val="0"/>
              </a:spcAft>
              <a:buClr>
                <a:srgbClr val="595959"/>
              </a:buClr>
              <a:buSzPct val="100000"/>
              <a:buNone/>
            </a:pPr>
            <a:endParaRPr b="0">
              <a:solidFill>
                <a:srgbClr val="595959"/>
              </a:solidFill>
            </a:endParaRPr>
          </a:p>
          <a:p>
            <a:pPr marL="0" lvl="0" indent="0" algn="l" rtl="0">
              <a:spcBef>
                <a:spcPts val="0"/>
              </a:spcBef>
              <a:spcAft>
                <a:spcPts val="0"/>
              </a:spcAft>
              <a:buClr>
                <a:schemeClr val="accent3"/>
              </a:buClr>
              <a:buSzPct val="87500"/>
              <a:buNone/>
            </a:pPr>
            <a:r>
              <a:rPr lang="en" sz="3428">
                <a:solidFill>
                  <a:schemeClr val="accent3"/>
                </a:solidFill>
              </a:rPr>
              <a:t>Décisions de soutien</a:t>
            </a:r>
            <a:endParaRPr sz="3428">
              <a:solidFill>
                <a:schemeClr val="accent3"/>
              </a:solidFill>
            </a:endParaRPr>
          </a:p>
          <a:p>
            <a:pPr marL="0" lvl="0" indent="0" algn="l" rtl="0">
              <a:spcBef>
                <a:spcPts val="0"/>
              </a:spcBef>
              <a:spcAft>
                <a:spcPts val="0"/>
              </a:spcAft>
              <a:buClr>
                <a:schemeClr val="accent3"/>
              </a:buClr>
              <a:buSzPct val="142857"/>
              <a:buNone/>
            </a:pPr>
            <a:endParaRPr sz="2100">
              <a:solidFill>
                <a:schemeClr val="accent3"/>
              </a:solidFill>
            </a:endParaRPr>
          </a:p>
          <a:p>
            <a:pPr marL="0" lvl="0" indent="0" algn="l" rtl="0">
              <a:spcBef>
                <a:spcPts val="0"/>
              </a:spcBef>
              <a:spcAft>
                <a:spcPts val="0"/>
              </a:spcAft>
              <a:buClr>
                <a:schemeClr val="dk2"/>
              </a:buClr>
              <a:buSzPct val="85714"/>
              <a:buFont typeface="Arial"/>
              <a:buNone/>
            </a:pPr>
            <a:r>
              <a:rPr lang="en" sz="2100" b="0">
                <a:solidFill>
                  <a:schemeClr val="dk2"/>
                </a:solidFill>
              </a:rPr>
              <a:t>Le Comité pour la CDPH soutient que chacun doit pouvoir prendre des décisions en fonction de sa volonté et de ses préférences individuelles.</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Prise de décision assistée - un ajustement raisonnable pour aider les personnes à prendre leurs propres décisions.</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Q1. À quoi pensez-vous que cela pourrait ressembler ? </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Q2. Quelles préoccupations pourraient être soulevées à ce sujet ? </a:t>
            </a:r>
            <a:endParaRPr sz="2100" b="0">
              <a:latin typeface="Quattrocento Sans"/>
              <a:ea typeface="Quattrocento Sans"/>
              <a:cs typeface="Quattrocento Sans"/>
              <a:sym typeface="Quattrocento Sans"/>
            </a:endParaRPr>
          </a:p>
          <a:p>
            <a:pPr marL="0" lvl="0" indent="0" algn="l" rtl="0">
              <a:spcBef>
                <a:spcPts val="900"/>
              </a:spcBef>
              <a:spcAft>
                <a:spcPts val="0"/>
              </a:spcAft>
              <a:buClr>
                <a:schemeClr val="dk2"/>
              </a:buClr>
              <a:buSzPct val="49591"/>
              <a:buFont typeface="Arial"/>
              <a:buNone/>
            </a:pPr>
            <a:endParaRPr sz="2823" b="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4"/>
          <p:cNvSpPr txBox="1">
            <a:spLocks noGrp="1"/>
          </p:cNvSpPr>
          <p:nvPr>
            <p:ph type="body" idx="1"/>
          </p:nvPr>
        </p:nvSpPr>
        <p:spPr>
          <a:xfrm>
            <a:off x="571500" y="1428750"/>
            <a:ext cx="6723600" cy="3460200"/>
          </a:xfrm>
          <a:prstGeom prst="rect">
            <a:avLst/>
          </a:prstGeom>
        </p:spPr>
        <p:txBody>
          <a:bodyPr spcFirstLastPara="1" wrap="square" lIns="68575" tIns="34275" rIns="68575" bIns="34275" anchor="t" anchorCtr="0">
            <a:normAutofit fontScale="40000" lnSpcReduction="20000"/>
          </a:bodyPr>
          <a:lstStyle/>
          <a:p>
            <a:pPr marL="0" lvl="0" indent="0" algn="l" rtl="0">
              <a:spcBef>
                <a:spcPts val="800"/>
              </a:spcBef>
              <a:spcAft>
                <a:spcPts val="0"/>
              </a:spcAft>
              <a:buNone/>
            </a:pPr>
            <a:r>
              <a:rPr lang="en" u="sng">
                <a:solidFill>
                  <a:schemeClr val="hlink"/>
                </a:solidFill>
                <a:hlinkClick r:id="rId3"/>
              </a:rPr>
              <a:t>Avortement et handicap : La conversation chuchotée </a:t>
            </a:r>
            <a:endParaRPr u="sng"/>
          </a:p>
          <a:p>
            <a:pPr marL="0" lvl="0" indent="0" algn="l" rtl="0">
              <a:spcBef>
                <a:spcPts val="800"/>
              </a:spcBef>
              <a:spcAft>
                <a:spcPts val="0"/>
              </a:spcAft>
              <a:buClr>
                <a:srgbClr val="3F3F3F"/>
              </a:buClr>
              <a:buSzPct val="100000"/>
              <a:buFont typeface="Arial"/>
              <a:buNone/>
            </a:pPr>
            <a:r>
              <a:rPr lang="en" u="sng">
                <a:solidFill>
                  <a:schemeClr val="hlink"/>
                </a:solidFill>
                <a:hlinkClick r:id="rId4"/>
              </a:rPr>
              <a:t>Que signifie la JR pour les personnes handicapées ? </a:t>
            </a:r>
            <a:endParaRPr u="sng"/>
          </a:p>
          <a:p>
            <a:pPr marL="0" lvl="0" indent="0" algn="l" rtl="0">
              <a:spcBef>
                <a:spcPts val="800"/>
              </a:spcBef>
              <a:spcAft>
                <a:spcPts val="0"/>
              </a:spcAft>
              <a:buNone/>
            </a:pPr>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https://www.alliance4choice.com/repeal-58/59/2019/9/abortion-amp-disabilties</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a:solidFill>
                  <a:schemeClr val="dk1"/>
                </a:solidFill>
                <a:latin typeface="Quattrocento Sans"/>
                <a:ea typeface="Quattrocento Sans"/>
                <a:cs typeface="Quattrocento Sans"/>
                <a:sym typeface="Quattrocento Sans"/>
              </a:rPr>
              <a:t>Catholics for Choice </a:t>
            </a:r>
            <a:r>
              <a:rPr lang="en" u="sng">
                <a:solidFill>
                  <a:schemeClr val="dk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 https://www.catholicsforchoice.org/resource-library/</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https://humanwithuterus.wordpress.com/2013/08/27/hard-questions-about-abortion/</a:t>
            </a:r>
            <a:endParaRPr>
              <a:solidFill>
                <a:schemeClr val="dk1"/>
              </a:solidFill>
              <a:latin typeface="Quattrocento Sans"/>
              <a:ea typeface="Quattrocento Sans"/>
              <a:cs typeface="Quattrocento Sans"/>
              <a:sym typeface="Quattrocento Sans"/>
            </a:endParaRPr>
          </a:p>
          <a:p>
            <a:pPr marL="0" lvl="0" indent="0" algn="l" rtl="0">
              <a:spcBef>
                <a:spcPts val="800"/>
              </a:spcBef>
              <a:spcAft>
                <a:spcPts val="0"/>
              </a:spcAft>
              <a:buNone/>
            </a:pPr>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https://www.nwci.ie/images/uploads/15572_NWC_Abortion_Paper_WEB.pdf</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val="tx"/>
                    </a:ext>
                  </a:extLst>
                </a:hlinkClick>
              </a:rPr>
              <a:t>https://womenenabled.org/pdfs/Women%20Enabled%20International%20Abortion%20and%20Disability%20-%20Towards%20an%20Intersectional%20Human%20Rights-Based%20Approach%20January%202020.pdf</a:t>
            </a:r>
            <a:endParaRPr>
              <a:solidFill>
                <a:schemeClr val="dk1"/>
              </a:solidFill>
              <a:latin typeface="Quattrocento Sans"/>
              <a:ea typeface="Quattrocento Sans"/>
              <a:cs typeface="Quattrocento Sans"/>
              <a:sym typeface="Quattrocento Sans"/>
            </a:endParaRPr>
          </a:p>
          <a:p>
            <a:pPr marL="215900" lvl="0" indent="-127000" algn="l" rtl="0">
              <a:spcBef>
                <a:spcPts val="0"/>
              </a:spcBef>
              <a:spcAft>
                <a:spcPts val="0"/>
              </a:spcAft>
              <a:buClr>
                <a:schemeClr val="lt1"/>
              </a:buClr>
              <a:buSzPct val="100000"/>
              <a:buFont typeface="Noto Sans Symbols"/>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10">
                  <a:extLst>
                    <a:ext uri="{A12FA001-AC4F-418D-AE19-62706E023703}">
                      <ahyp:hlinkClr xmlns:ahyp="http://schemas.microsoft.com/office/drawing/2018/hyperlinkcolor" val="tx"/>
                    </a:ext>
                  </a:extLst>
                </a:hlinkClick>
              </a:rPr>
              <a:t>https://www.spiked-online.com/2020/03/05/abortion-on-the-grounds-of-disability-is-not-discrimination</a:t>
            </a:r>
            <a:endParaRPr>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lt1"/>
              </a:buClr>
              <a:buSzPct val="128571"/>
              <a:buFont typeface="Noto Sans Symbols"/>
              <a:buChar char="⮚"/>
            </a:pPr>
            <a:endParaRPr>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u="sng">
                <a:solidFill>
                  <a:schemeClr val="dk1"/>
                </a:solidFill>
                <a:latin typeface="Quattrocento Sans"/>
                <a:ea typeface="Quattrocento Sans"/>
                <a:cs typeface="Quattrocento Sans"/>
                <a:sym typeface="Quattrocento Sans"/>
                <a:hlinkClick r:id="rId11">
                  <a:extLst>
                    <a:ext uri="{A12FA001-AC4F-418D-AE19-62706E023703}">
                      <ahyp:hlinkClr xmlns:ahyp="http://schemas.microsoft.com/office/drawing/2018/hyperlinkcolor" val="tx"/>
                    </a:ext>
                  </a:extLst>
                </a:hlinkClick>
              </a:rPr>
              <a:t>https://docs.google.com/document/d/1Br7bkF55YOcc6fnEHDxz27pMBDuWEHpwPnIBGLKdVPM/edit?usp=sharing</a:t>
            </a:r>
            <a:endParaRPr sz="180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sz="1800">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a:solidFill>
                  <a:schemeClr val="dk1"/>
                </a:solidFill>
                <a:latin typeface="Quattrocento Sans"/>
                <a:ea typeface="Quattrocento Sans"/>
                <a:cs typeface="Quattrocento Sans"/>
                <a:sym typeface="Quattrocento Sans"/>
              </a:rPr>
              <a:t>https://www.facebook.com/Alliance4Choice/videos/1506487046196188/</a:t>
            </a:r>
            <a:endParaRPr sz="1800" b="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sz="1800">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u="sng">
                <a:solidFill>
                  <a:schemeClr val="dk1"/>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val="tx"/>
                    </a:ext>
                  </a:extLst>
                </a:hlinkClick>
              </a:rPr>
              <a:t>https://womenenabled.org/pdfs/Women%20Enabled%20International%20Abortion%20and%20Disability%20-%20Towards%20an%20Intersectional%20Human%20Rights-Based%20Approach%20January%202020.pdf</a:t>
            </a:r>
            <a:endParaRPr sz="1800">
              <a:solidFill>
                <a:schemeClr val="dk1"/>
              </a:solidFill>
              <a:latin typeface="Quattrocento Sans"/>
              <a:ea typeface="Quattrocento Sans"/>
              <a:cs typeface="Quattrocento Sans"/>
              <a:sym typeface="Quattrocento Sans"/>
            </a:endParaRPr>
          </a:p>
          <a:p>
            <a:pPr marL="285750" lvl="0" indent="-17145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Sara Ahmed, </a:t>
            </a:r>
            <a:r>
              <a:rPr lang="en" sz="1800" i="1">
                <a:latin typeface="Quattrocento Sans"/>
                <a:ea typeface="Quattrocento Sans"/>
                <a:cs typeface="Quattrocento Sans"/>
                <a:sym typeface="Quattrocento Sans"/>
              </a:rPr>
              <a:t>Living a Feminist Life </a:t>
            </a:r>
            <a:r>
              <a:rPr lang="en" sz="1800">
                <a:latin typeface="Quattrocento Sans"/>
                <a:ea typeface="Quattrocento Sans"/>
                <a:cs typeface="Quattrocento Sans"/>
                <a:sym typeface="Quattrocento Sans"/>
              </a:rPr>
              <a:t>(2017, Duke University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Patricia Hill-Collins et Silma Bilge, </a:t>
            </a:r>
            <a:r>
              <a:rPr lang="en" sz="1800" i="1">
                <a:latin typeface="Quattrocento Sans"/>
                <a:ea typeface="Quattrocento Sans"/>
                <a:cs typeface="Quattrocento Sans"/>
                <a:sym typeface="Quattrocento Sans"/>
              </a:rPr>
              <a:t>Intersectionality </a:t>
            </a:r>
            <a:r>
              <a:rPr lang="en" sz="1800">
                <a:latin typeface="Quattrocento Sans"/>
                <a:ea typeface="Quattrocento Sans"/>
                <a:cs typeface="Quattrocento Sans"/>
                <a:sym typeface="Quattrocento Sans"/>
              </a:rPr>
              <a:t>(2020, Polity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 Crowter &amp; Ors, R (On the Application Of) v Secretary of State for Health And Social Care [2021] EWHC 2536 (Admin) (23 Septembre 2021)</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Lucy Jackson, 'Trauma, tragedy and stigma : The discomforting narrative of reproductive rights in Northern Ireland' (2020) 35 </a:t>
            </a:r>
            <a:r>
              <a:rPr lang="en" sz="1800" i="1">
                <a:latin typeface="Quattrocento Sans"/>
                <a:ea typeface="Quattrocento Sans"/>
                <a:cs typeface="Quattrocento Sans"/>
                <a:sym typeface="Quattrocento Sans"/>
              </a:rPr>
              <a:t>Emotion, Space and Society </a:t>
            </a:r>
            <a:r>
              <a:rPr lang="en" sz="1800">
                <a:latin typeface="Quattrocento Sans"/>
                <a:ea typeface="Quattrocento Sans"/>
                <a:cs typeface="Quattrocento Sans"/>
                <a:sym typeface="Quattrocento Sans"/>
              </a:rPr>
              <a:t>pp 3-8.</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Alison Kafer, </a:t>
            </a:r>
            <a:r>
              <a:rPr lang="en" sz="1800" i="1">
                <a:latin typeface="Quattrocento Sans"/>
                <a:ea typeface="Quattrocento Sans"/>
                <a:cs typeface="Quattrocento Sans"/>
                <a:sym typeface="Quattrocento Sans"/>
              </a:rPr>
              <a:t>Feminist, Queer, Crip </a:t>
            </a:r>
            <a:r>
              <a:rPr lang="en" sz="1800">
                <a:latin typeface="Quattrocento Sans"/>
                <a:ea typeface="Quattrocento Sans"/>
                <a:cs typeface="Quattrocento Sans"/>
                <a:sym typeface="Quattrocento Sans"/>
              </a:rPr>
              <a:t>(2013, Duke University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P (Relations sexuelles et contraception) v.2 [2018] EWCOP 10 (18 avril 2018)</a:t>
            </a:r>
            <a:endParaRPr sz="1800">
              <a:solidFill>
                <a:schemeClr val="lt1"/>
              </a:solidFill>
              <a:latin typeface="Quattrocento Sans"/>
              <a:ea typeface="Quattrocento Sans"/>
              <a:cs typeface="Quattrocento Sans"/>
              <a:sym typeface="Quattrocento Sans"/>
            </a:endParaRPr>
          </a:p>
          <a:p>
            <a:pPr marL="0" lvl="0" indent="0" algn="l" rtl="0">
              <a:spcBef>
                <a:spcPts val="800"/>
              </a:spcBef>
              <a:spcAft>
                <a:spcPts val="0"/>
              </a:spcAft>
              <a:buNone/>
            </a:pPr>
            <a:endParaRPr/>
          </a:p>
        </p:txBody>
      </p:sp>
      <p:sp>
        <p:nvSpPr>
          <p:cNvPr id="609" name="Google Shape;609;p54"/>
          <p:cNvSpPr txBox="1">
            <a:spLocks noGrp="1"/>
          </p:cNvSpPr>
          <p:nvPr>
            <p:ph type="title"/>
          </p:nvPr>
        </p:nvSpPr>
        <p:spPr>
          <a:xfrm>
            <a:off x="571499" y="536971"/>
            <a:ext cx="4857600" cy="891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Ressources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3"/>
        <p:cNvGrpSpPr/>
        <p:nvPr/>
      </p:nvGrpSpPr>
      <p:grpSpPr>
        <a:xfrm>
          <a:off x="0" y="0"/>
          <a:ext cx="0" cy="0"/>
          <a:chOff x="0" y="0"/>
          <a:chExt cx="0" cy="0"/>
        </a:xfrm>
      </p:grpSpPr>
      <p:sp>
        <p:nvSpPr>
          <p:cNvPr id="614" name="Google Shape;614;p55"/>
          <p:cNvSpPr txBox="1">
            <a:spLocks noGrp="1"/>
          </p:cNvSpPr>
          <p:nvPr>
            <p:ph type="ctrTitle"/>
          </p:nvPr>
        </p:nvSpPr>
        <p:spPr>
          <a:xfrm>
            <a:off x="311708" y="1226775"/>
            <a:ext cx="8520600" cy="20526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259999"/>
              <a:buNone/>
            </a:pPr>
            <a:r>
              <a:rPr lang="en" sz="2000" b="1">
                <a:solidFill>
                  <a:srgbClr val="202124"/>
                </a:solidFill>
                <a:highlight>
                  <a:srgbClr val="FFFFFF"/>
                </a:highlight>
              </a:rPr>
              <a:t>3ème session</a:t>
            </a:r>
            <a:endParaRPr sz="2000" b="1">
              <a:solidFill>
                <a:srgbClr val="202124"/>
              </a:solidFill>
              <a:highlight>
                <a:srgbClr val="FFFFFF"/>
              </a:highlight>
            </a:endParaRPr>
          </a:p>
          <a:p>
            <a:pPr marL="0" lvl="0" indent="0" algn="l" rtl="0">
              <a:lnSpc>
                <a:spcPct val="100000"/>
              </a:lnSpc>
              <a:spcBef>
                <a:spcPts val="0"/>
              </a:spcBef>
              <a:spcAft>
                <a:spcPts val="0"/>
              </a:spcAft>
              <a:buSzPct val="148571"/>
              <a:buNone/>
            </a:pPr>
            <a:endParaRPr sz="3500"/>
          </a:p>
          <a:p>
            <a:pPr marL="0" lvl="0" indent="0" algn="ctr" rtl="0">
              <a:lnSpc>
                <a:spcPct val="100000"/>
              </a:lnSpc>
              <a:spcBef>
                <a:spcPts val="0"/>
              </a:spcBef>
              <a:spcAft>
                <a:spcPts val="0"/>
              </a:spcAft>
              <a:buSzPct val="148571"/>
              <a:buNone/>
            </a:pPr>
            <a:r>
              <a:rPr lang="en" sz="3500"/>
              <a:t>La stigmatisation intersectionnelle : </a:t>
            </a:r>
            <a:endParaRPr sz="3500"/>
          </a:p>
          <a:p>
            <a:pPr marL="0" lvl="0" indent="0" algn="ctr" rtl="0">
              <a:lnSpc>
                <a:spcPct val="100000"/>
              </a:lnSpc>
              <a:spcBef>
                <a:spcPts val="0"/>
              </a:spcBef>
              <a:spcAft>
                <a:spcPts val="0"/>
              </a:spcAft>
              <a:buSzPct val="189090"/>
              <a:buNone/>
            </a:pPr>
            <a:r>
              <a:rPr lang="en" sz="2750"/>
              <a:t>Avortement, commerce du sexe, consommation de drogues et VIH </a:t>
            </a:r>
            <a:endParaRPr sz="2750"/>
          </a:p>
          <a:p>
            <a:pPr marL="0" lvl="0" indent="0" algn="ctr" rtl="0">
              <a:lnSpc>
                <a:spcPct val="100000"/>
              </a:lnSpc>
              <a:spcBef>
                <a:spcPts val="0"/>
              </a:spcBef>
              <a:spcAft>
                <a:spcPts val="0"/>
              </a:spcAft>
              <a:buSzPct val="148571"/>
              <a:buNone/>
            </a:pPr>
            <a:endParaRPr sz="3500"/>
          </a:p>
        </p:txBody>
      </p:sp>
      <p:pic>
        <p:nvPicPr>
          <p:cNvPr id="615" name="Google Shape;615;p55"/>
          <p:cNvPicPr preferRelativeResize="0"/>
          <p:nvPr/>
        </p:nvPicPr>
        <p:blipFill>
          <a:blip r:embed="rId3">
            <a:alphaModFix/>
          </a:blip>
          <a:stretch>
            <a:fillRect/>
          </a:stretch>
        </p:blipFill>
        <p:spPr>
          <a:xfrm>
            <a:off x="7064725" y="4337975"/>
            <a:ext cx="1862875" cy="636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grpSp>
        <p:nvGrpSpPr>
          <p:cNvPr id="620" name="Google Shape;620;p56"/>
          <p:cNvGrpSpPr/>
          <p:nvPr/>
        </p:nvGrpSpPr>
        <p:grpSpPr>
          <a:xfrm>
            <a:off x="2008608" y="0"/>
            <a:ext cx="4739633" cy="5104685"/>
            <a:chOff x="1347318" y="0"/>
            <a:chExt cx="5433489" cy="5696558"/>
          </a:xfrm>
        </p:grpSpPr>
        <p:sp>
          <p:nvSpPr>
            <p:cNvPr id="621" name="Google Shape;621;p56"/>
            <p:cNvSpPr/>
            <p:nvPr/>
          </p:nvSpPr>
          <p:spPr>
            <a:xfrm>
              <a:off x="2971518" y="1935631"/>
              <a:ext cx="2184300" cy="18246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2" name="Google Shape;622;p56"/>
            <p:cNvSpPr txBox="1"/>
            <p:nvPr/>
          </p:nvSpPr>
          <p:spPr>
            <a:xfrm>
              <a:off x="3327334" y="2232843"/>
              <a:ext cx="1591800" cy="1230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D12B00"/>
                </a:buClr>
                <a:buSzPts val="1100"/>
                <a:buFont typeface="Arial"/>
                <a:buNone/>
              </a:pPr>
              <a:r>
                <a:rPr lang="en" sz="1100" b="1" i="0" u="none" strike="noStrike" cap="none">
                  <a:solidFill>
                    <a:srgbClr val="FEF2EE"/>
                  </a:solidFill>
                  <a:highlight>
                    <a:srgbClr val="FF9900"/>
                  </a:highlight>
                  <a:latin typeface="Arial"/>
                  <a:ea typeface="Arial"/>
                  <a:cs typeface="Arial"/>
                  <a:sym typeface="Arial"/>
                </a:rPr>
                <a:t>Intersectionnalité</a:t>
              </a:r>
              <a:endParaRPr sz="1100">
                <a:solidFill>
                  <a:srgbClr val="FEF2EE"/>
                </a:solidFill>
                <a:highlight>
                  <a:srgbClr val="FF9900"/>
                </a:highlight>
              </a:endParaRPr>
            </a:p>
          </p:txBody>
        </p:sp>
        <p:sp>
          <p:nvSpPr>
            <p:cNvPr id="623" name="Google Shape;623;p56"/>
            <p:cNvSpPr/>
            <p:nvPr/>
          </p:nvSpPr>
          <p:spPr>
            <a:xfrm>
              <a:off x="4358488" y="871001"/>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4" name="Google Shape;624;p56"/>
            <p:cNvSpPr/>
            <p:nvPr/>
          </p:nvSpPr>
          <p:spPr>
            <a:xfrm>
              <a:off x="3110988" y="0"/>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5" name="Google Shape;625;p56"/>
            <p:cNvSpPr txBox="1"/>
            <p:nvPr/>
          </p:nvSpPr>
          <p:spPr>
            <a:xfrm>
              <a:off x="3428207" y="274432"/>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Lutte contre les connexions multiples</a:t>
              </a:r>
              <a:endParaRPr sz="1100">
                <a:solidFill>
                  <a:srgbClr val="FEF2EE"/>
                </a:solidFill>
              </a:endParaRPr>
            </a:p>
          </p:txBody>
        </p:sp>
        <p:sp>
          <p:nvSpPr>
            <p:cNvPr id="626" name="Google Shape;626;p56"/>
            <p:cNvSpPr/>
            <p:nvPr/>
          </p:nvSpPr>
          <p:spPr>
            <a:xfrm>
              <a:off x="5387024" y="2290580"/>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7" name="Google Shape;627;p56"/>
            <p:cNvSpPr/>
            <p:nvPr/>
          </p:nvSpPr>
          <p:spPr>
            <a:xfrm>
              <a:off x="4866507" y="1069910"/>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8" name="Google Shape;628;p56"/>
            <p:cNvSpPr txBox="1"/>
            <p:nvPr/>
          </p:nvSpPr>
          <p:spPr>
            <a:xfrm>
              <a:off x="5183726" y="1344342"/>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Oppresseurs croisés</a:t>
              </a:r>
              <a:endParaRPr sz="1100">
                <a:solidFill>
                  <a:srgbClr val="FEF2EE"/>
                </a:solidFill>
              </a:endParaRPr>
            </a:p>
          </p:txBody>
        </p:sp>
        <p:sp>
          <p:nvSpPr>
            <p:cNvPr id="629" name="Google Shape;629;p56"/>
            <p:cNvSpPr/>
            <p:nvPr/>
          </p:nvSpPr>
          <p:spPr>
            <a:xfrm>
              <a:off x="4672536" y="3893018"/>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0" name="Google Shape;630;p56"/>
            <p:cNvSpPr/>
            <p:nvPr/>
          </p:nvSpPr>
          <p:spPr>
            <a:xfrm>
              <a:off x="4866507" y="2987211"/>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1" name="Google Shape;631;p56"/>
            <p:cNvSpPr txBox="1"/>
            <p:nvPr/>
          </p:nvSpPr>
          <p:spPr>
            <a:xfrm>
              <a:off x="5183726" y="3261643"/>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Voix - Agence et intégrité</a:t>
              </a:r>
              <a:endParaRPr sz="1100">
                <a:solidFill>
                  <a:srgbClr val="FEF2EE"/>
                </a:solidFill>
              </a:endParaRPr>
            </a:p>
          </p:txBody>
        </p:sp>
        <p:sp>
          <p:nvSpPr>
            <p:cNvPr id="632" name="Google Shape;632;p56"/>
            <p:cNvSpPr/>
            <p:nvPr/>
          </p:nvSpPr>
          <p:spPr>
            <a:xfrm>
              <a:off x="2900173" y="4059357"/>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3" name="Google Shape;633;p56"/>
            <p:cNvSpPr/>
            <p:nvPr/>
          </p:nvSpPr>
          <p:spPr>
            <a:xfrm>
              <a:off x="3110988" y="4040558"/>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4" name="Google Shape;634;p56"/>
            <p:cNvSpPr txBox="1"/>
            <p:nvPr/>
          </p:nvSpPr>
          <p:spPr>
            <a:xfrm>
              <a:off x="3428207" y="4314990"/>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Créer l'inclusivité - ne pas l'attendre</a:t>
              </a:r>
              <a:endParaRPr sz="1100">
                <a:solidFill>
                  <a:srgbClr val="FEF2EE"/>
                </a:solidFill>
              </a:endParaRPr>
            </a:p>
          </p:txBody>
        </p:sp>
        <p:sp>
          <p:nvSpPr>
            <p:cNvPr id="635" name="Google Shape;635;p56"/>
            <p:cNvSpPr/>
            <p:nvPr/>
          </p:nvSpPr>
          <p:spPr>
            <a:xfrm>
              <a:off x="1854794" y="2640348"/>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6" name="Google Shape;636;p56"/>
            <p:cNvSpPr/>
            <p:nvPr/>
          </p:nvSpPr>
          <p:spPr>
            <a:xfrm>
              <a:off x="1347318" y="3022016"/>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7" name="Google Shape;637;p56"/>
            <p:cNvSpPr txBox="1"/>
            <p:nvPr/>
          </p:nvSpPr>
          <p:spPr>
            <a:xfrm>
              <a:off x="1664537" y="3296448"/>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Non symbolique</a:t>
              </a:r>
              <a:endParaRPr sz="1100">
                <a:solidFill>
                  <a:srgbClr val="FEF2EE"/>
                </a:solidFill>
              </a:endParaRPr>
            </a:p>
          </p:txBody>
        </p:sp>
        <p:sp>
          <p:nvSpPr>
            <p:cNvPr id="638" name="Google Shape;638;p56"/>
            <p:cNvSpPr/>
            <p:nvPr/>
          </p:nvSpPr>
          <p:spPr>
            <a:xfrm>
              <a:off x="1347318" y="1016263"/>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9" name="Google Shape;639;p56"/>
            <p:cNvSpPr txBox="1"/>
            <p:nvPr/>
          </p:nvSpPr>
          <p:spPr>
            <a:xfrm>
              <a:off x="1664537" y="1290695"/>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 sz="1300" b="0" i="0" u="none" strike="noStrike" cap="none">
                  <a:solidFill>
                    <a:srgbClr val="FEF2EE"/>
                  </a:solidFill>
                  <a:latin typeface="Arial"/>
                  <a:ea typeface="Arial"/>
                  <a:cs typeface="Arial"/>
                  <a:sym typeface="Arial"/>
                </a:rPr>
                <a:t>Questions transversales</a:t>
              </a:r>
              <a:endParaRPr sz="1100">
                <a:solidFill>
                  <a:srgbClr val="FEF2EE"/>
                </a:solidFill>
              </a:endParaRPr>
            </a:p>
            <a:p>
              <a:pPr marL="0" marR="0" lvl="0" indent="0" algn="ctr" rtl="0">
                <a:lnSpc>
                  <a:spcPct val="90000"/>
                </a:lnSpc>
                <a:spcBef>
                  <a:spcPts val="400"/>
                </a:spcBef>
                <a:spcAft>
                  <a:spcPts val="0"/>
                </a:spcAft>
                <a:buClr>
                  <a:schemeClr val="lt1"/>
                </a:buClr>
                <a:buSzPts val="1300"/>
                <a:buFont typeface="Arial"/>
                <a:buNone/>
              </a:pPr>
              <a:r>
                <a:rPr lang="en" sz="1300" b="0" i="0" u="none" strike="noStrike" cap="none">
                  <a:solidFill>
                    <a:srgbClr val="FEF2EE"/>
                  </a:solidFill>
                  <a:latin typeface="Arial"/>
                  <a:ea typeface="Arial"/>
                  <a:cs typeface="Arial"/>
                  <a:sym typeface="Arial"/>
                </a:rPr>
                <a:t>Solutions croisées</a:t>
              </a:r>
              <a:endParaRPr sz="1100">
                <a:solidFill>
                  <a:srgbClr val="FEF2EE"/>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7"/>
          <p:cNvSpPr txBox="1">
            <a:spLocks noGrp="1"/>
          </p:cNvSpPr>
          <p:nvPr>
            <p:ph type="title" idx="4294967295"/>
          </p:nvPr>
        </p:nvSpPr>
        <p:spPr>
          <a:xfrm>
            <a:off x="803350" y="117500"/>
            <a:ext cx="73266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HIV and disabilities are not linked in any way</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Le VIH et les handicaps ne sont liés d'aucune façon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El VIH y las discapacidades no están vinculados de ninguna manera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2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645" name="Google Shape;645;p57"/>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646" name="Google Shape;646;p57"/>
          <p:cNvSpPr txBox="1"/>
          <p:nvPr/>
        </p:nvSpPr>
        <p:spPr>
          <a:xfrm>
            <a:off x="256300" y="3545950"/>
            <a:ext cx="14316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Lato"/>
                <a:ea typeface="Lato"/>
                <a:cs typeface="Lato"/>
                <a:sym typeface="Lato"/>
              </a:rPr>
              <a:t>Extremely 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a:latin typeface="Lato"/>
              <a:ea typeface="Lato"/>
              <a:cs typeface="Lato"/>
              <a:sym typeface="Lato"/>
            </a:endParaRPr>
          </a:p>
        </p:txBody>
      </p:sp>
      <p:sp>
        <p:nvSpPr>
          <p:cNvPr id="647" name="Google Shape;647;p57"/>
          <p:cNvSpPr txBox="1"/>
          <p:nvPr/>
        </p:nvSpPr>
        <p:spPr>
          <a:xfrm>
            <a:off x="7243175" y="3545950"/>
            <a:ext cx="1649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Lato"/>
                <a:ea typeface="Lato"/>
                <a:cs typeface="Lato"/>
                <a:sym typeface="Lato"/>
              </a:rPr>
              <a:t>V</a:t>
            </a:r>
            <a:r>
              <a:rPr lang="en" sz="1200" b="1">
                <a:solidFill>
                  <a:schemeClr val="dk1"/>
                </a:solidFill>
                <a:latin typeface="Lato"/>
                <a:ea typeface="Lato"/>
                <a:cs typeface="Lato"/>
                <a:sym typeface="Lato"/>
              </a:rPr>
              <a:t>ery uncomfortable!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648" name="Google Shape;648;p57"/>
          <p:cNvSpPr/>
          <p:nvPr/>
        </p:nvSpPr>
        <p:spPr>
          <a:xfrm>
            <a:off x="6538375" y="8671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7"/>
          <p:cNvSpPr/>
          <p:nvPr/>
        </p:nvSpPr>
        <p:spPr>
          <a:xfrm>
            <a:off x="605960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7"/>
          <p:cNvSpPr/>
          <p:nvPr/>
        </p:nvSpPr>
        <p:spPr>
          <a:xfrm>
            <a:off x="779680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57"/>
          <p:cNvSpPr/>
          <p:nvPr/>
        </p:nvSpPr>
        <p:spPr>
          <a:xfrm>
            <a:off x="695785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7"/>
          <p:cNvSpPr/>
          <p:nvPr/>
        </p:nvSpPr>
        <p:spPr>
          <a:xfrm>
            <a:off x="7377325"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7"/>
          <p:cNvSpPr/>
          <p:nvPr/>
        </p:nvSpPr>
        <p:spPr>
          <a:xfrm>
            <a:off x="4670200" y="16640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7"/>
          <p:cNvSpPr/>
          <p:nvPr/>
        </p:nvSpPr>
        <p:spPr>
          <a:xfrm>
            <a:off x="149666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7"/>
          <p:cNvSpPr/>
          <p:nvPr/>
        </p:nvSpPr>
        <p:spPr>
          <a:xfrm>
            <a:off x="7606525" y="2060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7"/>
          <p:cNvSpPr/>
          <p:nvPr/>
        </p:nvSpPr>
        <p:spPr>
          <a:xfrm>
            <a:off x="13397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7"/>
          <p:cNvSpPr/>
          <p:nvPr/>
        </p:nvSpPr>
        <p:spPr>
          <a:xfrm>
            <a:off x="7215225" y="1936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7"/>
          <p:cNvSpPr/>
          <p:nvPr/>
        </p:nvSpPr>
        <p:spPr>
          <a:xfrm>
            <a:off x="3107475" y="19651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7"/>
          <p:cNvSpPr/>
          <p:nvPr/>
        </p:nvSpPr>
        <p:spPr>
          <a:xfrm>
            <a:off x="5849863" y="16136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7"/>
          <p:cNvSpPr/>
          <p:nvPr/>
        </p:nvSpPr>
        <p:spPr>
          <a:xfrm>
            <a:off x="7436625" y="1210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7"/>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7"/>
          <p:cNvSpPr/>
          <p:nvPr/>
        </p:nvSpPr>
        <p:spPr>
          <a:xfrm>
            <a:off x="405227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57"/>
          <p:cNvSpPr/>
          <p:nvPr/>
        </p:nvSpPr>
        <p:spPr>
          <a:xfrm>
            <a:off x="8216275"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57"/>
          <p:cNvSpPr/>
          <p:nvPr/>
        </p:nvSpPr>
        <p:spPr>
          <a:xfrm>
            <a:off x="5445213" y="16136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57"/>
          <p:cNvSpPr/>
          <p:nvPr/>
        </p:nvSpPr>
        <p:spPr>
          <a:xfrm>
            <a:off x="59882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7"/>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57"/>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7"/>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57"/>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7"/>
          <p:cNvSpPr/>
          <p:nvPr/>
        </p:nvSpPr>
        <p:spPr>
          <a:xfrm>
            <a:off x="1860850"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57"/>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57"/>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57"/>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57"/>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57"/>
          <p:cNvSpPr/>
          <p:nvPr/>
        </p:nvSpPr>
        <p:spPr>
          <a:xfrm>
            <a:off x="52799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57"/>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57"/>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57"/>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57"/>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57"/>
          <p:cNvSpPr/>
          <p:nvPr/>
        </p:nvSpPr>
        <p:spPr>
          <a:xfrm>
            <a:off x="3063963"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7"/>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7"/>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7"/>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57"/>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57"/>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57"/>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57"/>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57"/>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57"/>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57"/>
          <p:cNvSpPr/>
          <p:nvPr/>
        </p:nvSpPr>
        <p:spPr>
          <a:xfrm>
            <a:off x="5161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57"/>
          <p:cNvSpPr/>
          <p:nvPr/>
        </p:nvSpPr>
        <p:spPr>
          <a:xfrm>
            <a:off x="3434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57"/>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57"/>
          <p:cNvSpPr/>
          <p:nvPr/>
        </p:nvSpPr>
        <p:spPr>
          <a:xfrm>
            <a:off x="22250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57"/>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57"/>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57"/>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57"/>
          <p:cNvSpPr/>
          <p:nvPr/>
        </p:nvSpPr>
        <p:spPr>
          <a:xfrm>
            <a:off x="62704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57"/>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7"/>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7"/>
          <p:cNvSpPr/>
          <p:nvPr/>
        </p:nvSpPr>
        <p:spPr>
          <a:xfrm>
            <a:off x="6142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7"/>
          <p:cNvSpPr/>
          <p:nvPr/>
        </p:nvSpPr>
        <p:spPr>
          <a:xfrm>
            <a:off x="27038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8"/>
          <p:cNvSpPr txBox="1">
            <a:spLocks noGrp="1"/>
          </p:cNvSpPr>
          <p:nvPr>
            <p:ph type="title" idx="4294967295"/>
          </p:nvPr>
        </p:nvSpPr>
        <p:spPr>
          <a:xfrm>
            <a:off x="1210300" y="166950"/>
            <a:ext cx="69228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Positive legislation facilitates accessibility of abortion services and mitigates stigma</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La legislación positiva facilita la accesibilidad de los servicios de aborto y mitiga el estigma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Une législation positive facilite l'accessibilité des services d'avortement et atténue la stigmatisation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21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707" name="Google Shape;707;p58"/>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708" name="Google Shape;708;p58"/>
          <p:cNvSpPr txBox="1"/>
          <p:nvPr/>
        </p:nvSpPr>
        <p:spPr>
          <a:xfrm>
            <a:off x="400950" y="3545925"/>
            <a:ext cx="1471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Lato"/>
                <a:ea typeface="Lato"/>
                <a:cs typeface="Lato"/>
                <a:sym typeface="Lato"/>
              </a:rPr>
              <a:t>Extremely 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a:latin typeface="Lato"/>
              <a:ea typeface="Lato"/>
              <a:cs typeface="Lato"/>
              <a:sym typeface="Lato"/>
            </a:endParaRPr>
          </a:p>
        </p:txBody>
      </p:sp>
      <p:sp>
        <p:nvSpPr>
          <p:cNvPr id="709" name="Google Shape;709;p58"/>
          <p:cNvSpPr txBox="1"/>
          <p:nvPr/>
        </p:nvSpPr>
        <p:spPr>
          <a:xfrm>
            <a:off x="7117125" y="3545925"/>
            <a:ext cx="1775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Lato"/>
                <a:ea typeface="Lato"/>
                <a:cs typeface="Lato"/>
                <a:sym typeface="Lato"/>
              </a:rPr>
              <a:t>V</a:t>
            </a:r>
            <a:r>
              <a:rPr lang="en" sz="1200" b="1">
                <a:solidFill>
                  <a:schemeClr val="dk1"/>
                </a:solidFill>
                <a:latin typeface="Lato"/>
                <a:ea typeface="Lato"/>
                <a:cs typeface="Lato"/>
                <a:sym typeface="Lato"/>
              </a:rPr>
              <a:t>ery uncomfortable!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10" name="Google Shape;710;p58"/>
          <p:cNvSpPr/>
          <p:nvPr/>
        </p:nvSpPr>
        <p:spPr>
          <a:xfrm>
            <a:off x="1267475" y="14725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58"/>
          <p:cNvSpPr/>
          <p:nvPr/>
        </p:nvSpPr>
        <p:spPr>
          <a:xfrm>
            <a:off x="7270550" y="1819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58"/>
          <p:cNvSpPr/>
          <p:nvPr/>
        </p:nvSpPr>
        <p:spPr>
          <a:xfrm>
            <a:off x="8133100" y="8848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8"/>
          <p:cNvSpPr/>
          <p:nvPr/>
        </p:nvSpPr>
        <p:spPr>
          <a:xfrm>
            <a:off x="7377325" y="10977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8"/>
          <p:cNvSpPr/>
          <p:nvPr/>
        </p:nvSpPr>
        <p:spPr>
          <a:xfrm>
            <a:off x="578522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58"/>
          <p:cNvSpPr/>
          <p:nvPr/>
        </p:nvSpPr>
        <p:spPr>
          <a:xfrm>
            <a:off x="3063975" y="20414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8"/>
          <p:cNvSpPr/>
          <p:nvPr/>
        </p:nvSpPr>
        <p:spPr>
          <a:xfrm>
            <a:off x="149666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8"/>
          <p:cNvSpPr/>
          <p:nvPr/>
        </p:nvSpPr>
        <p:spPr>
          <a:xfrm>
            <a:off x="6293900"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58"/>
          <p:cNvSpPr/>
          <p:nvPr/>
        </p:nvSpPr>
        <p:spPr>
          <a:xfrm>
            <a:off x="4101838"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58"/>
          <p:cNvSpPr/>
          <p:nvPr/>
        </p:nvSpPr>
        <p:spPr>
          <a:xfrm>
            <a:off x="2625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8"/>
          <p:cNvSpPr/>
          <p:nvPr/>
        </p:nvSpPr>
        <p:spPr>
          <a:xfrm>
            <a:off x="5139725" y="18787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58"/>
          <p:cNvSpPr/>
          <p:nvPr/>
        </p:nvSpPr>
        <p:spPr>
          <a:xfrm>
            <a:off x="5909163"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58"/>
          <p:cNvSpPr/>
          <p:nvPr/>
        </p:nvSpPr>
        <p:spPr>
          <a:xfrm>
            <a:off x="4769325" y="1819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8"/>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8"/>
          <p:cNvSpPr/>
          <p:nvPr/>
        </p:nvSpPr>
        <p:spPr>
          <a:xfrm>
            <a:off x="375341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58"/>
          <p:cNvSpPr/>
          <p:nvPr/>
        </p:nvSpPr>
        <p:spPr>
          <a:xfrm>
            <a:off x="789037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58"/>
          <p:cNvSpPr/>
          <p:nvPr/>
        </p:nvSpPr>
        <p:spPr>
          <a:xfrm>
            <a:off x="5535263" y="15376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8"/>
          <p:cNvSpPr/>
          <p:nvPr/>
        </p:nvSpPr>
        <p:spPr>
          <a:xfrm>
            <a:off x="933150" y="1965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8"/>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8"/>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8"/>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8"/>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58"/>
          <p:cNvSpPr/>
          <p:nvPr/>
        </p:nvSpPr>
        <p:spPr>
          <a:xfrm>
            <a:off x="1860850" y="19608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58"/>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8"/>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8"/>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8"/>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8"/>
          <p:cNvSpPr/>
          <p:nvPr/>
        </p:nvSpPr>
        <p:spPr>
          <a:xfrm>
            <a:off x="52799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8"/>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58"/>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58"/>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8"/>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8"/>
          <p:cNvSpPr/>
          <p:nvPr/>
        </p:nvSpPr>
        <p:spPr>
          <a:xfrm>
            <a:off x="30639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8"/>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8"/>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8"/>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58"/>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58"/>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8"/>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8"/>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8"/>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8"/>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8"/>
          <p:cNvSpPr/>
          <p:nvPr/>
        </p:nvSpPr>
        <p:spPr>
          <a:xfrm>
            <a:off x="5197875" y="15376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58"/>
          <p:cNvSpPr/>
          <p:nvPr/>
        </p:nvSpPr>
        <p:spPr>
          <a:xfrm>
            <a:off x="3434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58"/>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8"/>
          <p:cNvSpPr/>
          <p:nvPr/>
        </p:nvSpPr>
        <p:spPr>
          <a:xfrm>
            <a:off x="22250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8"/>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58"/>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8"/>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8"/>
          <p:cNvSpPr/>
          <p:nvPr/>
        </p:nvSpPr>
        <p:spPr>
          <a:xfrm>
            <a:off x="4457400" y="2041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58"/>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58"/>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58"/>
          <p:cNvSpPr/>
          <p:nvPr/>
        </p:nvSpPr>
        <p:spPr>
          <a:xfrm>
            <a:off x="126747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8"/>
          <p:cNvSpPr/>
          <p:nvPr/>
        </p:nvSpPr>
        <p:spPr>
          <a:xfrm>
            <a:off x="3628500" y="2166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9"/>
          <p:cNvSpPr txBox="1">
            <a:spLocks noGrp="1"/>
          </p:cNvSpPr>
          <p:nvPr>
            <p:ph type="title" idx="4294967295"/>
          </p:nvPr>
        </p:nvSpPr>
        <p:spPr>
          <a:xfrm>
            <a:off x="400950" y="166950"/>
            <a:ext cx="84978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Abortion related stigma negatively affects service providers and the quality of service itself</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La stigmatisation liée à l'avortement affecte négativement les prestataires de services et la qualité du service lui-même</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El estigma relacionado con el aborto afecta negativamente a los proveedores de servicios y a la calidad del servicio en sí</a:t>
            </a:r>
            <a:endParaRPr sz="12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769" name="Google Shape;769;p59"/>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770" name="Google Shape;770;p59"/>
          <p:cNvSpPr txBox="1"/>
          <p:nvPr/>
        </p:nvSpPr>
        <p:spPr>
          <a:xfrm>
            <a:off x="400950" y="3613175"/>
            <a:ext cx="1515600" cy="4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Lato"/>
                <a:ea typeface="Lato"/>
                <a:cs typeface="Lato"/>
                <a:sym typeface="Lato"/>
              </a:rPr>
              <a:t>Extremely comfortable!</a:t>
            </a:r>
            <a:endParaRPr sz="1200" b="1" i="0" u="none" strike="noStrike" cap="none">
              <a:solidFill>
                <a:srgbClr val="000000"/>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71" name="Google Shape;771;p59"/>
          <p:cNvSpPr txBox="1"/>
          <p:nvPr/>
        </p:nvSpPr>
        <p:spPr>
          <a:xfrm>
            <a:off x="7187050" y="3571150"/>
            <a:ext cx="1655400" cy="4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Lato"/>
                <a:ea typeface="Lato"/>
                <a:cs typeface="Lato"/>
                <a:sym typeface="Lato"/>
              </a:rPr>
              <a:t>V</a:t>
            </a:r>
            <a:r>
              <a:rPr lang="en" sz="1200" b="1" i="0" u="none" strike="noStrike" cap="none">
                <a:solidFill>
                  <a:srgbClr val="000000"/>
                </a:solidFill>
                <a:latin typeface="Lato"/>
                <a:ea typeface="Lato"/>
                <a:cs typeface="Lato"/>
                <a:sym typeface="Lato"/>
              </a:rPr>
              <a:t>ery uncomfortabl</a:t>
            </a:r>
            <a:r>
              <a:rPr lang="en" sz="1200" b="1">
                <a:latin typeface="Lato"/>
                <a:ea typeface="Lato"/>
                <a:cs typeface="Lato"/>
                <a:sym typeface="Lato"/>
              </a:rPr>
              <a:t>e</a:t>
            </a:r>
            <a:r>
              <a:rPr lang="en" sz="1200" b="1" i="0" u="none" strike="noStrike" cap="none">
                <a:solidFill>
                  <a:srgbClr val="000000"/>
                </a:solidFill>
                <a:latin typeface="Lato"/>
                <a:ea typeface="Lato"/>
                <a:cs typeface="Lato"/>
                <a:sym typeface="Lato"/>
              </a:rPr>
              <a:t>!</a:t>
            </a:r>
            <a:endParaRPr sz="1200" b="1" i="0" u="none" strike="noStrike" cap="none">
              <a:solidFill>
                <a:srgbClr val="000000"/>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72" name="Google Shape;772;p59"/>
          <p:cNvSpPr/>
          <p:nvPr/>
        </p:nvSpPr>
        <p:spPr>
          <a:xfrm>
            <a:off x="6884200" y="18540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9"/>
          <p:cNvSpPr/>
          <p:nvPr/>
        </p:nvSpPr>
        <p:spPr>
          <a:xfrm>
            <a:off x="6530975" y="1886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9"/>
          <p:cNvSpPr/>
          <p:nvPr/>
        </p:nvSpPr>
        <p:spPr>
          <a:xfrm>
            <a:off x="7590650"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59"/>
          <p:cNvSpPr/>
          <p:nvPr/>
        </p:nvSpPr>
        <p:spPr>
          <a:xfrm>
            <a:off x="7302425" y="1144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9"/>
          <p:cNvSpPr/>
          <p:nvPr/>
        </p:nvSpPr>
        <p:spPr>
          <a:xfrm>
            <a:off x="7237425"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9"/>
          <p:cNvSpPr/>
          <p:nvPr/>
        </p:nvSpPr>
        <p:spPr>
          <a:xfrm>
            <a:off x="4544650" y="1631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9"/>
          <p:cNvSpPr/>
          <p:nvPr/>
        </p:nvSpPr>
        <p:spPr>
          <a:xfrm>
            <a:off x="1608338"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9"/>
          <p:cNvSpPr/>
          <p:nvPr/>
        </p:nvSpPr>
        <p:spPr>
          <a:xfrm>
            <a:off x="6040150"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9"/>
          <p:cNvSpPr/>
          <p:nvPr/>
        </p:nvSpPr>
        <p:spPr>
          <a:xfrm>
            <a:off x="5549325" y="17782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9"/>
          <p:cNvSpPr/>
          <p:nvPr/>
        </p:nvSpPr>
        <p:spPr>
          <a:xfrm>
            <a:off x="4870375" y="17782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9"/>
          <p:cNvSpPr/>
          <p:nvPr/>
        </p:nvSpPr>
        <p:spPr>
          <a:xfrm>
            <a:off x="333910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9"/>
          <p:cNvSpPr/>
          <p:nvPr/>
        </p:nvSpPr>
        <p:spPr>
          <a:xfrm>
            <a:off x="60744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9"/>
          <p:cNvSpPr/>
          <p:nvPr/>
        </p:nvSpPr>
        <p:spPr>
          <a:xfrm>
            <a:off x="315477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59"/>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9"/>
          <p:cNvSpPr/>
          <p:nvPr/>
        </p:nvSpPr>
        <p:spPr>
          <a:xfrm>
            <a:off x="389320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59"/>
          <p:cNvSpPr/>
          <p:nvPr/>
        </p:nvSpPr>
        <p:spPr>
          <a:xfrm>
            <a:off x="8026000"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59"/>
          <p:cNvSpPr/>
          <p:nvPr/>
        </p:nvSpPr>
        <p:spPr>
          <a:xfrm>
            <a:off x="56549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9"/>
          <p:cNvSpPr/>
          <p:nvPr/>
        </p:nvSpPr>
        <p:spPr>
          <a:xfrm>
            <a:off x="436929"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9"/>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9"/>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9"/>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9"/>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9"/>
          <p:cNvSpPr/>
          <p:nvPr/>
        </p:nvSpPr>
        <p:spPr>
          <a:xfrm>
            <a:off x="54712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9"/>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9"/>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9"/>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9"/>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9"/>
          <p:cNvSpPr/>
          <p:nvPr/>
        </p:nvSpPr>
        <p:spPr>
          <a:xfrm>
            <a:off x="5279950" y="1144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9"/>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9"/>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9"/>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9"/>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9"/>
          <p:cNvSpPr/>
          <p:nvPr/>
        </p:nvSpPr>
        <p:spPr>
          <a:xfrm>
            <a:off x="30639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9"/>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9"/>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9"/>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9"/>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9"/>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9"/>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9"/>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9"/>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9"/>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9"/>
          <p:cNvSpPr/>
          <p:nvPr/>
        </p:nvSpPr>
        <p:spPr>
          <a:xfrm>
            <a:off x="519610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9"/>
          <p:cNvSpPr/>
          <p:nvPr/>
        </p:nvSpPr>
        <p:spPr>
          <a:xfrm>
            <a:off x="4315450" y="1996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9"/>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9"/>
          <p:cNvSpPr/>
          <p:nvPr/>
        </p:nvSpPr>
        <p:spPr>
          <a:xfrm>
            <a:off x="2663950" y="18943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9"/>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9"/>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9"/>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59"/>
          <p:cNvSpPr/>
          <p:nvPr/>
        </p:nvSpPr>
        <p:spPr>
          <a:xfrm>
            <a:off x="21731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59"/>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59"/>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9"/>
          <p:cNvSpPr/>
          <p:nvPr/>
        </p:nvSpPr>
        <p:spPr>
          <a:xfrm>
            <a:off x="126747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59"/>
          <p:cNvSpPr/>
          <p:nvPr/>
        </p:nvSpPr>
        <p:spPr>
          <a:xfrm>
            <a:off x="27038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670900" y="598575"/>
            <a:ext cx="7030500" cy="696000"/>
          </a:xfrm>
          <a:prstGeom prst="rect">
            <a:avLst/>
          </a:prstGeom>
          <a:solidFill>
            <a:srgbClr val="935B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2400">
                <a:solidFill>
                  <a:schemeClr val="lt1"/>
                </a:solidFill>
              </a:rPr>
              <a:t>Pourquoi l'inclusion des personnes handicapées ?</a:t>
            </a:r>
            <a:endParaRPr sz="2400">
              <a:solidFill>
                <a:schemeClr val="lt1"/>
              </a:solidFill>
            </a:endParaRPr>
          </a:p>
        </p:txBody>
      </p:sp>
      <p:sp>
        <p:nvSpPr>
          <p:cNvPr id="137" name="Google Shape;137;p33"/>
          <p:cNvSpPr txBox="1">
            <a:spLocks noGrp="1"/>
          </p:cNvSpPr>
          <p:nvPr>
            <p:ph type="body" idx="1"/>
          </p:nvPr>
        </p:nvSpPr>
        <p:spPr>
          <a:xfrm>
            <a:off x="483275" y="1294575"/>
            <a:ext cx="8415000" cy="3498900"/>
          </a:xfrm>
          <a:prstGeom prst="rect">
            <a:avLst/>
          </a:prstGeom>
          <a:noFill/>
          <a:ln>
            <a:noFill/>
          </a:ln>
        </p:spPr>
        <p:txBody>
          <a:bodyPr spcFirstLastPara="1" wrap="square" lIns="91425" tIns="91425" rIns="91425" bIns="91425" anchor="t" anchorCtr="0">
            <a:noAutofit/>
          </a:bodyPr>
          <a:lstStyle/>
          <a:p>
            <a:pPr marL="457200" lvl="0" indent="-364867" algn="l" rtl="0">
              <a:lnSpc>
                <a:spcPct val="105000"/>
              </a:lnSpc>
              <a:spcBef>
                <a:spcPts val="0"/>
              </a:spcBef>
              <a:spcAft>
                <a:spcPts val="0"/>
              </a:spcAft>
              <a:buSzPts val="2146"/>
              <a:buChar char="●"/>
            </a:pPr>
            <a:r>
              <a:rPr lang="en" sz="1500"/>
              <a:t>15 à 20 % de la population mondiale souffre d'une forme de handicap..... </a:t>
            </a:r>
            <a:endParaRPr sz="1500"/>
          </a:p>
          <a:p>
            <a:pPr marL="457200" lvl="0" indent="-364867" algn="l" rtl="0">
              <a:lnSpc>
                <a:spcPct val="105000"/>
              </a:lnSpc>
              <a:spcBef>
                <a:spcPts val="0"/>
              </a:spcBef>
              <a:spcAft>
                <a:spcPts val="0"/>
              </a:spcAft>
              <a:buSzPts val="2146"/>
              <a:buChar char="●"/>
            </a:pPr>
            <a:r>
              <a:rPr lang="en" sz="1500"/>
              <a:t>80 % des personnes handicapées vivent dans les pays du Sud. </a:t>
            </a:r>
            <a:endParaRPr sz="1500"/>
          </a:p>
          <a:p>
            <a:pPr marL="457200" lvl="0" indent="-364867" algn="l" rtl="0">
              <a:lnSpc>
                <a:spcPct val="105000"/>
              </a:lnSpc>
              <a:spcBef>
                <a:spcPts val="0"/>
              </a:spcBef>
              <a:spcAft>
                <a:spcPts val="0"/>
              </a:spcAft>
              <a:buSzPts val="2146"/>
              <a:buChar char="●"/>
            </a:pPr>
            <a:r>
              <a:rPr lang="en" sz="1500"/>
              <a:t>30 % des jeunes de la rue souffrent d'une forme de handicap. </a:t>
            </a:r>
            <a:endParaRPr sz="1500"/>
          </a:p>
          <a:p>
            <a:pPr marL="457200" lvl="0" indent="-364867" algn="l" rtl="0">
              <a:lnSpc>
                <a:spcPct val="105000"/>
              </a:lnSpc>
              <a:spcBef>
                <a:spcPts val="0"/>
              </a:spcBef>
              <a:spcAft>
                <a:spcPts val="0"/>
              </a:spcAft>
              <a:buSzPts val="2146"/>
              <a:buChar char="●"/>
            </a:pPr>
            <a:r>
              <a:rPr lang="en" sz="1500"/>
              <a:t>Quatre-vingt-dix pour cent des enfants handicapés des pays en développement ne sont pas scolarisés. </a:t>
            </a:r>
            <a:endParaRPr sz="1500"/>
          </a:p>
          <a:p>
            <a:pPr marL="457200" lvl="0" indent="-364867" algn="l" rtl="0">
              <a:lnSpc>
                <a:spcPct val="105000"/>
              </a:lnSpc>
              <a:spcBef>
                <a:spcPts val="0"/>
              </a:spcBef>
              <a:spcAft>
                <a:spcPts val="0"/>
              </a:spcAft>
              <a:buSzPts val="2146"/>
              <a:buChar char="●"/>
            </a:pPr>
            <a:r>
              <a:rPr lang="en" sz="1500"/>
              <a:t>Le handicap a un impact disproportionné sur les populations marginalisées comme les pauvres, les sans-abri et les réfugiés. </a:t>
            </a:r>
            <a:endParaRPr sz="1500"/>
          </a:p>
          <a:p>
            <a:pPr marL="457200" lvl="0" indent="-364867" algn="l" rtl="0">
              <a:lnSpc>
                <a:spcPct val="105000"/>
              </a:lnSpc>
              <a:spcBef>
                <a:spcPts val="0"/>
              </a:spcBef>
              <a:spcAft>
                <a:spcPts val="0"/>
              </a:spcAft>
              <a:buSzPts val="2146"/>
              <a:buChar char="●"/>
            </a:pPr>
            <a:r>
              <a:rPr lang="en" sz="1500"/>
              <a:t>Il est reconnu que les femmes handicapées sont désavantagées à plusieurs égards, car elles sont exclues en raison de leur sexe et de leur handicap. </a:t>
            </a:r>
            <a:endParaRPr sz="1500"/>
          </a:p>
          <a:p>
            <a:pPr marL="457200" lvl="0" indent="-364867" algn="l" rtl="0">
              <a:lnSpc>
                <a:spcPct val="105000"/>
              </a:lnSpc>
              <a:spcBef>
                <a:spcPts val="0"/>
              </a:spcBef>
              <a:spcAft>
                <a:spcPts val="0"/>
              </a:spcAft>
              <a:buSzPts val="2146"/>
              <a:buChar char="●"/>
            </a:pPr>
            <a:r>
              <a:rPr lang="en" sz="1500"/>
              <a:t>seuls 45 pays disposent de lois anti-discrimination et autres lois spécifiques au handicap ! </a:t>
            </a:r>
            <a:endParaRPr sz="1500"/>
          </a:p>
          <a:p>
            <a:pPr marL="457200" lvl="0" indent="-364867" algn="l" rtl="0">
              <a:lnSpc>
                <a:spcPct val="105000"/>
              </a:lnSpc>
              <a:spcBef>
                <a:spcPts val="0"/>
              </a:spcBef>
              <a:spcAft>
                <a:spcPts val="0"/>
              </a:spcAft>
              <a:buSzPts val="2146"/>
              <a:buChar char="●"/>
            </a:pPr>
            <a:r>
              <a:rPr lang="en" sz="1500"/>
              <a:t>Dans les pays où l'espérance de vie est supérieure à 70 ans, les individus passent en moyenne environ 8 ans, soit 11,5 % de leur vie, à vivre avec un handicap. </a:t>
            </a:r>
            <a:endParaRPr sz="1500"/>
          </a:p>
          <a:p>
            <a:pPr marL="457200" lvl="0" indent="-228600" algn="l" rtl="0">
              <a:lnSpc>
                <a:spcPct val="105000"/>
              </a:lnSpc>
              <a:spcBef>
                <a:spcPts val="0"/>
              </a:spcBef>
              <a:spcAft>
                <a:spcPts val="0"/>
              </a:spcAft>
              <a:buSzPts val="1946"/>
              <a:buNone/>
            </a:pPr>
            <a:endParaRPr/>
          </a:p>
        </p:txBody>
      </p:sp>
      <p:sp>
        <p:nvSpPr>
          <p:cNvPr id="138" name="Google Shape;138;p33"/>
          <p:cNvSpPr txBox="1"/>
          <p:nvPr/>
        </p:nvSpPr>
        <p:spPr>
          <a:xfrm>
            <a:off x="602750" y="198375"/>
            <a:ext cx="264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1ère session </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60"/>
          <p:cNvSpPr/>
          <p:nvPr/>
        </p:nvSpPr>
        <p:spPr>
          <a:xfrm>
            <a:off x="6924100" y="2336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1" name="Google Shape;831;p60"/>
          <p:cNvSpPr txBox="1">
            <a:spLocks noGrp="1"/>
          </p:cNvSpPr>
          <p:nvPr>
            <p:ph type="title" idx="4294967295"/>
          </p:nvPr>
        </p:nvSpPr>
        <p:spPr>
          <a:xfrm>
            <a:off x="140192" y="-8875"/>
            <a:ext cx="8520600" cy="1059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2"/>
              </a:buClr>
              <a:buSzPct val="52380"/>
              <a:buFont typeface="Arial"/>
              <a:buNone/>
            </a:pPr>
            <a:r>
              <a:rPr lang="en" sz="2100" dirty="0">
                <a:latin typeface="Lato"/>
                <a:ea typeface="Lato"/>
                <a:cs typeface="Lato"/>
                <a:sym typeface="Lato"/>
              </a:rPr>
              <a:t>Êtes-vous d'accord avec les affirmations suivantes ? </a:t>
            </a:r>
            <a:r>
              <a:rPr lang="en" sz="1544" dirty="0">
                <a:latin typeface="Lato"/>
                <a:ea typeface="Lato"/>
                <a:cs typeface="Lato"/>
                <a:sym typeface="Lato"/>
              </a:rPr>
              <a:t>Vous pouvez ajouter d'autres affirmations que vous souhaitez discuter avec les participants sur les post-its vierges.</a:t>
            </a:r>
            <a:endParaRPr sz="3144" dirty="0">
              <a:latin typeface="Lato"/>
              <a:ea typeface="Lato"/>
              <a:cs typeface="Lato"/>
              <a:sym typeface="Lato"/>
            </a:endParaRPr>
          </a:p>
          <a:p>
            <a:pPr marL="0" lvl="0" indent="0" algn="ctr" rtl="0">
              <a:lnSpc>
                <a:spcPct val="100000"/>
              </a:lnSpc>
              <a:spcBef>
                <a:spcPts val="0"/>
              </a:spcBef>
              <a:spcAft>
                <a:spcPts val="0"/>
              </a:spcAft>
              <a:buSzPct val="111111"/>
              <a:buNone/>
            </a:pPr>
            <a:endParaRPr dirty="0"/>
          </a:p>
        </p:txBody>
      </p:sp>
      <p:sp>
        <p:nvSpPr>
          <p:cNvPr id="832" name="Google Shape;832;p60"/>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Utilisez ces "points autocollants" pour approuver ce que quelqu'un d'autre a écrit.</a:t>
            </a:r>
            <a:endParaRPr sz="1400" b="0" i="1" u="none" strike="noStrike" cap="none">
              <a:solidFill>
                <a:srgbClr val="000000"/>
              </a:solidFill>
              <a:highlight>
                <a:srgbClr val="FFF2CC"/>
              </a:highlight>
              <a:latin typeface="Lato"/>
              <a:ea typeface="Lato"/>
              <a:cs typeface="Lato"/>
              <a:sym typeface="Lato"/>
            </a:endParaRPr>
          </a:p>
        </p:txBody>
      </p:sp>
      <p:sp>
        <p:nvSpPr>
          <p:cNvPr id="833" name="Google Shape;833;p60"/>
          <p:cNvSpPr/>
          <p:nvPr/>
        </p:nvSpPr>
        <p:spPr>
          <a:xfrm>
            <a:off x="672174" y="1016550"/>
            <a:ext cx="1546779"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990"/>
              <a:buFont typeface="Arial"/>
              <a:buNone/>
            </a:pPr>
            <a:r>
              <a:rPr lang="en" sz="900" b="0" i="0" u="none" strike="noStrike" cap="none" dirty="0">
                <a:solidFill>
                  <a:schemeClr val="dk1"/>
                </a:solidFill>
                <a:latin typeface="Lato"/>
                <a:ea typeface="Lato"/>
                <a:cs typeface="Lato"/>
                <a:sym typeface="Lato"/>
              </a:rPr>
              <a:t>Les personnes séropositives ne peuvent pas avoir recours à l'avortement, en particulier l'AM si elles sont sous traitement antirétroviral.</a:t>
            </a:r>
            <a:endParaRPr sz="9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834" name="Google Shape;834;p60"/>
          <p:cNvSpPr/>
          <p:nvPr/>
        </p:nvSpPr>
        <p:spPr>
          <a:xfrm>
            <a:off x="1374438" y="217625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5" name="Google Shape;835;p60"/>
          <p:cNvSpPr/>
          <p:nvPr/>
        </p:nvSpPr>
        <p:spPr>
          <a:xfrm>
            <a:off x="4442901" y="962150"/>
            <a:ext cx="1287474"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chemeClr val="dk1"/>
                </a:solidFill>
                <a:latin typeface="Lato"/>
                <a:ea typeface="Lato"/>
                <a:cs typeface="Lato"/>
                <a:sym typeface="Lato"/>
              </a:rPr>
              <a:t>Les personnes qui consomment des drogues ne sont pas toujours en mesure de gérer un avortement médicamenteux.</a:t>
            </a:r>
            <a:endParaRPr sz="900" b="0" i="0" u="none" strike="noStrike" cap="none" dirty="0">
              <a:solidFill>
                <a:srgbClr val="000000"/>
              </a:solidFill>
              <a:latin typeface="Arial"/>
              <a:ea typeface="Arial"/>
              <a:cs typeface="Arial"/>
              <a:sym typeface="Arial"/>
            </a:endParaRPr>
          </a:p>
        </p:txBody>
      </p:sp>
      <p:sp>
        <p:nvSpPr>
          <p:cNvPr id="836" name="Google Shape;836;p60"/>
          <p:cNvSpPr/>
          <p:nvPr/>
        </p:nvSpPr>
        <p:spPr>
          <a:xfrm rot="10800000" flipH="1">
            <a:off x="5419000" y="3755665"/>
            <a:ext cx="229200" cy="327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60"/>
          <p:cNvSpPr/>
          <p:nvPr/>
        </p:nvSpPr>
        <p:spPr>
          <a:xfrm>
            <a:off x="5730375" y="28090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8" name="Google Shape;838;p60"/>
          <p:cNvSpPr/>
          <p:nvPr/>
        </p:nvSpPr>
        <p:spPr>
          <a:xfrm>
            <a:off x="2557538" y="10165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ato"/>
                <a:ea typeface="Lato"/>
                <a:cs typeface="Lato"/>
                <a:sym typeface="Lato"/>
              </a:rPr>
              <a:t>Les personnes qui consomment des drogues ne devraient pas pouvoir décider de l'avortement</a:t>
            </a:r>
            <a:endParaRPr sz="900" b="0" i="0" u="none" strike="noStrike" cap="none">
              <a:solidFill>
                <a:srgbClr val="000000"/>
              </a:solidFill>
              <a:latin typeface="Arial"/>
              <a:ea typeface="Arial"/>
              <a:cs typeface="Arial"/>
              <a:sym typeface="Arial"/>
            </a:endParaRPr>
          </a:p>
        </p:txBody>
      </p:sp>
      <p:sp>
        <p:nvSpPr>
          <p:cNvPr id="839" name="Google Shape;839;p60"/>
          <p:cNvSpPr/>
          <p:nvPr/>
        </p:nvSpPr>
        <p:spPr>
          <a:xfrm>
            <a:off x="125750" y="2866650"/>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60"/>
          <p:cNvSpPr/>
          <p:nvPr/>
        </p:nvSpPr>
        <p:spPr>
          <a:xfrm>
            <a:off x="279118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60"/>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60"/>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60"/>
          <p:cNvSpPr/>
          <p:nvPr/>
        </p:nvSpPr>
        <p:spPr>
          <a:xfrm>
            <a:off x="307732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60"/>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60"/>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60"/>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60"/>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60"/>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60"/>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60"/>
          <p:cNvSpPr/>
          <p:nvPr/>
        </p:nvSpPr>
        <p:spPr>
          <a:xfrm>
            <a:off x="4037975" y="38272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60"/>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60"/>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60"/>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60"/>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60"/>
          <p:cNvSpPr/>
          <p:nvPr/>
        </p:nvSpPr>
        <p:spPr>
          <a:xfrm>
            <a:off x="5438050" y="4386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60"/>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60"/>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60"/>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60"/>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60"/>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60"/>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60"/>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60"/>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60"/>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60"/>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60"/>
          <p:cNvSpPr/>
          <p:nvPr/>
        </p:nvSpPr>
        <p:spPr>
          <a:xfrm>
            <a:off x="6604650" y="962150"/>
            <a:ext cx="1867176" cy="10977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rgbClr val="000000"/>
                </a:solidFill>
                <a:latin typeface="Arial"/>
                <a:ea typeface="Arial"/>
                <a:cs typeface="Arial"/>
                <a:sym typeface="Arial"/>
              </a:rPr>
              <a:t>Tous les hommes transgenres veulent éviter les grossesses, mais ne veulent pas non plus recourir à l'avortement, car il s'agit toujours d'un service lié aux femmes.</a:t>
            </a:r>
            <a:endParaRPr sz="900" b="0" i="0" u="none" strike="noStrike" cap="none" dirty="0">
              <a:solidFill>
                <a:srgbClr val="000000"/>
              </a:solidFill>
              <a:latin typeface="Arial"/>
              <a:ea typeface="Arial"/>
              <a:cs typeface="Arial"/>
              <a:sym typeface="Arial"/>
            </a:endParaRPr>
          </a:p>
        </p:txBody>
      </p:sp>
      <p:sp>
        <p:nvSpPr>
          <p:cNvPr id="867" name="Google Shape;867;p60"/>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60"/>
          <p:cNvSpPr/>
          <p:nvPr/>
        </p:nvSpPr>
        <p:spPr>
          <a:xfrm>
            <a:off x="7168454"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60"/>
          <p:cNvSpPr/>
          <p:nvPr/>
        </p:nvSpPr>
        <p:spPr>
          <a:xfrm>
            <a:off x="1123329"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60"/>
          <p:cNvSpPr/>
          <p:nvPr/>
        </p:nvSpPr>
        <p:spPr>
          <a:xfrm>
            <a:off x="1374454" y="44411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60"/>
          <p:cNvSpPr/>
          <p:nvPr/>
        </p:nvSpPr>
        <p:spPr>
          <a:xfrm>
            <a:off x="851104"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60"/>
          <p:cNvSpPr/>
          <p:nvPr/>
        </p:nvSpPr>
        <p:spPr>
          <a:xfrm>
            <a:off x="1145179" y="4192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60"/>
          <p:cNvSpPr/>
          <p:nvPr/>
        </p:nvSpPr>
        <p:spPr>
          <a:xfrm>
            <a:off x="777304"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60"/>
          <p:cNvSpPr/>
          <p:nvPr/>
        </p:nvSpPr>
        <p:spPr>
          <a:xfrm>
            <a:off x="1503729" y="47393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60"/>
          <p:cNvSpPr/>
          <p:nvPr/>
        </p:nvSpPr>
        <p:spPr>
          <a:xfrm>
            <a:off x="1853904" y="4401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60"/>
          <p:cNvSpPr/>
          <p:nvPr/>
        </p:nvSpPr>
        <p:spPr>
          <a:xfrm>
            <a:off x="1603654"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60"/>
          <p:cNvSpPr/>
          <p:nvPr/>
        </p:nvSpPr>
        <p:spPr>
          <a:xfrm>
            <a:off x="1646704" y="3914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60"/>
          <p:cNvSpPr/>
          <p:nvPr/>
        </p:nvSpPr>
        <p:spPr>
          <a:xfrm>
            <a:off x="2218954"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60"/>
          <p:cNvSpPr/>
          <p:nvPr/>
        </p:nvSpPr>
        <p:spPr>
          <a:xfrm>
            <a:off x="2505079" y="3898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60"/>
          <p:cNvSpPr/>
          <p:nvPr/>
        </p:nvSpPr>
        <p:spPr>
          <a:xfrm>
            <a:off x="3700717" y="37191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60"/>
          <p:cNvSpPr/>
          <p:nvPr/>
        </p:nvSpPr>
        <p:spPr>
          <a:xfrm>
            <a:off x="4400492" y="3706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60"/>
          <p:cNvSpPr/>
          <p:nvPr/>
        </p:nvSpPr>
        <p:spPr>
          <a:xfrm>
            <a:off x="5100254" y="3834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60"/>
          <p:cNvSpPr/>
          <p:nvPr/>
        </p:nvSpPr>
        <p:spPr>
          <a:xfrm>
            <a:off x="6271554" y="4089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60"/>
          <p:cNvSpPr/>
          <p:nvPr/>
        </p:nvSpPr>
        <p:spPr>
          <a:xfrm>
            <a:off x="7527179" y="45936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60"/>
          <p:cNvSpPr/>
          <p:nvPr/>
        </p:nvSpPr>
        <p:spPr>
          <a:xfrm>
            <a:off x="7569579"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60"/>
          <p:cNvSpPr/>
          <p:nvPr/>
        </p:nvSpPr>
        <p:spPr>
          <a:xfrm>
            <a:off x="7352104" y="3963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60"/>
          <p:cNvSpPr/>
          <p:nvPr/>
        </p:nvSpPr>
        <p:spPr>
          <a:xfrm>
            <a:off x="6960292" y="4009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60"/>
          <p:cNvSpPr/>
          <p:nvPr/>
        </p:nvSpPr>
        <p:spPr>
          <a:xfrm>
            <a:off x="3484929" y="4324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60"/>
          <p:cNvSpPr/>
          <p:nvPr/>
        </p:nvSpPr>
        <p:spPr>
          <a:xfrm>
            <a:off x="6615917" y="4089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60"/>
          <p:cNvSpPr/>
          <p:nvPr/>
        </p:nvSpPr>
        <p:spPr>
          <a:xfrm>
            <a:off x="2912438" y="2625825"/>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60"/>
          <p:cNvSpPr/>
          <p:nvPr/>
        </p:nvSpPr>
        <p:spPr>
          <a:xfrm>
            <a:off x="7996775" y="20880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92" name="Google Shape;892;p60"/>
          <p:cNvSpPr/>
          <p:nvPr/>
        </p:nvSpPr>
        <p:spPr>
          <a:xfrm>
            <a:off x="4580625" y="23237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61"/>
          <p:cNvSpPr txBox="1"/>
          <p:nvPr/>
        </p:nvSpPr>
        <p:spPr>
          <a:xfrm>
            <a:off x="331400" y="506475"/>
            <a:ext cx="7831200" cy="73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1" i="0" u="none" strike="noStrike" cap="none">
                <a:solidFill>
                  <a:srgbClr val="38761D"/>
                </a:solidFill>
                <a:latin typeface="Lato"/>
                <a:ea typeface="Lato"/>
                <a:cs typeface="Lato"/>
                <a:sym typeface="Lato"/>
              </a:rPr>
              <a:t>Travailler dans les salles de réunion</a:t>
            </a:r>
            <a:endParaRPr sz="2600" b="1" i="0" u="none" strike="noStrike" cap="none">
              <a:solidFill>
                <a:srgbClr val="38761D"/>
              </a:solidFill>
              <a:latin typeface="Lato"/>
              <a:ea typeface="Lato"/>
              <a:cs typeface="Lato"/>
              <a:sym typeface="Lato"/>
            </a:endParaRPr>
          </a:p>
        </p:txBody>
      </p:sp>
      <p:sp>
        <p:nvSpPr>
          <p:cNvPr id="898" name="Google Shape;898;p61"/>
          <p:cNvSpPr txBox="1"/>
          <p:nvPr/>
        </p:nvSpPr>
        <p:spPr>
          <a:xfrm>
            <a:off x="472050" y="1308000"/>
            <a:ext cx="82710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Identifiez les obstacles à l'accès à l'avortement pour les travailleurs du sexe, les toxicomanes et les personnes vivant avec le VIH (tenez compte du contexte de votre pays)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Que peuvent faire les prestataires de services et le gouvernement pour lever les obstacles à l'accès à l'avortement pour les </a:t>
            </a:r>
            <a:r>
              <a:rPr lang="en" sz="1400" b="0" i="0" u="none" strike="noStrike" cap="none">
                <a:solidFill>
                  <a:schemeClr val="dk1"/>
                </a:solidFill>
                <a:latin typeface="Arial"/>
                <a:ea typeface="Arial"/>
                <a:cs typeface="Arial"/>
                <a:sym typeface="Arial"/>
              </a:rPr>
              <a:t>travailleurs du sexe, les toxicomanes et les personnes vivant avec le VIH </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a:t>
            </a:r>
            <a:r>
              <a:rPr lang="en" sz="1400" b="0" i="0" u="none" strike="noStrike" cap="none">
                <a:solidFill>
                  <a:schemeClr val="dk1"/>
                </a:solidFill>
                <a:latin typeface="Arial"/>
                <a:ea typeface="Arial"/>
                <a:cs typeface="Arial"/>
                <a:sym typeface="Arial"/>
              </a:rPr>
              <a:t>Comment </a:t>
            </a:r>
            <a:r>
              <a:rPr lang="en" sz="1400" b="0" i="0" u="none" strike="noStrike" cap="none">
                <a:solidFill>
                  <a:srgbClr val="000000"/>
                </a:solidFill>
                <a:latin typeface="Arial"/>
                <a:ea typeface="Arial"/>
                <a:cs typeface="Arial"/>
                <a:sym typeface="Arial"/>
              </a:rPr>
              <a:t>atténuer la stigmatisation de l'avortement pour les </a:t>
            </a:r>
            <a:r>
              <a:rPr lang="en" sz="1400" b="0" i="0" u="none" strike="noStrike" cap="none">
                <a:solidFill>
                  <a:schemeClr val="dk1"/>
                </a:solidFill>
                <a:latin typeface="Arial"/>
                <a:ea typeface="Arial"/>
                <a:cs typeface="Arial"/>
                <a:sym typeface="Arial"/>
              </a:rPr>
              <a:t>travailleurs du sexe, les toxicomanes et les personnes vivant avec le VIH </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62"/>
          <p:cNvSpPr txBox="1">
            <a:spLocks noGrp="1"/>
          </p:cNvSpPr>
          <p:nvPr>
            <p:ph type="title" idx="4294967295"/>
          </p:nvPr>
        </p:nvSpPr>
        <p:spPr>
          <a:xfrm>
            <a:off x="311700" y="345475"/>
            <a:ext cx="8520600" cy="1059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2"/>
              </a:buClr>
              <a:buSzPts val="1100"/>
              <a:buFont typeface="Arial"/>
              <a:buNone/>
            </a:pPr>
            <a:r>
              <a:rPr lang="en" sz="2600">
                <a:solidFill>
                  <a:schemeClr val="dk1"/>
                </a:solidFill>
                <a:latin typeface="Lato"/>
                <a:ea typeface="Lato"/>
                <a:cs typeface="Lato"/>
                <a:sym typeface="Lato"/>
              </a:rPr>
              <a:t>Après l'</a:t>
            </a:r>
            <a:r>
              <a:rPr lang="en" sz="2600">
                <a:latin typeface="Lato"/>
                <a:ea typeface="Lato"/>
                <a:cs typeface="Lato"/>
                <a:sym typeface="Lato"/>
              </a:rPr>
              <a:t>atelier </a:t>
            </a:r>
            <a:r>
              <a:rPr lang="en" sz="2600">
                <a:solidFill>
                  <a:schemeClr val="dk1"/>
                </a:solidFill>
                <a:latin typeface="Lato"/>
                <a:ea typeface="Lato"/>
                <a:cs typeface="Lato"/>
                <a:sym typeface="Lato"/>
              </a:rPr>
              <a:t>d'aujourd'hui, quelle image correspond à ce que vous ressentez à propos des </a:t>
            </a:r>
            <a:r>
              <a:rPr lang="en" sz="2600">
                <a:latin typeface="Lato"/>
                <a:ea typeface="Lato"/>
                <a:cs typeface="Lato"/>
                <a:sym typeface="Lato"/>
              </a:rPr>
              <a:t>informations partagées tout au long de la session </a:t>
            </a:r>
            <a:r>
              <a:rPr lang="en" sz="2600">
                <a:solidFill>
                  <a:schemeClr val="dk1"/>
                </a:solidFill>
                <a:latin typeface="Lato"/>
                <a:ea typeface="Lato"/>
                <a:cs typeface="Lato"/>
                <a:sym typeface="Lato"/>
              </a:rPr>
              <a:t>? </a:t>
            </a:r>
            <a:endParaRPr sz="4200">
              <a:solidFill>
                <a:schemeClr val="dk1"/>
              </a:solidFill>
              <a:latin typeface="Lato"/>
              <a:ea typeface="Lato"/>
              <a:cs typeface="Lato"/>
              <a:sym typeface="Lato"/>
            </a:endParaRPr>
          </a:p>
        </p:txBody>
      </p:sp>
      <p:pic>
        <p:nvPicPr>
          <p:cNvPr id="904" name="Google Shape;904;p62"/>
          <p:cNvPicPr preferRelativeResize="0"/>
          <p:nvPr/>
        </p:nvPicPr>
        <p:blipFill rotWithShape="1">
          <a:blip r:embed="rId3">
            <a:alphaModFix/>
          </a:blip>
          <a:srcRect/>
          <a:stretch/>
        </p:blipFill>
        <p:spPr>
          <a:xfrm>
            <a:off x="3370250" y="1536900"/>
            <a:ext cx="2087801" cy="1175891"/>
          </a:xfrm>
          <a:prstGeom prst="rect">
            <a:avLst/>
          </a:prstGeom>
          <a:noFill/>
          <a:ln>
            <a:noFill/>
          </a:ln>
        </p:spPr>
      </p:pic>
      <p:pic>
        <p:nvPicPr>
          <p:cNvPr id="905" name="Google Shape;905;p62"/>
          <p:cNvPicPr preferRelativeResize="0"/>
          <p:nvPr/>
        </p:nvPicPr>
        <p:blipFill rotWithShape="1">
          <a:blip r:embed="rId4">
            <a:alphaModFix/>
          </a:blip>
          <a:srcRect/>
          <a:stretch/>
        </p:blipFill>
        <p:spPr>
          <a:xfrm>
            <a:off x="1542950" y="3406125"/>
            <a:ext cx="1961400" cy="1042798"/>
          </a:xfrm>
          <a:prstGeom prst="rect">
            <a:avLst/>
          </a:prstGeom>
          <a:noFill/>
          <a:ln>
            <a:noFill/>
          </a:ln>
        </p:spPr>
      </p:pic>
      <p:pic>
        <p:nvPicPr>
          <p:cNvPr id="906" name="Google Shape;906;p62"/>
          <p:cNvPicPr preferRelativeResize="0"/>
          <p:nvPr/>
        </p:nvPicPr>
        <p:blipFill rotWithShape="1">
          <a:blip r:embed="rId5">
            <a:alphaModFix/>
          </a:blip>
          <a:srcRect l="6859" r="-1610"/>
          <a:stretch/>
        </p:blipFill>
        <p:spPr>
          <a:xfrm>
            <a:off x="5050450" y="3329925"/>
            <a:ext cx="1961337" cy="1059600"/>
          </a:xfrm>
          <a:prstGeom prst="rect">
            <a:avLst/>
          </a:prstGeom>
          <a:noFill/>
          <a:ln>
            <a:noFill/>
          </a:ln>
        </p:spPr>
      </p:pic>
      <p:pic>
        <p:nvPicPr>
          <p:cNvPr id="907" name="Google Shape;907;p62"/>
          <p:cNvPicPr preferRelativeResize="0"/>
          <p:nvPr/>
        </p:nvPicPr>
        <p:blipFill rotWithShape="1">
          <a:blip r:embed="rId6">
            <a:alphaModFix/>
          </a:blip>
          <a:srcRect/>
          <a:stretch/>
        </p:blipFill>
        <p:spPr>
          <a:xfrm>
            <a:off x="304800" y="1557475"/>
            <a:ext cx="2087808" cy="1200487"/>
          </a:xfrm>
          <a:prstGeom prst="rect">
            <a:avLst/>
          </a:prstGeom>
          <a:noFill/>
          <a:ln>
            <a:noFill/>
          </a:ln>
        </p:spPr>
      </p:pic>
      <p:pic>
        <p:nvPicPr>
          <p:cNvPr id="908" name="Google Shape;908;p62"/>
          <p:cNvPicPr preferRelativeResize="0"/>
          <p:nvPr/>
        </p:nvPicPr>
        <p:blipFill rotWithShape="1">
          <a:blip r:embed="rId7">
            <a:alphaModFix/>
          </a:blip>
          <a:srcRect/>
          <a:stretch/>
        </p:blipFill>
        <p:spPr>
          <a:xfrm>
            <a:off x="6617866" y="1547187"/>
            <a:ext cx="2123560" cy="1221050"/>
          </a:xfrm>
          <a:prstGeom prst="rect">
            <a:avLst/>
          </a:prstGeom>
          <a:noFill/>
          <a:ln>
            <a:noFill/>
          </a:ln>
        </p:spPr>
      </p:pic>
      <p:sp>
        <p:nvSpPr>
          <p:cNvPr id="909" name="Google Shape;909;p62"/>
          <p:cNvSpPr txBox="1"/>
          <p:nvPr/>
        </p:nvSpPr>
        <p:spPr>
          <a:xfrm>
            <a:off x="228600" y="2710950"/>
            <a:ext cx="2360700" cy="5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Description de l'image :  Un champ herbeux avec quelques arbres surplombant un océan bleu clair et paisible. Le ciel est parsemé de quelques nuages. </a:t>
            </a:r>
            <a:endParaRPr sz="10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0" name="Google Shape;910;p62"/>
          <p:cNvSpPr txBox="1"/>
          <p:nvPr/>
        </p:nvSpPr>
        <p:spPr>
          <a:xfrm>
            <a:off x="3334450" y="2636600"/>
            <a:ext cx="2123400" cy="51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Description de l'image :  Un champ avec de hautes herbes jaunes. Le ciel montre un arc-en-ciel sur des nuages sombres.</a:t>
            </a:r>
            <a:endParaRPr sz="1000" b="0" i="1"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1" name="Google Shape;911;p62"/>
          <p:cNvSpPr txBox="1"/>
          <p:nvPr/>
        </p:nvSpPr>
        <p:spPr>
          <a:xfrm>
            <a:off x="6617875" y="2710950"/>
            <a:ext cx="2223600" cy="51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Description de l'image : Différents stades de plantes en germination émergeant du sol. </a:t>
            </a:r>
            <a:endParaRPr sz="1000" b="0" i="1" u="none" strike="noStrike" cap="none">
              <a:solidFill>
                <a:srgbClr val="000000"/>
              </a:solidFill>
              <a:latin typeface="Lato"/>
              <a:ea typeface="Lato"/>
              <a:cs typeface="Lato"/>
              <a:sym typeface="Lato"/>
            </a:endParaRPr>
          </a:p>
          <a:p>
            <a:pPr marL="0" marR="0" lvl="0" indent="0" algn="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2" name="Google Shape;912;p62"/>
          <p:cNvSpPr txBox="1"/>
          <p:nvPr/>
        </p:nvSpPr>
        <p:spPr>
          <a:xfrm>
            <a:off x="1466750" y="4363725"/>
            <a:ext cx="2223600" cy="5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Description de l'image :  Nuages sombres et éclairage frappant à plusieurs endroits du ciel.</a:t>
            </a:r>
            <a:endParaRPr sz="10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3" name="Google Shape;913;p62"/>
          <p:cNvSpPr txBox="1"/>
          <p:nvPr/>
        </p:nvSpPr>
        <p:spPr>
          <a:xfrm>
            <a:off x="5050450" y="4313325"/>
            <a:ext cx="1961400" cy="51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Description de l'image : Eau bleue de l'océan s'enroulant en une vague. </a:t>
            </a:r>
            <a:endParaRPr sz="1000" b="0" i="1" u="none" strike="noStrike" cap="none">
              <a:solidFill>
                <a:srgbClr val="000000"/>
              </a:solidFill>
              <a:latin typeface="Lato"/>
              <a:ea typeface="Lato"/>
              <a:cs typeface="Lato"/>
              <a:sym typeface="Lato"/>
            </a:endParaRPr>
          </a:p>
          <a:p>
            <a:pPr marL="0" marR="0" lvl="0" indent="0" algn="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34"/>
          <p:cNvSpPr txBox="1">
            <a:spLocks noGrp="1"/>
          </p:cNvSpPr>
          <p:nvPr>
            <p:ph type="title"/>
          </p:nvPr>
        </p:nvSpPr>
        <p:spPr>
          <a:xfrm>
            <a:off x="311700" y="445025"/>
            <a:ext cx="8520600" cy="8001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sz="3000" i="0" u="none" strike="noStrike" cap="none">
                <a:solidFill>
                  <a:schemeClr val="lt1"/>
                </a:solidFill>
              </a:rPr>
              <a:t>Stigma</a:t>
            </a:r>
            <a:endParaRPr sz="3000">
              <a:solidFill>
                <a:schemeClr val="lt1"/>
              </a:solidFill>
            </a:endParaRPr>
          </a:p>
        </p:txBody>
      </p:sp>
      <p:sp>
        <p:nvSpPr>
          <p:cNvPr id="144" name="Google Shape;144;p34"/>
          <p:cNvSpPr txBox="1">
            <a:spLocks noGrp="1"/>
          </p:cNvSpPr>
          <p:nvPr>
            <p:ph type="body" idx="1"/>
          </p:nvPr>
        </p:nvSpPr>
        <p:spPr>
          <a:xfrm>
            <a:off x="361925" y="1466125"/>
            <a:ext cx="5155500" cy="3416400"/>
          </a:xfrm>
          <a:prstGeom prst="rect">
            <a:avLst/>
          </a:prstGeom>
          <a:noFill/>
          <a:ln>
            <a:noFill/>
          </a:ln>
        </p:spPr>
        <p:txBody>
          <a:bodyPr spcFirstLastPara="1" wrap="square" lIns="91425" tIns="91425" rIns="91425" bIns="91425" anchor="t" anchorCtr="0">
            <a:normAutofit fontScale="77500" lnSpcReduction="20000"/>
          </a:bodyPr>
          <a:lstStyle/>
          <a:p>
            <a:pPr marL="228600" marR="0" lvl="0" indent="-203946" algn="l" rtl="0">
              <a:lnSpc>
                <a:spcPct val="115000"/>
              </a:lnSpc>
              <a:spcBef>
                <a:spcPts val="0"/>
              </a:spcBef>
              <a:spcAft>
                <a:spcPts val="0"/>
              </a:spcAft>
              <a:buClr>
                <a:srgbClr val="434343"/>
              </a:buClr>
              <a:buSzPct val="143790"/>
              <a:buChar char="•"/>
            </a:pPr>
            <a:r>
              <a:rPr lang="en" sz="1800" i="0" u="none" strike="noStrike" cap="none">
                <a:solidFill>
                  <a:srgbClr val="434343"/>
                </a:solidFill>
              </a:rPr>
              <a:t>Le handicap est souvent stigmatisé par ce processus d'altération. L'attribution de la négativité et du caractère indésirable de "l'autre" appelle à la dévalorisation et à la négation.</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La stigmatisation - la dévalorisation et la négation - du handicap est étendue aux familles et aux associés de l'"Autre". C'est ce qu'on appelle la stigmatisation par association.</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L'inclusion et l'appartenance sont des attributs essentiels de la vie communautaire et sociale. La stigmatisation conduit donc souvent à la dissimulation et à l'exclusion des personnes handicapées au sein des familles et des communautés.</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La stigmatisation est soulignée par la honte et la peur de l'exclusion.</a:t>
            </a:r>
            <a:endParaRPr>
              <a:solidFill>
                <a:srgbClr val="434343"/>
              </a:solidFill>
            </a:endParaRPr>
          </a:p>
          <a:p>
            <a:pPr marL="457200" lvl="0" indent="-228600" algn="l" rtl="0">
              <a:lnSpc>
                <a:spcPct val="115000"/>
              </a:lnSpc>
              <a:spcBef>
                <a:spcPts val="0"/>
              </a:spcBef>
              <a:spcAft>
                <a:spcPts val="0"/>
              </a:spcAft>
              <a:buSzPct val="117646"/>
              <a:buNone/>
            </a:pPr>
            <a:endParaRPr/>
          </a:p>
          <a:p>
            <a:pPr marL="457200" lvl="0" indent="-228600" algn="l" rtl="0">
              <a:lnSpc>
                <a:spcPct val="115000"/>
              </a:lnSpc>
              <a:spcBef>
                <a:spcPts val="0"/>
              </a:spcBef>
              <a:spcAft>
                <a:spcPts val="0"/>
              </a:spcAft>
              <a:buSzPct val="117646"/>
              <a:buNone/>
            </a:pPr>
            <a:endParaRPr/>
          </a:p>
        </p:txBody>
      </p:sp>
      <p:pic>
        <p:nvPicPr>
          <p:cNvPr id="145" name="Google Shape;145;p34"/>
          <p:cNvPicPr preferRelativeResize="0"/>
          <p:nvPr/>
        </p:nvPicPr>
        <p:blipFill rotWithShape="1">
          <a:blip r:embed="rId3">
            <a:alphaModFix/>
          </a:blip>
          <a:srcRect/>
          <a:stretch/>
        </p:blipFill>
        <p:spPr>
          <a:xfrm>
            <a:off x="5430128" y="1244991"/>
            <a:ext cx="3713871" cy="33238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35"/>
          <p:cNvGrpSpPr/>
          <p:nvPr/>
        </p:nvGrpSpPr>
        <p:grpSpPr>
          <a:xfrm>
            <a:off x="2539093" y="728663"/>
            <a:ext cx="4080600" cy="4080600"/>
            <a:chOff x="0" y="445770"/>
            <a:chExt cx="5440800" cy="5440800"/>
          </a:xfrm>
        </p:grpSpPr>
        <p:sp>
          <p:nvSpPr>
            <p:cNvPr id="151" name="Google Shape;151;p35"/>
            <p:cNvSpPr/>
            <p:nvPr/>
          </p:nvSpPr>
          <p:spPr>
            <a:xfrm>
              <a:off x="0" y="445770"/>
              <a:ext cx="5440800" cy="54408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2" name="Google Shape;152;p35"/>
            <p:cNvSpPr txBox="1"/>
            <p:nvPr/>
          </p:nvSpPr>
          <p:spPr>
            <a:xfrm>
              <a:off x="1959732" y="717804"/>
              <a:ext cx="1521300" cy="8160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Patriarcat</a:t>
              </a:r>
              <a:endParaRPr sz="1100" b="0" i="0" u="none" strike="noStrike" cap="none">
                <a:solidFill>
                  <a:srgbClr val="000000"/>
                </a:solidFill>
                <a:latin typeface="Arial"/>
                <a:ea typeface="Arial"/>
                <a:cs typeface="Arial"/>
                <a:sym typeface="Arial"/>
              </a:endParaRPr>
            </a:p>
          </p:txBody>
        </p:sp>
        <p:sp>
          <p:nvSpPr>
            <p:cNvPr id="153" name="Google Shape;153;p35"/>
            <p:cNvSpPr/>
            <p:nvPr/>
          </p:nvSpPr>
          <p:spPr>
            <a:xfrm>
              <a:off x="433687" y="1533906"/>
              <a:ext cx="4573200" cy="43524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4" name="Google Shape;154;p35"/>
            <p:cNvSpPr txBox="1"/>
            <p:nvPr/>
          </p:nvSpPr>
          <p:spPr>
            <a:xfrm>
              <a:off x="1921154" y="1795058"/>
              <a:ext cx="1598400" cy="7836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L'attitude de la société face au handicap</a:t>
              </a:r>
              <a:endParaRPr sz="1100" b="0" i="0" u="none" strike="noStrike" cap="none">
                <a:solidFill>
                  <a:srgbClr val="000000"/>
                </a:solidFill>
                <a:latin typeface="Arial"/>
                <a:ea typeface="Arial"/>
                <a:cs typeface="Arial"/>
                <a:sym typeface="Arial"/>
              </a:endParaRPr>
            </a:p>
          </p:txBody>
        </p:sp>
        <p:sp>
          <p:nvSpPr>
            <p:cNvPr id="155" name="Google Shape;155;p35"/>
            <p:cNvSpPr/>
            <p:nvPr/>
          </p:nvSpPr>
          <p:spPr>
            <a:xfrm>
              <a:off x="919921" y="2582607"/>
              <a:ext cx="3600900" cy="32643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6" name="Google Shape;156;p35"/>
            <p:cNvSpPr txBox="1"/>
            <p:nvPr/>
          </p:nvSpPr>
          <p:spPr>
            <a:xfrm>
              <a:off x="1881344" y="2827438"/>
              <a:ext cx="1677900" cy="7344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Accès aux services appropriés</a:t>
              </a:r>
              <a:endParaRPr sz="1100" b="0" i="0" u="none" strike="noStrike" cap="none">
                <a:solidFill>
                  <a:srgbClr val="000000"/>
                </a:solidFill>
                <a:latin typeface="Arial"/>
                <a:ea typeface="Arial"/>
                <a:cs typeface="Arial"/>
                <a:sym typeface="Arial"/>
              </a:endParaRPr>
            </a:p>
          </p:txBody>
        </p:sp>
        <p:sp>
          <p:nvSpPr>
            <p:cNvPr id="157" name="Google Shape;157;p35"/>
            <p:cNvSpPr/>
            <p:nvPr/>
          </p:nvSpPr>
          <p:spPr>
            <a:xfrm>
              <a:off x="1606545" y="3710178"/>
              <a:ext cx="2176200" cy="21762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p35"/>
            <p:cNvSpPr txBox="1"/>
            <p:nvPr/>
          </p:nvSpPr>
          <p:spPr>
            <a:xfrm>
              <a:off x="1925253" y="4254246"/>
              <a:ext cx="1539000" cy="10881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Femmes handicapées et hommes transgenres</a:t>
              </a:r>
              <a:endParaRPr sz="1100" b="0" i="0" u="none" strike="noStrike" cap="none">
                <a:solidFill>
                  <a:srgbClr val="000000"/>
                </a:solidFill>
                <a:latin typeface="Arial"/>
                <a:ea typeface="Arial"/>
                <a:cs typeface="Arial"/>
                <a:sym typeface="Arial"/>
              </a:endParaRPr>
            </a:p>
          </p:txBody>
        </p:sp>
      </p:grpSp>
      <p:sp>
        <p:nvSpPr>
          <p:cNvPr id="159" name="Google Shape;159;p35"/>
          <p:cNvSpPr txBox="1"/>
          <p:nvPr/>
        </p:nvSpPr>
        <p:spPr>
          <a:xfrm>
            <a:off x="1752200" y="225125"/>
            <a:ext cx="62118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600"/>
              <a:t>À quoi ressemble la stigmatisation à différents niveaux pour les personnes handicapées ?</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36"/>
          <p:cNvSpPr txBox="1">
            <a:spLocks noGrp="1"/>
          </p:cNvSpPr>
          <p:nvPr>
            <p:ph type="title"/>
          </p:nvPr>
        </p:nvSpPr>
        <p:spPr>
          <a:xfrm>
            <a:off x="522900" y="796625"/>
            <a:ext cx="8098200" cy="6198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Clr>
                <a:schemeClr val="dk1"/>
              </a:buClr>
              <a:buSzPct val="39285"/>
              <a:buFont typeface="Arial"/>
              <a:buNone/>
            </a:pPr>
            <a:r>
              <a:rPr lang="en" b="1">
                <a:solidFill>
                  <a:schemeClr val="lt1"/>
                </a:solidFill>
              </a:rPr>
              <a:t>La discrimination fondée sur la capacité physique comme facteur contribuant à la stigmatisation de l'avortement</a:t>
            </a:r>
            <a:endParaRPr b="1">
              <a:solidFill>
                <a:schemeClr val="lt1"/>
              </a:solidFill>
            </a:endParaRPr>
          </a:p>
          <a:p>
            <a:pPr marL="0" lvl="0" indent="0" algn="l" rtl="0">
              <a:lnSpc>
                <a:spcPct val="100000"/>
              </a:lnSpc>
              <a:spcBef>
                <a:spcPts val="1200"/>
              </a:spcBef>
              <a:spcAft>
                <a:spcPts val="0"/>
              </a:spcAft>
              <a:buSzPct val="111111"/>
              <a:buNone/>
            </a:pPr>
            <a:endParaRPr b="1">
              <a:solidFill>
                <a:schemeClr val="lt1"/>
              </a:solidFill>
            </a:endParaRPr>
          </a:p>
        </p:txBody>
      </p:sp>
      <p:sp>
        <p:nvSpPr>
          <p:cNvPr id="165" name="Google Shape;165;p36"/>
          <p:cNvSpPr txBox="1">
            <a:spLocks noGrp="1"/>
          </p:cNvSpPr>
          <p:nvPr>
            <p:ph type="body" idx="1"/>
          </p:nvPr>
        </p:nvSpPr>
        <p:spPr>
          <a:xfrm>
            <a:off x="311700" y="1679006"/>
            <a:ext cx="8520600" cy="3211200"/>
          </a:xfrm>
          <a:prstGeom prst="rect">
            <a:avLst/>
          </a:prstGeom>
          <a:noFill/>
          <a:ln>
            <a:noFill/>
          </a:ln>
        </p:spPr>
        <p:txBody>
          <a:bodyPr spcFirstLastPara="1" wrap="square" lIns="91425" tIns="91425" rIns="91425" bIns="91425" anchor="t" anchorCtr="0">
            <a:normAutofit/>
          </a:bodyPr>
          <a:lstStyle/>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Le handicap peut être conscient ou inconscient, et peut être ancré dans les institutions, les systèmes ou la culture générale d'une société.</a:t>
            </a:r>
            <a:endParaRPr i="0" u="none" strike="noStrike" cap="none">
              <a:solidFill>
                <a:srgbClr val="434343"/>
              </a:solidFill>
            </a:endParaRPr>
          </a:p>
          <a:p>
            <a:pPr marL="457200" marR="0" lvl="0" indent="0" algn="just" rtl="0">
              <a:lnSpc>
                <a:spcPct val="90000"/>
              </a:lnSpc>
              <a:spcBef>
                <a:spcPts val="1000"/>
              </a:spcBef>
              <a:spcAft>
                <a:spcPts val="0"/>
              </a:spcAft>
              <a:buNone/>
            </a:pPr>
            <a:endParaRPr>
              <a:solidFill>
                <a:srgbClr val="434343"/>
              </a:solidFill>
            </a:endParaRPr>
          </a:p>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Le handicapisme peut limiter l'accès des personnes handicapées aux informations et aux services relatifs à l'avortement. </a:t>
            </a:r>
            <a:endParaRPr i="0" u="none" strike="noStrike" cap="none">
              <a:solidFill>
                <a:srgbClr val="434343"/>
              </a:solidFill>
            </a:endParaRPr>
          </a:p>
          <a:p>
            <a:pPr marL="457200" marR="0" lvl="0" indent="0" algn="just" rtl="0">
              <a:lnSpc>
                <a:spcPct val="90000"/>
              </a:lnSpc>
              <a:spcBef>
                <a:spcPts val="1000"/>
              </a:spcBef>
              <a:spcAft>
                <a:spcPts val="0"/>
              </a:spcAft>
              <a:buNone/>
            </a:pPr>
            <a:endParaRPr>
              <a:solidFill>
                <a:srgbClr val="434343"/>
              </a:solidFill>
            </a:endParaRPr>
          </a:p>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Les personnes handicapées peuvent également être perçues comme manquant de capacités. </a:t>
            </a:r>
            <a:endParaRPr>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7"/>
          <p:cNvSpPr txBox="1">
            <a:spLocks noGrp="1"/>
          </p:cNvSpPr>
          <p:nvPr>
            <p:ph type="title"/>
          </p:nvPr>
        </p:nvSpPr>
        <p:spPr>
          <a:xfrm>
            <a:off x="884050" y="283675"/>
            <a:ext cx="7476000" cy="9993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Tenir compte des réalités vécues lors de l'accès aux services d'avortement.</a:t>
            </a:r>
            <a:endParaRPr>
              <a:solidFill>
                <a:schemeClr val="lt1"/>
              </a:solidFill>
            </a:endParaRPr>
          </a:p>
        </p:txBody>
      </p:sp>
      <p:sp>
        <p:nvSpPr>
          <p:cNvPr id="171" name="Google Shape;171;p37"/>
          <p:cNvSpPr txBox="1">
            <a:spLocks noGrp="1"/>
          </p:cNvSpPr>
          <p:nvPr>
            <p:ph type="body" idx="1"/>
          </p:nvPr>
        </p:nvSpPr>
        <p:spPr>
          <a:xfrm>
            <a:off x="623550" y="1282975"/>
            <a:ext cx="7896900" cy="3860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1500" b="1"/>
              <a:t>Même en matière d'avortement, les personnes handicapées peuvent prendre leurs propres décisions. </a:t>
            </a:r>
            <a:endParaRPr sz="1500" b="1"/>
          </a:p>
          <a:p>
            <a:pPr marL="457200" lvl="0" indent="-355600" algn="l" rtl="0">
              <a:spcBef>
                <a:spcPts val="0"/>
              </a:spcBef>
              <a:spcAft>
                <a:spcPts val="0"/>
              </a:spcAft>
              <a:buSzPts val="2000"/>
              <a:buChar char="●"/>
            </a:pPr>
            <a:r>
              <a:rPr lang="en" sz="1500"/>
              <a:t>Accessibilité - interprétation en langue des signes, étiquette du handicap, matériel et signalisation en braille. </a:t>
            </a:r>
            <a:endParaRPr sz="1500"/>
          </a:p>
          <a:p>
            <a:pPr marL="457200" lvl="0" indent="-355600" algn="l" rtl="0">
              <a:spcBef>
                <a:spcPts val="0"/>
              </a:spcBef>
              <a:spcAft>
                <a:spcPts val="0"/>
              </a:spcAft>
              <a:buSzPts val="2000"/>
              <a:buChar char="●"/>
            </a:pPr>
            <a:r>
              <a:rPr lang="en" sz="1500"/>
              <a:t>Stigmatisation et discrimination. </a:t>
            </a:r>
            <a:endParaRPr sz="1500"/>
          </a:p>
          <a:p>
            <a:pPr marL="457200" lvl="0" indent="-355600" algn="l" rtl="0">
              <a:spcBef>
                <a:spcPts val="0"/>
              </a:spcBef>
              <a:spcAft>
                <a:spcPts val="0"/>
              </a:spcAft>
              <a:buSzPts val="2000"/>
              <a:buChar char="●"/>
            </a:pPr>
            <a:r>
              <a:rPr lang="en" sz="1500"/>
              <a:t>Obstacles économiques - accessibilité financière </a:t>
            </a:r>
            <a:endParaRPr sz="1500"/>
          </a:p>
          <a:p>
            <a:pPr marL="457200" lvl="0" indent="-355600" algn="l" rtl="0">
              <a:spcBef>
                <a:spcPts val="0"/>
              </a:spcBef>
              <a:spcAft>
                <a:spcPts val="0"/>
              </a:spcAft>
              <a:buSzPts val="2000"/>
              <a:buChar char="●"/>
            </a:pPr>
            <a:r>
              <a:rPr lang="en" sz="1500"/>
              <a:t>Faible niveau d'alphabétisation </a:t>
            </a:r>
            <a:endParaRPr sz="1500"/>
          </a:p>
          <a:p>
            <a:pPr marL="457200" lvl="0" indent="-355600" algn="l" rtl="0">
              <a:spcBef>
                <a:spcPts val="0"/>
              </a:spcBef>
              <a:spcAft>
                <a:spcPts val="0"/>
              </a:spcAft>
              <a:buSzPts val="2000"/>
              <a:buChar char="●"/>
            </a:pPr>
            <a:r>
              <a:rPr lang="en" sz="1500"/>
              <a:t>Patriarcat - Pouvoir, contrôle et prise de décision. </a:t>
            </a:r>
            <a:endParaRPr sz="15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11700" y="445025"/>
            <a:ext cx="8520600" cy="5727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07"/>
              <a:buNone/>
            </a:pPr>
            <a:r>
              <a:rPr lang="en">
                <a:solidFill>
                  <a:schemeClr val="lt1"/>
                </a:solidFill>
              </a:rPr>
              <a:t>Considérations supplémentaires sur l'avortement et le handicap</a:t>
            </a:r>
            <a:endParaRPr>
              <a:solidFill>
                <a:schemeClr val="lt1"/>
              </a:solidFill>
            </a:endParaRPr>
          </a:p>
        </p:txBody>
      </p:sp>
      <p:sp>
        <p:nvSpPr>
          <p:cNvPr id="177" name="Google Shape;17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1500"/>
              <a:t>En raison de la stigmatisation dont elles font l'objet, les personnes handicapées ne reçoivent souvent pas d'informations sur l'avortement ou la contraception sans risque et n'y ont pas accès. En conséquence, elles sont exposées à un risque accru de grossesse non désirée et d'avortement non sécurisé, ainsi qu'au risque de blessure ou de décès qui y est associé. </a:t>
            </a:r>
            <a:endParaRPr sz="1500"/>
          </a:p>
          <a:p>
            <a:pPr marL="457200" lvl="0" indent="-355600" algn="l" rtl="0">
              <a:lnSpc>
                <a:spcPct val="115000"/>
              </a:lnSpc>
              <a:spcBef>
                <a:spcPts val="0"/>
              </a:spcBef>
              <a:spcAft>
                <a:spcPts val="0"/>
              </a:spcAft>
              <a:buSzPts val="2000"/>
              <a:buChar char="●"/>
            </a:pPr>
            <a:r>
              <a:rPr lang="en" sz="1500"/>
              <a:t>Les femmes et les filles font l'objet de jugements et de discriminations pour de nombreux éléments liés à la sexualité et à la reproduction, notamment les grossesses non désirées et l'avortement. Les jeunes femmes et les adolescentes ne sont souvent pas considérées comme suffisamment matures pour prendre des décisions concernant les relations sexuelles ou l'avortement.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39"/>
          <p:cNvSpPr txBox="1">
            <a:spLocks noGrp="1"/>
          </p:cNvSpPr>
          <p:nvPr>
            <p:ph type="title"/>
          </p:nvPr>
        </p:nvSpPr>
        <p:spPr>
          <a:xfrm>
            <a:off x="311700" y="445025"/>
            <a:ext cx="8520600" cy="8772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chemeClr val="lt1"/>
                </a:solidFill>
              </a:rPr>
              <a:t>Comprendre et désapprendre la discrimination fondée sur la capacité physique est un processus continu sur lequel nous devons travailler au quotidien.</a:t>
            </a:r>
            <a:br>
              <a:rPr lang="en" b="1">
                <a:solidFill>
                  <a:schemeClr val="lt1"/>
                </a:solidFill>
              </a:rPr>
            </a:br>
            <a:endParaRPr>
              <a:solidFill>
                <a:schemeClr val="lt1"/>
              </a:solidFill>
            </a:endParaRPr>
          </a:p>
        </p:txBody>
      </p:sp>
      <p:sp>
        <p:nvSpPr>
          <p:cNvPr id="183" name="Google Shape;183;p39"/>
          <p:cNvSpPr txBox="1">
            <a:spLocks noGrp="1"/>
          </p:cNvSpPr>
          <p:nvPr>
            <p:ph type="body" idx="1"/>
          </p:nvPr>
        </p:nvSpPr>
        <p:spPr>
          <a:xfrm>
            <a:off x="311700" y="1322363"/>
            <a:ext cx="8783100" cy="3848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700" b="1"/>
              <a:t>C'est une responsabilité collective. </a:t>
            </a:r>
            <a:endParaRPr sz="1700" b="1"/>
          </a:p>
          <a:p>
            <a:pPr marL="0" lvl="0" indent="0" algn="l" rtl="0">
              <a:lnSpc>
                <a:spcPct val="115000"/>
              </a:lnSpc>
              <a:spcBef>
                <a:spcPts val="0"/>
              </a:spcBef>
              <a:spcAft>
                <a:spcPts val="0"/>
              </a:spcAft>
              <a:buNone/>
            </a:pPr>
            <a:endParaRPr sz="1700" b="1"/>
          </a:p>
          <a:p>
            <a:pPr marL="0" lvl="0" indent="0" algn="l" rtl="0">
              <a:lnSpc>
                <a:spcPct val="115000"/>
              </a:lnSpc>
              <a:spcBef>
                <a:spcPts val="0"/>
              </a:spcBef>
              <a:spcAft>
                <a:spcPts val="0"/>
              </a:spcAft>
              <a:buNone/>
            </a:pPr>
            <a:r>
              <a:rPr lang="en" sz="1700" b="1"/>
              <a:t>Nous vous invitons à utiliser l'exercice suivant pour réfléchir et identifier les espaces d'inclusion. </a:t>
            </a:r>
            <a:endParaRPr sz="1700" b="1"/>
          </a:p>
        </p:txBody>
      </p:sp>
      <p:pic>
        <p:nvPicPr>
          <p:cNvPr id="184" name="Google Shape;184;p39" descr="Understanding and unlearning ableism is an ongoing process and one we must  work on day-to-day-Living News , Firstpost"/>
          <p:cNvPicPr preferRelativeResize="0"/>
          <p:nvPr/>
        </p:nvPicPr>
        <p:blipFill rotWithShape="1">
          <a:blip r:embed="rId3">
            <a:alphaModFix/>
          </a:blip>
          <a:srcRect/>
          <a:stretch/>
        </p:blipFill>
        <p:spPr>
          <a:xfrm>
            <a:off x="2252200" y="2673800"/>
            <a:ext cx="3745200" cy="2118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3026</Words>
  <Application>Microsoft Office PowerPoint</Application>
  <PresentationFormat>On-screen Show (16:9)</PresentationFormat>
  <Paragraphs>284</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Nunito</vt:lpstr>
      <vt:lpstr>Quattrocento Sans</vt:lpstr>
      <vt:lpstr>Roboto</vt:lpstr>
      <vt:lpstr>Calibri</vt:lpstr>
      <vt:lpstr>Arial</vt:lpstr>
      <vt:lpstr>Lato</vt:lpstr>
      <vt:lpstr>Overlock</vt:lpstr>
      <vt:lpstr>Noto Sans Symbols</vt:lpstr>
      <vt:lpstr>Simple Light</vt:lpstr>
      <vt:lpstr>Simple Light</vt:lpstr>
      <vt:lpstr>PowerPoint Presentation</vt:lpstr>
      <vt:lpstr>À propos de ce cahier d'exercices </vt:lpstr>
      <vt:lpstr>Pourquoi l'inclusion des personnes handicapées ?</vt:lpstr>
      <vt:lpstr>Stigma</vt:lpstr>
      <vt:lpstr>PowerPoint Presentation</vt:lpstr>
      <vt:lpstr>La discrimination fondée sur la capacité physique comme facteur contribuant à la stigmatisation de l'avortement </vt:lpstr>
      <vt:lpstr>Tenir compte des réalités vécues lors de l'accès aux services d'avortement.</vt:lpstr>
      <vt:lpstr>Considérations supplémentaires sur l'avortement et le handicap</vt:lpstr>
      <vt:lpstr>Comprendre et désapprendre la discrimination fondée sur la capacité physique est un processus continu sur lequel nous devons travailler au quotidien. </vt:lpstr>
      <vt:lpstr>Comment le handicap est-il perçu dans votre contexte ? </vt:lpstr>
      <vt:lpstr>PowerPoint Presentation</vt:lpstr>
      <vt:lpstr>Qui parle au nom du handicap et de l'avortement dans votre contexte local ?  </vt:lpstr>
      <vt:lpstr>Qu'est-ce qui empêche l'inclusion des personnes handicapées dans votre organisation ?  </vt:lpstr>
      <vt:lpstr>Comment avez-vous intégré le handicap dans votre organisation ?  </vt:lpstr>
      <vt:lpstr>Comment pouvons-nous amplifier la voix des personnes handicapées qui ont avorté dans votre contexte ?  </vt:lpstr>
      <vt:lpstr>Quelles sont les solutions possibles que vous recommanderiez pour rendre l'organisation plus inclusive du handicap ?  </vt:lpstr>
      <vt:lpstr>2ème session  Vers l'intersectionnalité </vt:lpstr>
      <vt:lpstr>PowerPoint Presentation</vt:lpstr>
      <vt:lpstr>PowerPoint Presentation</vt:lpstr>
      <vt:lpstr>PowerPoint Presentation</vt:lpstr>
      <vt:lpstr>PowerPoint Presentation</vt:lpstr>
      <vt:lpstr>Capacité mentale et capacité juridique </vt:lpstr>
      <vt:lpstr>PowerPoint Presentation</vt:lpstr>
      <vt:lpstr>Ressources </vt:lpstr>
      <vt:lpstr>3ème session  La stigmatisation intersectionnelle :  Avortement, commerce du sexe, consommation de drogues et VIH  </vt:lpstr>
      <vt:lpstr>PowerPoint Presentation</vt:lpstr>
      <vt:lpstr>HIV and disabilities are not linked in any way Le VIH et les handicaps ne sont liés d'aucune façon El VIH y las discapacidades no están vinculados de ninguna manera  </vt:lpstr>
      <vt:lpstr>Positive legislation facilitates accessibility of abortion services and mitigates stigma La legislación positiva facilita la accesibilidad de los servicios de aborto y mitiga el estigma Une législation positive facilite l'accessibilité des services d'avortement et atténue la stigmatisation  </vt:lpstr>
      <vt:lpstr>Abortion related stigma negatively affects service providers and the quality of service itself La stigmatisation liée à l'avortement affecte négativement les prestataires de services et la qualité du service lui-même El estigma relacionado con el aborto afecta negativamente a los proveedores de servicios y a la calidad del servicio en sí </vt:lpstr>
      <vt:lpstr>Êtes-vous d'accord avec les affirmations suivantes ? Vous pouvez ajouter d'autres affirmations que vous souhaitez discuter avec les participants sur les post-its vierges. </vt:lpstr>
      <vt:lpstr>PowerPoint Presentation</vt:lpstr>
      <vt:lpstr>Après l'atelier d'aujourd'hui, quelle image correspond à ce que vous ressentez à propos des informations partagées tout au long de la session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Mariana Gonzalez</cp:lastModifiedBy>
  <cp:revision>1</cp:revision>
  <dcterms:modified xsi:type="dcterms:W3CDTF">2021-11-17T16:34:02Z</dcterms:modified>
</cp:coreProperties>
</file>