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Proxima Nova"/>
      <p:regular r:id="rId39"/>
      <p:bold r:id="rId40"/>
      <p:italic r:id="rId41"/>
      <p:boldItalic r:id="rId42"/>
    </p:embeddedFont>
    <p:embeddedFont>
      <p:font typeface="Nunito"/>
      <p:regular r:id="rId43"/>
      <p:bold r:id="rId44"/>
      <p:italic r:id="rId45"/>
      <p:boldItalic r:id="rId46"/>
    </p:embeddedFont>
    <p:embeddedFont>
      <p:font typeface="Lato"/>
      <p:regular r:id="rId47"/>
      <p:bold r:id="rId48"/>
      <p:italic r:id="rId49"/>
      <p:boldItalic r:id="rId50"/>
    </p:embeddedFont>
    <p:embeddedFont>
      <p:font typeface="Work Sans"/>
      <p:regular r:id="rId51"/>
      <p:bold r:id="rId52"/>
      <p:italic r:id="rId53"/>
      <p:boldItalic r:id="rId54"/>
    </p:embeddedFont>
    <p:embeddedFont>
      <p:font typeface="Oswald"/>
      <p:regular r:id="rId55"/>
      <p:bold r:id="rId56"/>
    </p:embeddedFont>
    <p:embeddedFont>
      <p:font typeface="Alfa Slab One"/>
      <p:regular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42" Type="http://schemas.openxmlformats.org/officeDocument/2006/relationships/font" Target="fonts/ProximaNova-boldItalic.fntdata"/><Relationship Id="rId41" Type="http://schemas.openxmlformats.org/officeDocument/2006/relationships/font" Target="fonts/ProximaNova-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roximaNova-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WorkSans-regular.fntdata"/><Relationship Id="rId50" Type="http://schemas.openxmlformats.org/officeDocument/2006/relationships/font" Target="fonts/Lato-boldItalic.fntdata"/><Relationship Id="rId53" Type="http://schemas.openxmlformats.org/officeDocument/2006/relationships/font" Target="fonts/WorkSans-italic.fntdata"/><Relationship Id="rId52" Type="http://schemas.openxmlformats.org/officeDocument/2006/relationships/font" Target="fonts/WorkSans-bold.fntdata"/><Relationship Id="rId11" Type="http://schemas.openxmlformats.org/officeDocument/2006/relationships/slide" Target="slides/slide5.xml"/><Relationship Id="rId55" Type="http://schemas.openxmlformats.org/officeDocument/2006/relationships/font" Target="fonts/Oswald-regular.fntdata"/><Relationship Id="rId10" Type="http://schemas.openxmlformats.org/officeDocument/2006/relationships/slide" Target="slides/slide4.xml"/><Relationship Id="rId54" Type="http://schemas.openxmlformats.org/officeDocument/2006/relationships/font" Target="fonts/WorkSans-boldItalic.fntdata"/><Relationship Id="rId13" Type="http://schemas.openxmlformats.org/officeDocument/2006/relationships/slide" Target="slides/slide7.xml"/><Relationship Id="rId57" Type="http://schemas.openxmlformats.org/officeDocument/2006/relationships/font" Target="fonts/AlfaSlabOne-regular.fntdata"/><Relationship Id="rId12" Type="http://schemas.openxmlformats.org/officeDocument/2006/relationships/slide" Target="slides/slide6.xml"/><Relationship Id="rId56" Type="http://schemas.openxmlformats.org/officeDocument/2006/relationships/font" Target="fonts/Oswal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4b73312d0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104b73312d0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4b73312d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104b73312d0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4b73312d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104b73312d0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4b73312d0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104b73312d0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4b73312d0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104b73312d0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4b73312d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104b73312d0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4b73312d0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104b73312d0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4b73312d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04b73312d0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4b73312d0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104b73312d0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04b73312d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104b73312d0_0_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5a9173f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5a9173f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04b73312d0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04b73312d0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04b73312d0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104b73312d0_0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04b73312d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104b73312d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NAT</a:t>
            </a:r>
            <a:endParaRPr/>
          </a:p>
          <a:p>
            <a:pPr indent="0" lvl="0" marL="0" rtl="0" algn="l">
              <a:lnSpc>
                <a:spcPct val="100000"/>
              </a:lnSpc>
              <a:spcBef>
                <a:spcPts val="0"/>
              </a:spcBef>
              <a:spcAft>
                <a:spcPts val="0"/>
              </a:spcAft>
              <a:buSzPts val="1100"/>
              <a:buNone/>
            </a:pPr>
            <a:r>
              <a:rPr lang="en"/>
              <a:t>Tu się przedstawiamy - 5 minut</a:t>
            </a:r>
            <a:endParaRPr/>
          </a:p>
          <a:p>
            <a:pPr indent="0" lvl="0" marL="0" rtl="0" algn="l">
              <a:lnSpc>
                <a:spcPct val="100000"/>
              </a:lnSpc>
              <a:spcBef>
                <a:spcPts val="0"/>
              </a:spcBef>
              <a:spcAft>
                <a:spcPts val="0"/>
              </a:spcAft>
              <a:buSzPts val="1100"/>
              <a:buNone/>
            </a:pPr>
            <a:r>
              <a:rPr lang="en"/>
              <a:t>ADT, AWB, </a:t>
            </a:r>
            <a:endParaRPr/>
          </a:p>
          <a:p>
            <a:pPr indent="0" lvl="0" marL="0" rtl="0" algn="l">
              <a:lnSpc>
                <a:spcPct val="100000"/>
              </a:lnSpc>
              <a:spcBef>
                <a:spcPts val="0"/>
              </a:spcBef>
              <a:spcAft>
                <a:spcPts val="0"/>
              </a:spcAft>
              <a:buSzPts val="1100"/>
              <a:buNone/>
            </a:pPr>
            <a:r>
              <a:rPr lang="en"/>
              <a:t>We are going to talk about abortion providers but we know that there are different AP - doctors, midwives, doulas, scompaniantes, abortion friends, groups, individuals etc.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4b73312d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104b73312d0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https://jamboard.google.com/d/1Ieau5q0VZp4FyDEa0Z-5exlJd9GJLeG-gYm1pWDTc8k/viewer?f=1</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04b73312d0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104b73312d0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4b73312d0_2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104b73312d0_2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04b73312d0_2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104b73312d0_2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04b73312d0_2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104b73312d0_2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04b73312d0_2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g104b73312d0_2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04b73312d0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g104b73312d0_2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KARO</a:t>
            </a:r>
            <a:endParaRPr/>
          </a:p>
          <a:p>
            <a:pPr indent="0" lvl="0" marL="0" rtl="0" algn="l">
              <a:lnSpc>
                <a:spcPct val="100000"/>
              </a:lnSpc>
              <a:spcBef>
                <a:spcPts val="0"/>
              </a:spcBef>
              <a:spcAft>
                <a:spcPts val="0"/>
              </a:spcAft>
              <a:buSzPts val="1100"/>
              <a:buNone/>
            </a:pPr>
            <a:r>
              <a:rPr lang="en"/>
              <a:t>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5a9173fd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05a9173fd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04b73312d0_2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04b73312d0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04b73312d0_2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g104b73312d0_2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04b73312d0_1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g104b73312d0_1_5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4b73312d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04b73312d0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04b73312d0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104b73312d0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04b73312d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104b73312d0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4b73312d0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104b73312d0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4b73312d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104b73312d0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4b73312d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04b73312d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cxnSp>
        <p:nvCxnSpPr>
          <p:cNvPr id="55" name="Google Shape;55;p14"/>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56" name="Google Shape;56;p14"/>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57" name="Google Shape;57;p14"/>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sp>
        <p:nvSpPr>
          <p:cNvPr id="63" name="Google Shape;63;p16"/>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chemeClr val="lt1"/>
              </a:buClr>
              <a:buSzPts val="6800"/>
              <a:buNone/>
              <a:defRPr sz="6800">
                <a:solidFill>
                  <a:schemeClr val="lt1"/>
                </a:solidFill>
              </a:defRPr>
            </a:lvl1pPr>
            <a:lvl2pPr lvl="1" rtl="0" algn="l">
              <a:lnSpc>
                <a:spcPct val="100000"/>
              </a:lnSpc>
              <a:spcBef>
                <a:spcPts val="0"/>
              </a:spcBef>
              <a:spcAft>
                <a:spcPts val="0"/>
              </a:spcAft>
              <a:buClr>
                <a:schemeClr val="lt1"/>
              </a:buClr>
              <a:buSzPts val="6800"/>
              <a:buNone/>
              <a:defRPr sz="6800">
                <a:solidFill>
                  <a:schemeClr val="lt1"/>
                </a:solidFill>
              </a:defRPr>
            </a:lvl2pPr>
            <a:lvl3pPr lvl="2" rtl="0" algn="l">
              <a:lnSpc>
                <a:spcPct val="100000"/>
              </a:lnSpc>
              <a:spcBef>
                <a:spcPts val="0"/>
              </a:spcBef>
              <a:spcAft>
                <a:spcPts val="0"/>
              </a:spcAft>
              <a:buClr>
                <a:schemeClr val="lt1"/>
              </a:buClr>
              <a:buSzPts val="6800"/>
              <a:buNone/>
              <a:defRPr sz="6800">
                <a:solidFill>
                  <a:schemeClr val="lt1"/>
                </a:solidFill>
              </a:defRPr>
            </a:lvl3pPr>
            <a:lvl4pPr lvl="3" rtl="0" algn="l">
              <a:lnSpc>
                <a:spcPct val="100000"/>
              </a:lnSpc>
              <a:spcBef>
                <a:spcPts val="0"/>
              </a:spcBef>
              <a:spcAft>
                <a:spcPts val="0"/>
              </a:spcAft>
              <a:buClr>
                <a:schemeClr val="lt1"/>
              </a:buClr>
              <a:buSzPts val="6800"/>
              <a:buNone/>
              <a:defRPr sz="6800">
                <a:solidFill>
                  <a:schemeClr val="lt1"/>
                </a:solidFill>
              </a:defRPr>
            </a:lvl4pPr>
            <a:lvl5pPr lvl="4" rtl="0" algn="l">
              <a:lnSpc>
                <a:spcPct val="100000"/>
              </a:lnSpc>
              <a:spcBef>
                <a:spcPts val="0"/>
              </a:spcBef>
              <a:spcAft>
                <a:spcPts val="0"/>
              </a:spcAft>
              <a:buClr>
                <a:schemeClr val="lt1"/>
              </a:buClr>
              <a:buSzPts val="6800"/>
              <a:buNone/>
              <a:defRPr sz="6800">
                <a:solidFill>
                  <a:schemeClr val="lt1"/>
                </a:solidFill>
              </a:defRPr>
            </a:lvl5pPr>
            <a:lvl6pPr lvl="5" rtl="0" algn="l">
              <a:lnSpc>
                <a:spcPct val="100000"/>
              </a:lnSpc>
              <a:spcBef>
                <a:spcPts val="0"/>
              </a:spcBef>
              <a:spcAft>
                <a:spcPts val="0"/>
              </a:spcAft>
              <a:buClr>
                <a:schemeClr val="lt1"/>
              </a:buClr>
              <a:buSzPts val="6800"/>
              <a:buNone/>
              <a:defRPr sz="6800">
                <a:solidFill>
                  <a:schemeClr val="lt1"/>
                </a:solidFill>
              </a:defRPr>
            </a:lvl6pPr>
            <a:lvl7pPr lvl="6" rtl="0" algn="l">
              <a:lnSpc>
                <a:spcPct val="100000"/>
              </a:lnSpc>
              <a:spcBef>
                <a:spcPts val="0"/>
              </a:spcBef>
              <a:spcAft>
                <a:spcPts val="0"/>
              </a:spcAft>
              <a:buClr>
                <a:schemeClr val="lt1"/>
              </a:buClr>
              <a:buSzPts val="6800"/>
              <a:buNone/>
              <a:defRPr sz="6800">
                <a:solidFill>
                  <a:schemeClr val="lt1"/>
                </a:solidFill>
              </a:defRPr>
            </a:lvl7pPr>
            <a:lvl8pPr lvl="7" rtl="0" algn="l">
              <a:lnSpc>
                <a:spcPct val="100000"/>
              </a:lnSpc>
              <a:spcBef>
                <a:spcPts val="0"/>
              </a:spcBef>
              <a:spcAft>
                <a:spcPts val="0"/>
              </a:spcAft>
              <a:buClr>
                <a:schemeClr val="lt1"/>
              </a:buClr>
              <a:buSzPts val="6800"/>
              <a:buNone/>
              <a:defRPr sz="6800">
                <a:solidFill>
                  <a:schemeClr val="lt1"/>
                </a:solidFill>
              </a:defRPr>
            </a:lvl8pPr>
            <a:lvl9pPr lvl="8" rtl="0" algn="l">
              <a:lnSpc>
                <a:spcPct val="100000"/>
              </a:lnSpc>
              <a:spcBef>
                <a:spcPts val="0"/>
              </a:spcBef>
              <a:spcAft>
                <a:spcPts val="0"/>
              </a:spcAft>
              <a:buClr>
                <a:schemeClr val="lt1"/>
              </a:buClr>
              <a:buSzPts val="6800"/>
              <a:buNone/>
              <a:defRPr sz="6800">
                <a:solidFill>
                  <a:schemeClr val="lt1"/>
                </a:solidFill>
              </a:defRPr>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17"/>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 name="Google Shape;67;p17"/>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8" name="Google Shape;68;p17"/>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69" name="Google Shape;69;p17"/>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0" name="Google Shape;70;p1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17500" lvl="2" marL="1371600" rtl="0" algn="l">
              <a:lnSpc>
                <a:spcPct val="115000"/>
              </a:lnSpc>
              <a:spcBef>
                <a:spcPts val="0"/>
              </a:spcBef>
              <a:spcAft>
                <a:spcPts val="0"/>
              </a:spcAft>
              <a:buClr>
                <a:schemeClr val="lt1"/>
              </a:buClr>
              <a:buSzPts val="1400"/>
              <a:buChar char="■"/>
              <a:defRPr>
                <a:solidFill>
                  <a:schemeClr val="lt1"/>
                </a:solidFill>
              </a:defRPr>
            </a:lvl3pPr>
            <a:lvl4pPr indent="-317500" lvl="3" marL="1828800" rtl="0" algn="l">
              <a:lnSpc>
                <a:spcPct val="115000"/>
              </a:lnSpc>
              <a:spcBef>
                <a:spcPts val="0"/>
              </a:spcBef>
              <a:spcAft>
                <a:spcPts val="0"/>
              </a:spcAft>
              <a:buClr>
                <a:schemeClr val="lt1"/>
              </a:buClr>
              <a:buSzPts val="1400"/>
              <a:buChar char="●"/>
              <a:defRPr>
                <a:solidFill>
                  <a:schemeClr val="lt1"/>
                </a:solidFill>
              </a:defRPr>
            </a:lvl4pPr>
            <a:lvl5pPr indent="-317500" lvl="4" marL="2286000" rtl="0" algn="l">
              <a:lnSpc>
                <a:spcPct val="115000"/>
              </a:lnSpc>
              <a:spcBef>
                <a:spcPts val="0"/>
              </a:spcBef>
              <a:spcAft>
                <a:spcPts val="0"/>
              </a:spcAft>
              <a:buClr>
                <a:schemeClr val="lt1"/>
              </a:buClr>
              <a:buSzPts val="1400"/>
              <a:buChar char="○"/>
              <a:defRPr>
                <a:solidFill>
                  <a:schemeClr val="lt1"/>
                </a:solidFill>
              </a:defRPr>
            </a:lvl5pPr>
            <a:lvl6pPr indent="-317500" lvl="5" marL="2743200" rtl="0" algn="l">
              <a:lnSpc>
                <a:spcPct val="115000"/>
              </a:lnSpc>
              <a:spcBef>
                <a:spcPts val="0"/>
              </a:spcBef>
              <a:spcAft>
                <a:spcPts val="0"/>
              </a:spcAft>
              <a:buClr>
                <a:schemeClr val="lt1"/>
              </a:buClr>
              <a:buSzPts val="1400"/>
              <a:buChar char="■"/>
              <a:defRPr>
                <a:solidFill>
                  <a:schemeClr val="lt1"/>
                </a:solidFill>
              </a:defRPr>
            </a:lvl6pPr>
            <a:lvl7pPr indent="-317500" lvl="6" marL="3200400" rtl="0" algn="l">
              <a:lnSpc>
                <a:spcPct val="115000"/>
              </a:lnSpc>
              <a:spcBef>
                <a:spcPts val="0"/>
              </a:spcBef>
              <a:spcAft>
                <a:spcPts val="0"/>
              </a:spcAft>
              <a:buClr>
                <a:schemeClr val="lt1"/>
              </a:buClr>
              <a:buSzPts val="1400"/>
              <a:buChar char="●"/>
              <a:defRPr>
                <a:solidFill>
                  <a:schemeClr val="lt1"/>
                </a:solidFill>
              </a:defRPr>
            </a:lvl7pPr>
            <a:lvl8pPr indent="-317500" lvl="7" marL="3657600" rtl="0" algn="l">
              <a:lnSpc>
                <a:spcPct val="115000"/>
              </a:lnSpc>
              <a:spcBef>
                <a:spcPts val="0"/>
              </a:spcBef>
              <a:spcAft>
                <a:spcPts val="0"/>
              </a:spcAft>
              <a:buClr>
                <a:schemeClr val="lt1"/>
              </a:buClr>
              <a:buSzPts val="1400"/>
              <a:buChar char="○"/>
              <a:defRPr>
                <a:solidFill>
                  <a:schemeClr val="lt1"/>
                </a:solidFill>
              </a:defRPr>
            </a:lvl8pPr>
            <a:lvl9pPr indent="-317500" lvl="8" marL="4114800" rtl="0" algn="l">
              <a:lnSpc>
                <a:spcPct val="115000"/>
              </a:lnSpc>
              <a:spcBef>
                <a:spcPts val="0"/>
              </a:spcBef>
              <a:spcAft>
                <a:spcPts val="0"/>
              </a:spcAft>
              <a:buClr>
                <a:schemeClr val="lt1"/>
              </a:buClr>
              <a:buSzPts val="1400"/>
              <a:buChar char="■"/>
              <a:defRPr>
                <a:solidFill>
                  <a:schemeClr val="lt1"/>
                </a:solidFill>
              </a:defRPr>
            </a:lvl9pPr>
          </a:lstStyle>
          <a:p/>
        </p:txBody>
      </p:sp>
      <p:sp>
        <p:nvSpPr>
          <p:cNvPr id="71" name="Google Shape;7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4" name="Google Shape;74;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5" name="Google Shape;7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8" name="Google Shape;78;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9" name="Google Shape;79;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6" name="Google Shape;86;p2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7" name="Google Shape;8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1000"/>
              <a:buNone/>
              <a:defRPr sz="11000">
                <a:solidFill>
                  <a:schemeClr val="dk1"/>
                </a:solidFill>
              </a:defRPr>
            </a:lvl1pPr>
            <a:lvl2pPr lvl="1" rtl="0" algn="ctr">
              <a:lnSpc>
                <a:spcPct val="100000"/>
              </a:lnSpc>
              <a:spcBef>
                <a:spcPts val="0"/>
              </a:spcBef>
              <a:spcAft>
                <a:spcPts val="0"/>
              </a:spcAft>
              <a:buClr>
                <a:schemeClr val="dk1"/>
              </a:buClr>
              <a:buSzPts val="11000"/>
              <a:buNone/>
              <a:defRPr sz="11000">
                <a:solidFill>
                  <a:schemeClr val="dk1"/>
                </a:solidFill>
              </a:defRPr>
            </a:lvl2pPr>
            <a:lvl3pPr lvl="2" rtl="0" algn="ctr">
              <a:lnSpc>
                <a:spcPct val="100000"/>
              </a:lnSpc>
              <a:spcBef>
                <a:spcPts val="0"/>
              </a:spcBef>
              <a:spcAft>
                <a:spcPts val="0"/>
              </a:spcAft>
              <a:buClr>
                <a:schemeClr val="dk1"/>
              </a:buClr>
              <a:buSzPts val="11000"/>
              <a:buNone/>
              <a:defRPr sz="11000">
                <a:solidFill>
                  <a:schemeClr val="dk1"/>
                </a:solidFill>
              </a:defRPr>
            </a:lvl3pPr>
            <a:lvl4pPr lvl="3" rtl="0" algn="ctr">
              <a:lnSpc>
                <a:spcPct val="100000"/>
              </a:lnSpc>
              <a:spcBef>
                <a:spcPts val="0"/>
              </a:spcBef>
              <a:spcAft>
                <a:spcPts val="0"/>
              </a:spcAft>
              <a:buClr>
                <a:schemeClr val="dk1"/>
              </a:buClr>
              <a:buSzPts val="11000"/>
              <a:buNone/>
              <a:defRPr sz="11000">
                <a:solidFill>
                  <a:schemeClr val="dk1"/>
                </a:solidFill>
              </a:defRPr>
            </a:lvl4pPr>
            <a:lvl5pPr lvl="4" rtl="0" algn="ctr">
              <a:lnSpc>
                <a:spcPct val="100000"/>
              </a:lnSpc>
              <a:spcBef>
                <a:spcPts val="0"/>
              </a:spcBef>
              <a:spcAft>
                <a:spcPts val="0"/>
              </a:spcAft>
              <a:buClr>
                <a:schemeClr val="dk1"/>
              </a:buClr>
              <a:buSzPts val="11000"/>
              <a:buNone/>
              <a:defRPr sz="11000">
                <a:solidFill>
                  <a:schemeClr val="dk1"/>
                </a:solidFill>
              </a:defRPr>
            </a:lvl5pPr>
            <a:lvl6pPr lvl="5" rtl="0" algn="ctr">
              <a:lnSpc>
                <a:spcPct val="100000"/>
              </a:lnSpc>
              <a:spcBef>
                <a:spcPts val="0"/>
              </a:spcBef>
              <a:spcAft>
                <a:spcPts val="0"/>
              </a:spcAft>
              <a:buClr>
                <a:schemeClr val="dk1"/>
              </a:buClr>
              <a:buSzPts val="11000"/>
              <a:buNone/>
              <a:defRPr sz="11000">
                <a:solidFill>
                  <a:schemeClr val="dk1"/>
                </a:solidFill>
              </a:defRPr>
            </a:lvl6pPr>
            <a:lvl7pPr lvl="6" rtl="0" algn="ctr">
              <a:lnSpc>
                <a:spcPct val="100000"/>
              </a:lnSpc>
              <a:spcBef>
                <a:spcPts val="0"/>
              </a:spcBef>
              <a:spcAft>
                <a:spcPts val="0"/>
              </a:spcAft>
              <a:buClr>
                <a:schemeClr val="dk1"/>
              </a:buClr>
              <a:buSzPts val="11000"/>
              <a:buNone/>
              <a:defRPr sz="11000">
                <a:solidFill>
                  <a:schemeClr val="dk1"/>
                </a:solidFill>
              </a:defRPr>
            </a:lvl7pPr>
            <a:lvl8pPr lvl="7" rtl="0" algn="ctr">
              <a:lnSpc>
                <a:spcPct val="100000"/>
              </a:lnSpc>
              <a:spcBef>
                <a:spcPts val="0"/>
              </a:spcBef>
              <a:spcAft>
                <a:spcPts val="0"/>
              </a:spcAft>
              <a:buClr>
                <a:schemeClr val="dk1"/>
              </a:buClr>
              <a:buSzPts val="11000"/>
              <a:buNone/>
              <a:defRPr sz="11000">
                <a:solidFill>
                  <a:schemeClr val="dk1"/>
                </a:solidFill>
              </a:defRPr>
            </a:lvl8pPr>
            <a:lvl9pPr lvl="8" rtl="0"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93" name="Google Shape;93;p23"/>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 1">
    <p:spTree>
      <p:nvGrpSpPr>
        <p:cNvPr id="97" name="Shape 97"/>
        <p:cNvGrpSpPr/>
        <p:nvPr/>
      </p:nvGrpSpPr>
      <p:grpSpPr>
        <a:xfrm>
          <a:off x="0" y="0"/>
          <a:ext cx="0" cy="0"/>
          <a:chOff x="0" y="0"/>
          <a:chExt cx="0" cy="0"/>
        </a:xfrm>
      </p:grpSpPr>
      <p:sp>
        <p:nvSpPr>
          <p:cNvPr id="98" name="Google Shape;98;p25"/>
          <p:cNvSpPr txBox="1"/>
          <p:nvPr>
            <p:ph idx="12" type="sldNum"/>
          </p:nvPr>
        </p:nvSpPr>
        <p:spPr>
          <a:xfrm>
            <a:off x="109075" y="146024"/>
            <a:ext cx="1807200" cy="1252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2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6"/>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2" name="Google Shape;102;p26"/>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3" name="Google Shape;103;p26"/>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6"/>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7"/>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27"/>
          <p:cNvSpPr txBox="1"/>
          <p:nvPr>
            <p:ph idx="1" type="body"/>
          </p:nvPr>
        </p:nvSpPr>
        <p:spPr>
          <a:xfrm>
            <a:off x="768096"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8" name="Google Shape;108;p27"/>
          <p:cNvSpPr txBox="1"/>
          <p:nvPr>
            <p:ph idx="2" type="body"/>
          </p:nvPr>
        </p:nvSpPr>
        <p:spPr>
          <a:xfrm>
            <a:off x="768096"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9" name="Google Shape;109;p27"/>
          <p:cNvSpPr txBox="1"/>
          <p:nvPr>
            <p:ph idx="3" type="body"/>
          </p:nvPr>
        </p:nvSpPr>
        <p:spPr>
          <a:xfrm>
            <a:off x="4491990"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10" name="Google Shape;110;p27"/>
          <p:cNvSpPr txBox="1"/>
          <p:nvPr>
            <p:ph idx="4" type="body"/>
          </p:nvPr>
        </p:nvSpPr>
        <p:spPr>
          <a:xfrm>
            <a:off x="4491990"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11" name="Google Shape;111;p27"/>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2" name="Google Shape;112;p27"/>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 name="Google Shape;113;p27"/>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1_1_1">
    <p:bg>
      <p:bgPr>
        <a:solidFill>
          <a:schemeClr val="accent3"/>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2.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5.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hyperlink" Target="https://s.id/FeministCompanion1" TargetMode="External"/><Relationship Id="rId4" Type="http://schemas.openxmlformats.org/officeDocument/2006/relationships/hyperlink" Target="https://s.id/visionboardcometru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mailto:hello@samsara.or.id" TargetMode="External"/><Relationship Id="rId4" Type="http://schemas.openxmlformats.org/officeDocument/2006/relationships/hyperlink" Target="mailto:kontakt@aborcyjnydreamtea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9"/>
          <p:cNvSpPr txBox="1"/>
          <p:nvPr>
            <p:ph type="ctrTitle"/>
          </p:nvPr>
        </p:nvSpPr>
        <p:spPr>
          <a:xfrm>
            <a:off x="368352" y="1485350"/>
            <a:ext cx="6769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t>Accompagner les avortements : </a:t>
            </a:r>
            <a:endParaRPr b="1" sz="3000"/>
          </a:p>
          <a:p>
            <a:pPr indent="0" lvl="0" marL="0" rtl="0" algn="l">
              <a:spcBef>
                <a:spcPts val="0"/>
              </a:spcBef>
              <a:spcAft>
                <a:spcPts val="0"/>
              </a:spcAft>
              <a:buClr>
                <a:schemeClr val="dk1"/>
              </a:buClr>
              <a:buSzPts val="1100"/>
              <a:buFont typeface="Arial"/>
              <a:buNone/>
            </a:pPr>
            <a:r>
              <a:rPr b="1" lang="en" sz="3000"/>
              <a:t>Combattre la stigmatisation dans la pratique </a:t>
            </a:r>
            <a:endParaRPr b="1" sz="3000"/>
          </a:p>
          <a:p>
            <a:pPr indent="0" lvl="0" marL="0" rtl="0" algn="l">
              <a:spcBef>
                <a:spcPts val="0"/>
              </a:spcBef>
              <a:spcAft>
                <a:spcPts val="0"/>
              </a:spcAft>
              <a:buClr>
                <a:schemeClr val="dk1"/>
              </a:buClr>
              <a:buSzPts val="1100"/>
              <a:buFont typeface="Arial"/>
              <a:buNone/>
            </a:pPr>
            <a:r>
              <a:t/>
            </a:r>
            <a:endParaRPr b="1" sz="3000"/>
          </a:p>
          <a:p>
            <a:pPr indent="0" lvl="0" marL="0" rtl="0" algn="l">
              <a:spcBef>
                <a:spcPts val="0"/>
              </a:spcBef>
              <a:spcAft>
                <a:spcPts val="0"/>
              </a:spcAft>
              <a:buSzPts val="1100"/>
              <a:buNone/>
            </a:pPr>
            <a:r>
              <a:rPr lang="en" sz="3000"/>
              <a:t>Cahier d'exercices</a:t>
            </a:r>
            <a:endParaRPr sz="3000"/>
          </a:p>
          <a:p>
            <a:pPr indent="0" lvl="0" marL="0" rtl="0" algn="l">
              <a:spcBef>
                <a:spcPts val="0"/>
              </a:spcBef>
              <a:spcAft>
                <a:spcPts val="0"/>
              </a:spcAft>
              <a:buSzPts val="990"/>
              <a:buNone/>
            </a:pPr>
            <a:r>
              <a:rPr lang="en" sz="3000"/>
              <a:t>Part I</a:t>
            </a:r>
            <a:endParaRPr sz="3000"/>
          </a:p>
        </p:txBody>
      </p:sp>
      <p:sp>
        <p:nvSpPr>
          <p:cNvPr id="121" name="Google Shape;121;p29"/>
          <p:cNvSpPr txBox="1"/>
          <p:nvPr>
            <p:ph idx="1" type="subTitle"/>
          </p:nvPr>
        </p:nvSpPr>
        <p:spPr>
          <a:xfrm>
            <a:off x="277700" y="3537950"/>
            <a:ext cx="6372600" cy="1311000"/>
          </a:xfrm>
          <a:prstGeom prst="rect">
            <a:avLst/>
          </a:prstGeom>
        </p:spPr>
        <p:txBody>
          <a:bodyPr anchorCtr="0" anchor="t" bIns="91425" lIns="91425" spcFirstLastPara="1" rIns="91425" wrap="square" tIns="91425">
            <a:normAutofit fontScale="40000" lnSpcReduction="10000"/>
          </a:bodyPr>
          <a:lstStyle/>
          <a:p>
            <a:pPr indent="-299720" lvl="0" marL="457200" rtl="0" algn="l">
              <a:lnSpc>
                <a:spcPct val="115000"/>
              </a:lnSpc>
              <a:spcBef>
                <a:spcPts val="0"/>
              </a:spcBef>
              <a:spcAft>
                <a:spcPts val="0"/>
              </a:spcAft>
              <a:buSzPct val="100000"/>
              <a:buChar char="●"/>
            </a:pPr>
            <a:r>
              <a:rPr lang="en"/>
              <a:t>Qu'est-ce que l'avortement médical, la stigmatisation de l'avortement et l'accompagnement?</a:t>
            </a:r>
            <a:endParaRPr/>
          </a:p>
          <a:p>
            <a:pPr indent="-299720" lvl="0" marL="457200" rtl="0" algn="l">
              <a:lnSpc>
                <a:spcPct val="115000"/>
              </a:lnSpc>
              <a:spcBef>
                <a:spcPts val="0"/>
              </a:spcBef>
              <a:spcAft>
                <a:spcPts val="0"/>
              </a:spcAft>
              <a:buSzPct val="100000"/>
              <a:buChar char="●"/>
            </a:pPr>
            <a:r>
              <a:rPr lang="en"/>
              <a:t>Quels sont nos valeurs, nos défis et nos besoins en matière d'accompagnement dans </a:t>
            </a:r>
            <a:endParaRPr/>
          </a:p>
          <a:p>
            <a:pPr indent="0" lvl="0" marL="457200" rtl="0" algn="l">
              <a:lnSpc>
                <a:spcPct val="115000"/>
              </a:lnSpc>
              <a:spcBef>
                <a:spcPts val="0"/>
              </a:spcBef>
              <a:spcAft>
                <a:spcPts val="0"/>
              </a:spcAft>
              <a:buNone/>
            </a:pPr>
            <a:r>
              <a:rPr lang="en"/>
              <a:t>nos contextes globalement divers ?</a:t>
            </a:r>
            <a:endParaRPr/>
          </a:p>
          <a:p>
            <a:pPr indent="-299720" lvl="0" marL="457200" rtl="0" algn="l">
              <a:lnSpc>
                <a:spcPct val="115000"/>
              </a:lnSpc>
              <a:spcBef>
                <a:spcPts val="0"/>
              </a:spcBef>
              <a:spcAft>
                <a:spcPts val="0"/>
              </a:spcAft>
              <a:buSzPct val="100000"/>
              <a:buChar char="●"/>
            </a:pPr>
            <a:r>
              <a:rPr lang="en"/>
              <a:t>Comment la stigmatisation de l'avortement à différents niveaux affecte-t-elle notre travail en tant qu'accompagnateurs et prestataires de services d'avortement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38"/>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7" name="Google Shape;187;p38"/>
          <p:cNvSpPr txBox="1"/>
          <p:nvPr>
            <p:ph idx="4294967295" type="title"/>
          </p:nvPr>
        </p:nvSpPr>
        <p:spPr>
          <a:xfrm>
            <a:off x="311700" y="345475"/>
            <a:ext cx="8520600" cy="663600"/>
          </a:xfrm>
          <a:prstGeom prst="rect">
            <a:avLst/>
          </a:prstGeom>
          <a:solidFill>
            <a:schemeClr val="dk1"/>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900">
                <a:solidFill>
                  <a:schemeClr val="lt1"/>
                </a:solidFill>
                <a:latin typeface="Nunito"/>
                <a:ea typeface="Nunito"/>
                <a:cs typeface="Nunito"/>
                <a:sym typeface="Nunito"/>
              </a:rPr>
              <a:t>Quels sont les mythes et les ragots courants sur les avortements médicamenteux dans votre contexte ?</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None/>
            </a:pPr>
            <a:r>
              <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188" name="Google Shape;188;p38"/>
          <p:cNvSpPr txBox="1"/>
          <p:nvPr/>
        </p:nvSpPr>
        <p:spPr>
          <a:xfrm>
            <a:off x="1277250" y="4648600"/>
            <a:ext cx="65895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189" name="Google Shape;189;p38"/>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90" name="Google Shape;190;p38"/>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91" name="Google Shape;191;p38"/>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192" name="Google Shape;192;p38"/>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8"/>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94" name="Google Shape;194;p38"/>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195" name="Google Shape;195;p38"/>
          <p:cNvSpPr/>
          <p:nvPr/>
        </p:nvSpPr>
        <p:spPr>
          <a:xfrm>
            <a:off x="253500"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196" name="Google Shape;196;p38"/>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8"/>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8"/>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8"/>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8"/>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8"/>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8"/>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8"/>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8"/>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8"/>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8"/>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8"/>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8"/>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8"/>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8"/>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8"/>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8"/>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8"/>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8"/>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8"/>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8"/>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8"/>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8"/>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8"/>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8"/>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8"/>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8"/>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223" name="Google Shape;223;p38"/>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8"/>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5" name="Google Shape;225;p38"/>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226" name="Google Shape;226;p38"/>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7" name="Google Shape;227;p38"/>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8" name="Google Shape;228;p38"/>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9" name="Google Shape;229;p38"/>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30" name="Google Shape;230;p38"/>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31" name="Google Shape;231;p38"/>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t>Que les avortements médicamenteux provoquent la stérilité</a:t>
            </a:r>
            <a:endParaRPr sz="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p:nvPr/>
        </p:nvSpPr>
        <p:spPr>
          <a:xfrm>
            <a:off x="4517825" y="0"/>
            <a:ext cx="46263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9"/>
          <p:cNvSpPr txBox="1"/>
          <p:nvPr>
            <p:ph idx="1" type="body"/>
          </p:nvPr>
        </p:nvSpPr>
        <p:spPr>
          <a:xfrm>
            <a:off x="295025" y="981550"/>
            <a:ext cx="3999900" cy="364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1" sz="1300"/>
          </a:p>
          <a:p>
            <a:pPr indent="0" lvl="0" marL="0" rtl="0" algn="l">
              <a:spcBef>
                <a:spcPts val="1200"/>
              </a:spcBef>
              <a:spcAft>
                <a:spcPts val="0"/>
              </a:spcAft>
              <a:buNone/>
            </a:pPr>
            <a:r>
              <a:rPr lang="en" sz="1300"/>
              <a:t>Plus de risques qu'une procédure chirurgicale.</a:t>
            </a:r>
            <a:endParaRPr sz="1300"/>
          </a:p>
          <a:p>
            <a:pPr indent="0" lvl="0" marL="0" rtl="0" algn="l">
              <a:spcBef>
                <a:spcPts val="1200"/>
              </a:spcBef>
              <a:spcAft>
                <a:spcPts val="0"/>
              </a:spcAft>
              <a:buNone/>
            </a:pPr>
            <a:r>
              <a:rPr lang="en" sz="1300"/>
              <a:t>Elle ne fonctionne pas.</a:t>
            </a:r>
            <a:endParaRPr sz="1300"/>
          </a:p>
          <a:p>
            <a:pPr indent="0" lvl="0" marL="0" rtl="0" algn="l">
              <a:spcBef>
                <a:spcPts val="1200"/>
              </a:spcBef>
              <a:spcAft>
                <a:spcPts val="0"/>
              </a:spcAft>
              <a:buNone/>
            </a:pPr>
            <a:r>
              <a:rPr lang="en" sz="1300"/>
              <a:t>Elle ne fonctionne que pendant les 9 premières semaines de la grossesse.</a:t>
            </a:r>
            <a:endParaRPr sz="1300"/>
          </a:p>
          <a:p>
            <a:pPr indent="0" lvl="0" marL="0" rtl="0" algn="l">
              <a:spcBef>
                <a:spcPts val="1200"/>
              </a:spcBef>
              <a:spcAft>
                <a:spcPts val="0"/>
              </a:spcAft>
              <a:buNone/>
            </a:pPr>
            <a:r>
              <a:rPr lang="en" sz="1300"/>
              <a:t>Ne peut être administré que par du personnel médical.</a:t>
            </a:r>
            <a:endParaRPr sz="1300"/>
          </a:p>
          <a:p>
            <a:pPr indent="0" lvl="0" marL="0" rtl="0" algn="l">
              <a:spcBef>
                <a:spcPts val="1200"/>
              </a:spcBef>
              <a:spcAft>
                <a:spcPts val="0"/>
              </a:spcAft>
              <a:buNone/>
            </a:pPr>
            <a:r>
              <a:rPr lang="en" sz="1300"/>
              <a:t>Seuls les adultes peuvent l'utiliser.</a:t>
            </a:r>
            <a:endParaRPr sz="1300"/>
          </a:p>
          <a:p>
            <a:pPr indent="0" lvl="0" marL="0" rtl="0" algn="l">
              <a:spcBef>
                <a:spcPts val="1200"/>
              </a:spcBef>
              <a:spcAft>
                <a:spcPts val="0"/>
              </a:spcAft>
              <a:buNone/>
            </a:pPr>
            <a:r>
              <a:rPr lang="en" sz="1300"/>
              <a:t>Si vous l'utilisez plus d'une fois, il cesse d'être efficace.</a:t>
            </a:r>
            <a:endParaRPr sz="1300"/>
          </a:p>
          <a:p>
            <a:pPr indent="0" lvl="0" marL="0" rtl="0" algn="l">
              <a:spcBef>
                <a:spcPts val="1200"/>
              </a:spcBef>
              <a:spcAft>
                <a:spcPts val="1200"/>
              </a:spcAft>
              <a:buNone/>
            </a:pPr>
            <a:r>
              <a:rPr lang="en" sz="1300"/>
              <a:t>Les doses varient selon le poids, la taille et l'âge de l'utilisateur.</a:t>
            </a:r>
            <a:endParaRPr sz="1300"/>
          </a:p>
        </p:txBody>
      </p:sp>
      <p:sp>
        <p:nvSpPr>
          <p:cNvPr id="238" name="Google Shape;238;p39"/>
          <p:cNvSpPr txBox="1"/>
          <p:nvPr>
            <p:ph idx="2" type="body"/>
          </p:nvPr>
        </p:nvSpPr>
        <p:spPr>
          <a:xfrm>
            <a:off x="4831025" y="1158500"/>
            <a:ext cx="3999900" cy="34164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en" sz="1300"/>
              <a:t>C'est le procédé le plus recommandé aux stades précoces car il est non invasif.</a:t>
            </a:r>
            <a:endParaRPr sz="1300"/>
          </a:p>
          <a:p>
            <a:pPr indent="0" lvl="0" marL="0" rtl="0" algn="l">
              <a:spcBef>
                <a:spcPts val="1200"/>
              </a:spcBef>
              <a:spcAft>
                <a:spcPts val="0"/>
              </a:spcAft>
              <a:buNone/>
            </a:pPr>
            <a:r>
              <a:rPr lang="en" sz="1300"/>
              <a:t>L'efficacité varie de 95% à 98%.</a:t>
            </a:r>
            <a:endParaRPr sz="1300"/>
          </a:p>
          <a:p>
            <a:pPr indent="0" lvl="0" marL="0" rtl="0" algn="l">
              <a:spcBef>
                <a:spcPts val="1200"/>
              </a:spcBef>
              <a:spcAft>
                <a:spcPts val="0"/>
              </a:spcAft>
              <a:buNone/>
            </a:pPr>
            <a:r>
              <a:rPr lang="en" sz="1300"/>
              <a:t>Un avortement autogéré !</a:t>
            </a:r>
            <a:endParaRPr sz="1300"/>
          </a:p>
          <a:p>
            <a:pPr indent="0" lvl="0" marL="0" rtl="0" algn="l">
              <a:spcBef>
                <a:spcPts val="1200"/>
              </a:spcBef>
              <a:spcAft>
                <a:spcPts val="0"/>
              </a:spcAft>
              <a:buNone/>
            </a:pPr>
            <a:r>
              <a:rPr lang="en" sz="1300"/>
              <a:t>L'efficacité n'a rien à voir avec le nombre d'utilisations.</a:t>
            </a:r>
            <a:endParaRPr sz="1300"/>
          </a:p>
          <a:p>
            <a:pPr indent="0" lvl="0" marL="0" rtl="0" algn="l">
              <a:spcBef>
                <a:spcPts val="1200"/>
              </a:spcBef>
              <a:spcAft>
                <a:spcPts val="0"/>
              </a:spcAft>
              <a:buNone/>
            </a:pPr>
            <a:r>
              <a:rPr lang="en" sz="1300"/>
              <a:t>Elle est utilisée pour les avortements avancés avec un haut niveau d'efficacité.</a:t>
            </a:r>
            <a:endParaRPr sz="1300"/>
          </a:p>
          <a:p>
            <a:pPr indent="0" lvl="0" marL="0" rtl="0" algn="l">
              <a:spcBef>
                <a:spcPts val="1200"/>
              </a:spcBef>
              <a:spcAft>
                <a:spcPts val="0"/>
              </a:spcAft>
              <a:buNone/>
            </a:pPr>
            <a:r>
              <a:rPr lang="en" sz="1300"/>
              <a:t>Les filles, les adolescentes, les femmes et les autres personnes enceintes peuvent l'utiliser en sécurité.</a:t>
            </a:r>
            <a:endParaRPr sz="1300"/>
          </a:p>
          <a:p>
            <a:pPr indent="0" lvl="0" marL="0" rtl="0" algn="l">
              <a:spcBef>
                <a:spcPts val="1200"/>
              </a:spcBef>
              <a:spcAft>
                <a:spcPts val="1200"/>
              </a:spcAft>
              <a:buNone/>
            </a:pPr>
            <a:r>
              <a:rPr lang="en" sz="1300"/>
              <a:t>Les doses sont en corrélation avec les semaines de gestation.</a:t>
            </a:r>
            <a:endParaRPr sz="1300"/>
          </a:p>
        </p:txBody>
      </p:sp>
      <p:sp>
        <p:nvSpPr>
          <p:cNvPr id="239" name="Google Shape;239;p39"/>
          <p:cNvSpPr txBox="1"/>
          <p:nvPr>
            <p:ph type="title"/>
          </p:nvPr>
        </p:nvSpPr>
        <p:spPr>
          <a:xfrm>
            <a:off x="295025" y="408850"/>
            <a:ext cx="3379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chemeClr val="accent1"/>
                </a:solidFill>
              </a:rPr>
              <a:t>Mythe courant</a:t>
            </a:r>
            <a:endParaRPr>
              <a:solidFill>
                <a:schemeClr val="accent1"/>
              </a:solidFill>
            </a:endParaRPr>
          </a:p>
        </p:txBody>
      </p:sp>
      <p:sp>
        <p:nvSpPr>
          <p:cNvPr id="240" name="Google Shape;240;p39"/>
          <p:cNvSpPr txBox="1"/>
          <p:nvPr>
            <p:ph type="title"/>
          </p:nvPr>
        </p:nvSpPr>
        <p:spPr>
          <a:xfrm>
            <a:off x="4911925" y="451600"/>
            <a:ext cx="1388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accent1"/>
                </a:solidFill>
              </a:rPr>
              <a:t>Faits</a:t>
            </a:r>
            <a:endParaRPr>
              <a:solidFill>
                <a:schemeClr val="accent1"/>
              </a:solidFill>
            </a:endParaRPr>
          </a:p>
        </p:txBody>
      </p:sp>
      <p:cxnSp>
        <p:nvCxnSpPr>
          <p:cNvPr id="241" name="Google Shape;241;p39"/>
          <p:cNvCxnSpPr/>
          <p:nvPr/>
        </p:nvCxnSpPr>
        <p:spPr>
          <a:xfrm>
            <a:off x="4534500" y="275075"/>
            <a:ext cx="0" cy="4617900"/>
          </a:xfrm>
          <a:prstGeom prst="straightConnector1">
            <a:avLst/>
          </a:prstGeom>
          <a:noFill/>
          <a:ln cap="flat" cmpd="sng" w="28575">
            <a:solidFill>
              <a:schemeClr val="dk1"/>
            </a:solidFill>
            <a:prstDash val="solid"/>
            <a:round/>
            <a:headEnd len="med" w="med" type="oval"/>
            <a:tailEnd len="med" w="med" type="oval"/>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5" name="Shape 245"/>
        <p:cNvGrpSpPr/>
        <p:nvPr/>
      </p:nvGrpSpPr>
      <p:grpSpPr>
        <a:xfrm>
          <a:off x="0" y="0"/>
          <a:ext cx="0" cy="0"/>
          <a:chOff x="0" y="0"/>
          <a:chExt cx="0" cy="0"/>
        </a:xfrm>
      </p:grpSpPr>
      <p:sp>
        <p:nvSpPr>
          <p:cNvPr id="246" name="Google Shape;246;p40"/>
          <p:cNvSpPr txBox="1"/>
          <p:nvPr>
            <p:ph type="title"/>
          </p:nvPr>
        </p:nvSpPr>
        <p:spPr>
          <a:xfrm>
            <a:off x="493500" y="1042075"/>
            <a:ext cx="5557500" cy="188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3800"/>
              <a:t>L'accompagnement : </a:t>
            </a:r>
            <a:endParaRPr sz="3800"/>
          </a:p>
          <a:p>
            <a:pPr indent="0" lvl="0" marL="0" rtl="0" algn="l">
              <a:lnSpc>
                <a:spcPct val="100000"/>
              </a:lnSpc>
              <a:spcBef>
                <a:spcPts val="0"/>
              </a:spcBef>
              <a:spcAft>
                <a:spcPts val="0"/>
              </a:spcAft>
              <a:buNone/>
            </a:pPr>
            <a:r>
              <a:rPr lang="en" sz="3800"/>
              <a:t>Un outil contre stigmatisation de l'avortement</a:t>
            </a:r>
            <a:endParaRPr sz="3800"/>
          </a:p>
        </p:txBody>
      </p:sp>
      <p:cxnSp>
        <p:nvCxnSpPr>
          <p:cNvPr id="247" name="Google Shape;247;p40"/>
          <p:cNvCxnSpPr/>
          <p:nvPr/>
        </p:nvCxnSpPr>
        <p:spPr>
          <a:xfrm>
            <a:off x="4752475" y="4624575"/>
            <a:ext cx="4128300" cy="0"/>
          </a:xfrm>
          <a:prstGeom prst="straightConnector1">
            <a:avLst/>
          </a:prstGeom>
          <a:noFill/>
          <a:ln cap="flat" cmpd="sng" w="76200">
            <a:solidFill>
              <a:schemeClr val="dk1"/>
            </a:solidFill>
            <a:prstDash val="solid"/>
            <a:round/>
            <a:headEnd len="sm" w="sm" type="none"/>
            <a:tailEnd len="sm" w="sm" type="none"/>
          </a:ln>
        </p:spPr>
      </p:cxnSp>
      <p:sp>
        <p:nvSpPr>
          <p:cNvPr id="248" name="Google Shape;248;p40"/>
          <p:cNvSpPr txBox="1"/>
          <p:nvPr>
            <p:ph type="title"/>
          </p:nvPr>
        </p:nvSpPr>
        <p:spPr>
          <a:xfrm>
            <a:off x="291600" y="3128850"/>
            <a:ext cx="8852400" cy="106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600"/>
          </a:p>
          <a:p>
            <a:pPr indent="0" lvl="0" marL="0" rtl="0" algn="l">
              <a:lnSpc>
                <a:spcPct val="100000"/>
              </a:lnSpc>
              <a:spcBef>
                <a:spcPts val="0"/>
              </a:spcBef>
              <a:spcAft>
                <a:spcPts val="0"/>
              </a:spcAft>
              <a:buNone/>
            </a:pPr>
            <a:r>
              <a:rPr lang="en" sz="2200">
                <a:solidFill>
                  <a:schemeClr val="lt2"/>
                </a:solidFill>
              </a:rPr>
              <a:t>Au-delà de l'avortement légal, l'avortement accompagné !</a:t>
            </a:r>
            <a:endParaRPr sz="2200">
              <a:solidFill>
                <a:schemeClr val="lt2"/>
              </a:solidFill>
            </a:endParaRPr>
          </a:p>
          <a:p>
            <a:pPr indent="0" lvl="0" marL="0" rtl="0" algn="l">
              <a:lnSpc>
                <a:spcPct val="100000"/>
              </a:lnSpc>
              <a:spcBef>
                <a:spcPts val="0"/>
              </a:spcBef>
              <a:spcAft>
                <a:spcPts val="0"/>
              </a:spcAft>
              <a:buNone/>
            </a:pPr>
            <a:r>
              <a:t/>
            </a:r>
            <a:endParaRPr sz="2600">
              <a:solidFill>
                <a:schemeClr val="lt2"/>
              </a:solidFill>
            </a:endParaRPr>
          </a:p>
          <a:p>
            <a:pPr indent="0" lvl="0" marL="0" rtl="0" algn="l">
              <a:lnSpc>
                <a:spcPct val="100000"/>
              </a:lnSpc>
              <a:spcBef>
                <a:spcPts val="0"/>
              </a:spcBef>
              <a:spcAft>
                <a:spcPts val="0"/>
              </a:spcAft>
              <a:buSzPts val="990"/>
              <a:buNone/>
            </a:pPr>
            <a:r>
              <a:t/>
            </a:r>
            <a:endParaRPr sz="2600">
              <a:solidFill>
                <a:schemeClr val="lt2"/>
              </a:solidFill>
            </a:endParaRPr>
          </a:p>
        </p:txBody>
      </p:sp>
      <p:pic>
        <p:nvPicPr>
          <p:cNvPr id="249" name="Google Shape;249;p40" title="My friends take care of me:)"/>
          <p:cNvPicPr preferRelativeResize="0"/>
          <p:nvPr/>
        </p:nvPicPr>
        <p:blipFill rotWithShape="1">
          <a:blip r:embed="rId3">
            <a:alphaModFix/>
          </a:blip>
          <a:srcRect b="0" l="0" r="0" t="0"/>
          <a:stretch/>
        </p:blipFill>
        <p:spPr>
          <a:xfrm>
            <a:off x="6128025" y="231525"/>
            <a:ext cx="2752751" cy="2752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311700" y="-92875"/>
            <a:ext cx="8520600" cy="570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None/>
            </a:pPr>
            <a:r>
              <a:rPr lang="en" sz="2777">
                <a:solidFill>
                  <a:schemeClr val="accent1"/>
                </a:solidFill>
              </a:rPr>
              <a:t>Ce que nous faisons et ce que nous ne faisons pas</a:t>
            </a:r>
            <a:endParaRPr sz="2777">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pic>
        <p:nvPicPr>
          <p:cNvPr id="255" name="Google Shape;255;p41"/>
          <p:cNvPicPr preferRelativeResize="0"/>
          <p:nvPr/>
        </p:nvPicPr>
        <p:blipFill rotWithShape="1">
          <a:blip r:embed="rId3">
            <a:alphaModFix/>
          </a:blip>
          <a:srcRect b="0" l="0" r="0" t="0"/>
          <a:stretch/>
        </p:blipFill>
        <p:spPr>
          <a:xfrm>
            <a:off x="160725" y="1324963"/>
            <a:ext cx="2519357" cy="1654555"/>
          </a:xfrm>
          <a:prstGeom prst="rect">
            <a:avLst/>
          </a:prstGeom>
          <a:noFill/>
          <a:ln>
            <a:noFill/>
          </a:ln>
        </p:spPr>
      </p:pic>
      <p:pic>
        <p:nvPicPr>
          <p:cNvPr id="256" name="Google Shape;256;p41"/>
          <p:cNvPicPr preferRelativeResize="0"/>
          <p:nvPr/>
        </p:nvPicPr>
        <p:blipFill rotWithShape="1">
          <a:blip r:embed="rId4">
            <a:alphaModFix/>
          </a:blip>
          <a:srcRect b="0" l="0" r="0" t="0"/>
          <a:stretch/>
        </p:blipFill>
        <p:spPr>
          <a:xfrm>
            <a:off x="2386925" y="1717101"/>
            <a:ext cx="2553027" cy="2700698"/>
          </a:xfrm>
          <a:prstGeom prst="rect">
            <a:avLst/>
          </a:prstGeom>
          <a:noFill/>
          <a:ln>
            <a:noFill/>
          </a:ln>
        </p:spPr>
      </p:pic>
      <p:pic>
        <p:nvPicPr>
          <p:cNvPr id="257" name="Google Shape;257;p41"/>
          <p:cNvPicPr preferRelativeResize="0"/>
          <p:nvPr/>
        </p:nvPicPr>
        <p:blipFill rotWithShape="1">
          <a:blip r:embed="rId5">
            <a:alphaModFix/>
          </a:blip>
          <a:srcRect b="0" l="0" r="0" t="0"/>
          <a:stretch/>
        </p:blipFill>
        <p:spPr>
          <a:xfrm>
            <a:off x="160736" y="2436362"/>
            <a:ext cx="2805255" cy="2765498"/>
          </a:xfrm>
          <a:prstGeom prst="rect">
            <a:avLst/>
          </a:prstGeom>
          <a:noFill/>
          <a:ln>
            <a:noFill/>
          </a:ln>
        </p:spPr>
      </p:pic>
      <p:pic>
        <p:nvPicPr>
          <p:cNvPr id="258" name="Google Shape;258;p41"/>
          <p:cNvPicPr preferRelativeResize="0"/>
          <p:nvPr/>
        </p:nvPicPr>
        <p:blipFill rotWithShape="1">
          <a:blip r:embed="rId6">
            <a:alphaModFix/>
          </a:blip>
          <a:srcRect b="0" l="0" r="0" t="0"/>
          <a:stretch/>
        </p:blipFill>
        <p:spPr>
          <a:xfrm>
            <a:off x="6625822" y="798898"/>
            <a:ext cx="2316200" cy="2018526"/>
          </a:xfrm>
          <a:prstGeom prst="rect">
            <a:avLst/>
          </a:prstGeom>
          <a:noFill/>
          <a:ln>
            <a:noFill/>
          </a:ln>
        </p:spPr>
      </p:pic>
      <p:pic>
        <p:nvPicPr>
          <p:cNvPr id="259" name="Google Shape;259;p41"/>
          <p:cNvPicPr preferRelativeResize="0"/>
          <p:nvPr/>
        </p:nvPicPr>
        <p:blipFill rotWithShape="1">
          <a:blip r:embed="rId7">
            <a:alphaModFix/>
          </a:blip>
          <a:srcRect b="0" l="0" r="0" t="0"/>
          <a:stretch/>
        </p:blipFill>
        <p:spPr>
          <a:xfrm>
            <a:off x="3979354" y="1324975"/>
            <a:ext cx="3029906" cy="2414925"/>
          </a:xfrm>
          <a:prstGeom prst="rect">
            <a:avLst/>
          </a:prstGeom>
          <a:noFill/>
          <a:ln>
            <a:noFill/>
          </a:ln>
        </p:spPr>
      </p:pic>
      <p:sp>
        <p:nvSpPr>
          <p:cNvPr id="260" name="Google Shape;260;p41"/>
          <p:cNvSpPr txBox="1"/>
          <p:nvPr/>
        </p:nvSpPr>
        <p:spPr>
          <a:xfrm>
            <a:off x="4176075" y="335972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pic>
        <p:nvPicPr>
          <p:cNvPr id="261" name="Google Shape;261;p41"/>
          <p:cNvPicPr preferRelativeResize="0"/>
          <p:nvPr/>
        </p:nvPicPr>
        <p:blipFill rotWithShape="1">
          <a:blip r:embed="rId8">
            <a:alphaModFix/>
          </a:blip>
          <a:srcRect b="0" l="0" r="0" t="0"/>
          <a:stretch/>
        </p:blipFill>
        <p:spPr>
          <a:xfrm rot="299998">
            <a:off x="6262590" y="2622720"/>
            <a:ext cx="2643522" cy="2209713"/>
          </a:xfrm>
          <a:prstGeom prst="rect">
            <a:avLst/>
          </a:prstGeom>
          <a:noFill/>
          <a:ln>
            <a:noFill/>
          </a:ln>
        </p:spPr>
      </p:pic>
      <p:sp>
        <p:nvSpPr>
          <p:cNvPr id="262" name="Google Shape;262;p41"/>
          <p:cNvSpPr txBox="1"/>
          <p:nvPr/>
        </p:nvSpPr>
        <p:spPr>
          <a:xfrm>
            <a:off x="7009250" y="24178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@kayalabruja</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2"/>
          <p:cNvSpPr txBox="1"/>
          <p:nvPr>
            <p:ph type="title"/>
          </p:nvPr>
        </p:nvSpPr>
        <p:spPr>
          <a:xfrm>
            <a:off x="311700" y="-928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200"/>
          </a:p>
          <a:p>
            <a:pPr indent="0" lvl="0" marL="0" rtl="0" algn="ctr">
              <a:lnSpc>
                <a:spcPct val="100000"/>
              </a:lnSpc>
              <a:spcBef>
                <a:spcPts val="0"/>
              </a:spcBef>
              <a:spcAft>
                <a:spcPts val="0"/>
              </a:spcAft>
              <a:buNone/>
            </a:pPr>
            <a:r>
              <a:rPr lang="en" sz="2200">
                <a:solidFill>
                  <a:schemeClr val="accent1"/>
                </a:solidFill>
              </a:rPr>
              <a:t>Pourquoi contribue-t-elle à la réduction de la stigmatisation de l'avortement ?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SzPts val="990"/>
              <a:buNone/>
            </a:pPr>
            <a:r>
              <a:t/>
            </a:r>
            <a:endParaRPr sz="2200">
              <a:solidFill>
                <a:schemeClr val="accent1"/>
              </a:solidFill>
            </a:endParaRPr>
          </a:p>
        </p:txBody>
      </p:sp>
      <p:pic>
        <p:nvPicPr>
          <p:cNvPr id="268" name="Google Shape;268;p42"/>
          <p:cNvPicPr preferRelativeResize="0"/>
          <p:nvPr/>
        </p:nvPicPr>
        <p:blipFill rotWithShape="1">
          <a:blip r:embed="rId3">
            <a:alphaModFix/>
          </a:blip>
          <a:srcRect b="0" l="0" r="0" t="0"/>
          <a:stretch/>
        </p:blipFill>
        <p:spPr>
          <a:xfrm>
            <a:off x="311700" y="1142750"/>
            <a:ext cx="2930068" cy="1919999"/>
          </a:xfrm>
          <a:prstGeom prst="rect">
            <a:avLst/>
          </a:prstGeom>
          <a:noFill/>
          <a:ln>
            <a:noFill/>
          </a:ln>
        </p:spPr>
      </p:pic>
      <p:pic>
        <p:nvPicPr>
          <p:cNvPr id="269" name="Google Shape;269;p42"/>
          <p:cNvPicPr preferRelativeResize="0"/>
          <p:nvPr/>
        </p:nvPicPr>
        <p:blipFill rotWithShape="1">
          <a:blip r:embed="rId4">
            <a:alphaModFix/>
          </a:blip>
          <a:srcRect b="0" l="0" r="0" t="0"/>
          <a:stretch/>
        </p:blipFill>
        <p:spPr>
          <a:xfrm>
            <a:off x="599284" y="3018827"/>
            <a:ext cx="2468173" cy="2025899"/>
          </a:xfrm>
          <a:prstGeom prst="rect">
            <a:avLst/>
          </a:prstGeom>
          <a:noFill/>
          <a:ln>
            <a:noFill/>
          </a:ln>
        </p:spPr>
      </p:pic>
      <p:pic>
        <p:nvPicPr>
          <p:cNvPr id="270" name="Google Shape;270;p42"/>
          <p:cNvPicPr preferRelativeResize="0"/>
          <p:nvPr/>
        </p:nvPicPr>
        <p:blipFill rotWithShape="1">
          <a:blip r:embed="rId5">
            <a:alphaModFix/>
          </a:blip>
          <a:srcRect b="0" l="0" r="0" t="0"/>
          <a:stretch/>
        </p:blipFill>
        <p:spPr>
          <a:xfrm>
            <a:off x="2613305" y="2052900"/>
            <a:ext cx="1519166" cy="2751225"/>
          </a:xfrm>
          <a:prstGeom prst="rect">
            <a:avLst/>
          </a:prstGeom>
          <a:noFill/>
          <a:ln>
            <a:noFill/>
          </a:ln>
        </p:spPr>
      </p:pic>
      <p:pic>
        <p:nvPicPr>
          <p:cNvPr id="271" name="Google Shape;271;p42"/>
          <p:cNvPicPr preferRelativeResize="0"/>
          <p:nvPr/>
        </p:nvPicPr>
        <p:blipFill rotWithShape="1">
          <a:blip r:embed="rId6">
            <a:alphaModFix/>
          </a:blip>
          <a:srcRect b="0" l="0" r="0" t="0"/>
          <a:stretch/>
        </p:blipFill>
        <p:spPr>
          <a:xfrm>
            <a:off x="6175200" y="1142756"/>
            <a:ext cx="2468176" cy="1919992"/>
          </a:xfrm>
          <a:prstGeom prst="rect">
            <a:avLst/>
          </a:prstGeom>
          <a:noFill/>
          <a:ln>
            <a:noFill/>
          </a:ln>
        </p:spPr>
      </p:pic>
      <p:pic>
        <p:nvPicPr>
          <p:cNvPr id="272" name="Google Shape;272;p42"/>
          <p:cNvPicPr preferRelativeResize="0"/>
          <p:nvPr/>
        </p:nvPicPr>
        <p:blipFill rotWithShape="1">
          <a:blip r:embed="rId7">
            <a:alphaModFix/>
          </a:blip>
          <a:srcRect b="0" l="0" r="0" t="0"/>
          <a:stretch/>
        </p:blipFill>
        <p:spPr>
          <a:xfrm>
            <a:off x="4232503" y="1652800"/>
            <a:ext cx="2651157" cy="2223449"/>
          </a:xfrm>
          <a:prstGeom prst="rect">
            <a:avLst/>
          </a:prstGeom>
          <a:noFill/>
          <a:ln>
            <a:noFill/>
          </a:ln>
        </p:spPr>
      </p:pic>
      <p:pic>
        <p:nvPicPr>
          <p:cNvPr id="273" name="Google Shape;273;p42"/>
          <p:cNvPicPr preferRelativeResize="0"/>
          <p:nvPr/>
        </p:nvPicPr>
        <p:blipFill rotWithShape="1">
          <a:blip r:embed="rId8">
            <a:alphaModFix/>
          </a:blip>
          <a:srcRect b="0" l="0" r="0" t="0"/>
          <a:stretch/>
        </p:blipFill>
        <p:spPr>
          <a:xfrm>
            <a:off x="6175201" y="2920050"/>
            <a:ext cx="2766755" cy="2223448"/>
          </a:xfrm>
          <a:prstGeom prst="rect">
            <a:avLst/>
          </a:prstGeom>
          <a:noFill/>
          <a:ln>
            <a:noFill/>
          </a:ln>
        </p:spPr>
      </p:pic>
      <p:sp>
        <p:nvSpPr>
          <p:cNvPr id="274" name="Google Shape;274;p42"/>
          <p:cNvSpPr txBox="1"/>
          <p:nvPr/>
        </p:nvSpPr>
        <p:spPr>
          <a:xfrm>
            <a:off x="6305725" y="476007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75" name="Google Shape;275;p42"/>
          <p:cNvSpPr txBox="1"/>
          <p:nvPr/>
        </p:nvSpPr>
        <p:spPr>
          <a:xfrm>
            <a:off x="4346875" y="34847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76" name="Google Shape;276;p42"/>
          <p:cNvSpPr txBox="1"/>
          <p:nvPr/>
        </p:nvSpPr>
        <p:spPr>
          <a:xfrm>
            <a:off x="6841350" y="27549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3"/>
          <p:cNvSpPr txBox="1"/>
          <p:nvPr>
            <p:ph type="title"/>
          </p:nvPr>
        </p:nvSpPr>
        <p:spPr>
          <a:xfrm>
            <a:off x="218800" y="-69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None/>
            </a:pPr>
            <a:r>
              <a:rPr lang="en">
                <a:solidFill>
                  <a:schemeClr val="accent1"/>
                </a:solidFill>
              </a:rPr>
              <a:t>Réseaux de soins entre acompañantes  </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pic>
        <p:nvPicPr>
          <p:cNvPr id="282" name="Google Shape;282;p43"/>
          <p:cNvPicPr preferRelativeResize="0"/>
          <p:nvPr/>
        </p:nvPicPr>
        <p:blipFill rotWithShape="1">
          <a:blip r:embed="rId3">
            <a:alphaModFix/>
          </a:blip>
          <a:srcRect b="0" l="0" r="0" t="0"/>
          <a:stretch/>
        </p:blipFill>
        <p:spPr>
          <a:xfrm>
            <a:off x="360150" y="1348827"/>
            <a:ext cx="2223508" cy="1850029"/>
          </a:xfrm>
          <a:prstGeom prst="rect">
            <a:avLst/>
          </a:prstGeom>
          <a:noFill/>
          <a:ln>
            <a:noFill/>
          </a:ln>
          <a:effectLst>
            <a:outerShdw blurRad="57150" rotWithShape="0" algn="bl" dir="4500000" dist="19050">
              <a:srgbClr val="000000">
                <a:alpha val="49800"/>
              </a:srgbClr>
            </a:outerShdw>
          </a:effectLst>
        </p:spPr>
      </p:pic>
      <p:pic>
        <p:nvPicPr>
          <p:cNvPr id="283" name="Google Shape;283;p43"/>
          <p:cNvPicPr preferRelativeResize="0"/>
          <p:nvPr/>
        </p:nvPicPr>
        <p:blipFill rotWithShape="1">
          <a:blip r:embed="rId4">
            <a:alphaModFix/>
          </a:blip>
          <a:srcRect b="0" l="0" r="0" t="0"/>
          <a:stretch/>
        </p:blipFill>
        <p:spPr>
          <a:xfrm>
            <a:off x="2852874" y="1298824"/>
            <a:ext cx="2261996" cy="1850025"/>
          </a:xfrm>
          <a:prstGeom prst="rect">
            <a:avLst/>
          </a:prstGeom>
          <a:noFill/>
          <a:ln>
            <a:noFill/>
          </a:ln>
          <a:effectLst>
            <a:outerShdw blurRad="57150" rotWithShape="0" algn="bl" dir="5400000" dist="19050">
              <a:srgbClr val="000000">
                <a:alpha val="49800"/>
              </a:srgbClr>
            </a:outerShdw>
          </a:effectLst>
        </p:spPr>
      </p:pic>
      <p:pic>
        <p:nvPicPr>
          <p:cNvPr id="284" name="Google Shape;284;p43"/>
          <p:cNvPicPr preferRelativeResize="0"/>
          <p:nvPr/>
        </p:nvPicPr>
        <p:blipFill rotWithShape="1">
          <a:blip r:embed="rId5">
            <a:alphaModFix/>
          </a:blip>
          <a:srcRect b="0" l="0" r="0" t="0"/>
          <a:stretch/>
        </p:blipFill>
        <p:spPr>
          <a:xfrm rot="420002">
            <a:off x="723193" y="2465189"/>
            <a:ext cx="2802311" cy="2334449"/>
          </a:xfrm>
          <a:prstGeom prst="rect">
            <a:avLst/>
          </a:prstGeom>
          <a:noFill/>
          <a:ln>
            <a:noFill/>
          </a:ln>
          <a:effectLst>
            <a:outerShdw blurRad="57150" rotWithShape="0" algn="bl" dir="5400000" dist="19050">
              <a:srgbClr val="000000">
                <a:alpha val="49800"/>
              </a:srgbClr>
            </a:outerShdw>
          </a:effectLst>
        </p:spPr>
      </p:pic>
      <p:pic>
        <p:nvPicPr>
          <p:cNvPr id="285" name="Google Shape;285;p43"/>
          <p:cNvPicPr preferRelativeResize="0"/>
          <p:nvPr/>
        </p:nvPicPr>
        <p:blipFill rotWithShape="1">
          <a:blip r:embed="rId6">
            <a:alphaModFix/>
          </a:blip>
          <a:srcRect b="0" l="0" r="0" t="0"/>
          <a:stretch/>
        </p:blipFill>
        <p:spPr>
          <a:xfrm>
            <a:off x="3602925" y="3110074"/>
            <a:ext cx="2442079" cy="1721175"/>
          </a:xfrm>
          <a:prstGeom prst="rect">
            <a:avLst/>
          </a:prstGeom>
          <a:noFill/>
          <a:ln>
            <a:noFill/>
          </a:ln>
          <a:effectLst>
            <a:outerShdw blurRad="57150" rotWithShape="0" algn="bl" dir="5400000" dist="19050">
              <a:srgbClr val="000000">
                <a:alpha val="49800"/>
              </a:srgbClr>
            </a:outerShdw>
          </a:effectLst>
        </p:spPr>
      </p:pic>
      <p:pic>
        <p:nvPicPr>
          <p:cNvPr id="286" name="Google Shape;286;p43"/>
          <p:cNvPicPr preferRelativeResize="0"/>
          <p:nvPr/>
        </p:nvPicPr>
        <p:blipFill rotWithShape="1">
          <a:blip r:embed="rId7">
            <a:alphaModFix/>
          </a:blip>
          <a:srcRect b="0" l="0" r="0" t="0"/>
          <a:stretch/>
        </p:blipFill>
        <p:spPr>
          <a:xfrm>
            <a:off x="5341384" y="1122800"/>
            <a:ext cx="3068030" cy="2384475"/>
          </a:xfrm>
          <a:prstGeom prst="rect">
            <a:avLst/>
          </a:prstGeom>
          <a:noFill/>
          <a:ln>
            <a:noFill/>
          </a:ln>
          <a:effectLst>
            <a:outerShdw blurRad="57150" rotWithShape="0" algn="bl" dir="5400000" dist="19050">
              <a:srgbClr val="000000">
                <a:alpha val="49800"/>
              </a:srgbClr>
            </a:outerShdw>
          </a:effectLst>
        </p:spPr>
      </p:pic>
      <p:pic>
        <p:nvPicPr>
          <p:cNvPr id="287" name="Google Shape;287;p43"/>
          <p:cNvPicPr preferRelativeResize="0"/>
          <p:nvPr/>
        </p:nvPicPr>
        <p:blipFill rotWithShape="1">
          <a:blip r:embed="rId8">
            <a:alphaModFix/>
          </a:blip>
          <a:srcRect b="0" l="0" r="0" t="0"/>
          <a:stretch/>
        </p:blipFill>
        <p:spPr>
          <a:xfrm rot="540001">
            <a:off x="6397476" y="3032063"/>
            <a:ext cx="1978224" cy="1654642"/>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44"/>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3" name="Google Shape;293;p44"/>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900">
                <a:solidFill>
                  <a:schemeClr val="lt1"/>
                </a:solidFill>
                <a:latin typeface="Nunito"/>
                <a:ea typeface="Nunito"/>
                <a:cs typeface="Nunito"/>
                <a:sym typeface="Nunito"/>
              </a:rPr>
              <a:t>L'accompagnement est...</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None/>
            </a:pPr>
            <a:r>
              <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294" name="Google Shape;294;p44"/>
          <p:cNvSpPr txBox="1"/>
          <p:nvPr/>
        </p:nvSpPr>
        <p:spPr>
          <a:xfrm>
            <a:off x="1306200" y="4648600"/>
            <a:ext cx="65316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295" name="Google Shape;295;p44"/>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6" name="Google Shape;296;p44"/>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7" name="Google Shape;297;p44"/>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298" name="Google Shape;298;p44"/>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4"/>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00" name="Google Shape;300;p44"/>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301" name="Google Shape;301;p44"/>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302" name="Google Shape;302;p44"/>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4"/>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4"/>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4"/>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4"/>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4"/>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4"/>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4"/>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4"/>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4"/>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4"/>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4"/>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4"/>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4"/>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4"/>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4"/>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4"/>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4"/>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4"/>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4"/>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4"/>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4"/>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4"/>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4"/>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4"/>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4"/>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4"/>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329" name="Google Shape;329;p44"/>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4"/>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1" name="Google Shape;331;p44"/>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332" name="Google Shape;332;p44"/>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33" name="Google Shape;333;p44"/>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34" name="Google Shape;334;p44"/>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35" name="Google Shape;335;p44"/>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6" name="Google Shape;336;p44"/>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7" name="Google Shape;337;p44"/>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ctrTitle"/>
          </p:nvPr>
        </p:nvSpPr>
        <p:spPr>
          <a:xfrm>
            <a:off x="0" y="1462925"/>
            <a:ext cx="9144000" cy="1508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2800">
                <a:solidFill>
                  <a:srgbClr val="0C1720"/>
                </a:solidFill>
                <a:latin typeface="Times New Roman"/>
                <a:ea typeface="Times New Roman"/>
                <a:cs typeface="Times New Roman"/>
                <a:sym typeface="Times New Roman"/>
              </a:rPr>
              <a:t>Un monde avec accompagnement, accompagnement féministe, et l'orientation dans des environnements divers</a:t>
            </a:r>
            <a:endParaRPr b="1" sz="2800">
              <a:solidFill>
                <a:srgbClr val="0C1720"/>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1100"/>
              <a:buFont typeface="Arial"/>
              <a:buNone/>
            </a:pPr>
            <a:r>
              <a:t/>
            </a:r>
            <a:endParaRPr b="1" sz="2800">
              <a:solidFill>
                <a:srgbClr val="0C1720"/>
              </a:solidFill>
              <a:latin typeface="Times New Roman"/>
              <a:ea typeface="Times New Roman"/>
              <a:cs typeface="Times New Roman"/>
              <a:sym typeface="Times New Roman"/>
            </a:endParaRPr>
          </a:p>
        </p:txBody>
      </p:sp>
      <p:sp>
        <p:nvSpPr>
          <p:cNvPr id="343" name="Google Shape;343;p45"/>
          <p:cNvSpPr txBox="1"/>
          <p:nvPr>
            <p:ph idx="1" type="subTitle"/>
          </p:nvPr>
        </p:nvSpPr>
        <p:spPr>
          <a:xfrm>
            <a:off x="734625" y="2834125"/>
            <a:ext cx="7691400" cy="792600"/>
          </a:xfrm>
          <a:prstGeom prst="rect">
            <a:avLst/>
          </a:prstGeom>
          <a:solidFill>
            <a:schemeClr val="lt1"/>
          </a:solidFill>
          <a:ln>
            <a:noFill/>
          </a:ln>
        </p:spPr>
        <p:txBody>
          <a:bodyPr anchorCtr="0" anchor="t" bIns="91425" lIns="91425" spcFirstLastPara="1" rIns="91425" wrap="square" tIns="91425">
            <a:normAutofit lnSpcReduction="20000"/>
          </a:bodyPr>
          <a:lstStyle/>
          <a:p>
            <a:pPr indent="0" lvl="0" marL="0" rtl="0" algn="ctr">
              <a:lnSpc>
                <a:spcPct val="80000"/>
              </a:lnSpc>
              <a:spcBef>
                <a:spcPts val="0"/>
              </a:spcBef>
              <a:spcAft>
                <a:spcPts val="0"/>
              </a:spcAft>
              <a:buSzPts val="935"/>
              <a:buNone/>
            </a:pPr>
            <a:r>
              <a:rPr b="1" lang="en" sz="2080">
                <a:solidFill>
                  <a:schemeClr val="lt1"/>
                </a:solidFill>
                <a:highlight>
                  <a:srgbClr val="464132"/>
                </a:highlight>
              </a:rPr>
              <a:t>Session 2: </a:t>
            </a:r>
            <a:r>
              <a:rPr b="1" lang="en" sz="2080">
                <a:solidFill>
                  <a:schemeClr val="lt1"/>
                </a:solidFill>
                <a:highlight>
                  <a:srgbClr val="464132"/>
                </a:highlight>
              </a:rPr>
              <a:t>Mitra Kadarsih (</a:t>
            </a:r>
            <a:r>
              <a:rPr b="1" lang="en" sz="2080">
                <a:solidFill>
                  <a:schemeClr val="lt1"/>
                </a:solidFill>
                <a:highlight>
                  <a:srgbClr val="464132"/>
                </a:highlight>
              </a:rPr>
              <a:t>sage-femme</a:t>
            </a:r>
            <a:r>
              <a:rPr b="1" lang="en" sz="2080">
                <a:solidFill>
                  <a:schemeClr val="lt1"/>
                </a:solidFill>
                <a:highlight>
                  <a:srgbClr val="464132"/>
                </a:highlight>
              </a:rPr>
              <a:t>) </a:t>
            </a:r>
            <a:endParaRPr b="1" sz="2080">
              <a:solidFill>
                <a:schemeClr val="lt1"/>
              </a:solidFill>
              <a:highlight>
                <a:srgbClr val="464132"/>
              </a:highlight>
            </a:endParaRPr>
          </a:p>
          <a:p>
            <a:pPr indent="0" lvl="0" marL="0" rtl="0" algn="ctr">
              <a:lnSpc>
                <a:spcPct val="80000"/>
              </a:lnSpc>
              <a:spcBef>
                <a:spcPts val="0"/>
              </a:spcBef>
              <a:spcAft>
                <a:spcPts val="0"/>
              </a:spcAft>
              <a:buSzPts val="935"/>
              <a:buNone/>
            </a:pPr>
            <a:r>
              <a:rPr b="1" lang="en" sz="2080">
                <a:solidFill>
                  <a:schemeClr val="lt1"/>
                </a:solidFill>
                <a:highlight>
                  <a:srgbClr val="464132"/>
                </a:highlight>
              </a:rPr>
              <a:t>et Ika Ayu (Samsara), </a:t>
            </a:r>
            <a:r>
              <a:rPr b="1" lang="en" sz="2080">
                <a:solidFill>
                  <a:schemeClr val="lt1"/>
                </a:solidFill>
                <a:highlight>
                  <a:srgbClr val="464132"/>
                </a:highlight>
              </a:rPr>
              <a:t>Indonésie</a:t>
            </a:r>
            <a:endParaRPr b="1" sz="2080">
              <a:solidFill>
                <a:schemeClr val="lt1"/>
              </a:solidFill>
              <a:highlight>
                <a:srgbClr val="464132"/>
              </a:highlight>
            </a:endParaRPr>
          </a:p>
          <a:p>
            <a:pPr indent="0" lvl="0" marL="0" rtl="0" algn="ctr">
              <a:lnSpc>
                <a:spcPct val="80000"/>
              </a:lnSpc>
              <a:spcBef>
                <a:spcPts val="0"/>
              </a:spcBef>
              <a:spcAft>
                <a:spcPts val="0"/>
              </a:spcAft>
              <a:buSzPts val="935"/>
              <a:buNone/>
            </a:pPr>
            <a:r>
              <a:t/>
            </a:r>
            <a:endParaRPr b="1" sz="208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6"/>
          <p:cNvSpPr txBox="1"/>
          <p:nvPr>
            <p:ph type="title"/>
          </p:nvPr>
        </p:nvSpPr>
        <p:spPr>
          <a:xfrm>
            <a:off x="0" y="445025"/>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t>INTRODUCTION DU PARTICIPANT</a:t>
            </a:r>
            <a:endParaRPr b="1"/>
          </a:p>
        </p:txBody>
      </p:sp>
      <p:sp>
        <p:nvSpPr>
          <p:cNvPr id="349" name="Google Shape;349;p46"/>
          <p:cNvSpPr txBox="1"/>
          <p:nvPr>
            <p:ph idx="1" type="body"/>
          </p:nvPr>
        </p:nvSpPr>
        <p:spPr>
          <a:xfrm>
            <a:off x="311700" y="1342250"/>
            <a:ext cx="3999900" cy="3693300"/>
          </a:xfrm>
          <a:prstGeom prst="rect">
            <a:avLst/>
          </a:prstGeom>
          <a:solidFill>
            <a:srgbClr val="FF00FF"/>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AutoNum type="arabicParenR"/>
            </a:pPr>
            <a:r>
              <a:rPr lang="en" sz="1800">
                <a:solidFill>
                  <a:schemeClr val="lt1"/>
                </a:solidFill>
              </a:rPr>
              <a:t>Les participants seront invités à choisir un mot qui représente leur espoir et qui commence par la même lettre que leur nom préféré pour la session.</a:t>
            </a:r>
            <a:endParaRPr sz="1800">
              <a:solidFill>
                <a:schemeClr val="lt1"/>
              </a:solidFill>
            </a:endParaRPr>
          </a:p>
          <a:p>
            <a:pPr indent="-342900" lvl="0" marL="457200" rtl="0" algn="l">
              <a:lnSpc>
                <a:spcPct val="115000"/>
              </a:lnSpc>
              <a:spcBef>
                <a:spcPts val="0"/>
              </a:spcBef>
              <a:spcAft>
                <a:spcPts val="0"/>
              </a:spcAft>
              <a:buClr>
                <a:schemeClr val="lt1"/>
              </a:buClr>
              <a:buSzPts val="1800"/>
              <a:buAutoNum type="arabicParenR"/>
            </a:pPr>
            <a:r>
              <a:rPr lang="en" sz="1800">
                <a:solidFill>
                  <a:schemeClr val="lt1"/>
                </a:solidFill>
              </a:rPr>
              <a:t>Les participants seront invités à partager leurs expérience(s) concernant l'accompagnement des personnes qui pratiquent des avortements ou les histoires qu'ils ont entendues - 1 minute</a:t>
            </a:r>
            <a:endParaRPr sz="1800">
              <a:solidFill>
                <a:schemeClr val="lt1"/>
              </a:solidFill>
            </a:endParaRPr>
          </a:p>
          <a:p>
            <a:pPr indent="-342900" lvl="0" marL="457200" rtl="0" algn="l">
              <a:lnSpc>
                <a:spcPct val="115000"/>
              </a:lnSpc>
              <a:spcBef>
                <a:spcPts val="0"/>
              </a:spcBef>
              <a:spcAft>
                <a:spcPts val="0"/>
              </a:spcAft>
              <a:buClr>
                <a:schemeClr val="lt1"/>
              </a:buClr>
              <a:buSzPts val="1800"/>
              <a:buAutoNum type="arabicParenR"/>
            </a:pPr>
            <a:r>
              <a:t/>
            </a:r>
            <a:endParaRPr sz="1800">
              <a:solidFill>
                <a:schemeClr val="lt1"/>
              </a:solidFill>
            </a:endParaRPr>
          </a:p>
          <a:p>
            <a:pPr indent="-342900" lvl="0" marL="457200" rtl="0" algn="l">
              <a:lnSpc>
                <a:spcPct val="115000"/>
              </a:lnSpc>
              <a:spcBef>
                <a:spcPts val="0"/>
              </a:spcBef>
              <a:spcAft>
                <a:spcPts val="0"/>
              </a:spcAft>
              <a:buClr>
                <a:schemeClr val="lt1"/>
              </a:buClr>
              <a:buSzPts val="1800"/>
              <a:buAutoNum type="arabicParenR"/>
            </a:pPr>
            <a:r>
              <a:t/>
            </a:r>
            <a:endParaRPr sz="1800">
              <a:solidFill>
                <a:schemeClr val="lt1"/>
              </a:solidFill>
            </a:endParaRPr>
          </a:p>
        </p:txBody>
      </p:sp>
      <p:sp>
        <p:nvSpPr>
          <p:cNvPr id="350" name="Google Shape;350;p46"/>
          <p:cNvSpPr txBox="1"/>
          <p:nvPr>
            <p:ph idx="2" type="body"/>
          </p:nvPr>
        </p:nvSpPr>
        <p:spPr>
          <a:xfrm>
            <a:off x="4695875" y="2013625"/>
            <a:ext cx="3999900" cy="2394900"/>
          </a:xfrm>
          <a:prstGeom prst="rect">
            <a:avLst/>
          </a:prstGeom>
          <a:solidFill>
            <a:srgbClr val="FF00FF"/>
          </a:solid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i="1" lang="en" sz="1600">
                <a:solidFill>
                  <a:schemeClr val="lt1"/>
                </a:solidFill>
              </a:rPr>
              <a:t>Bonjour, je suis contente d'être ici. Je suis Ika, j'espère que cette session me donnera une INSPIRATION. </a:t>
            </a:r>
            <a:endParaRPr i="1" sz="1600">
              <a:solidFill>
                <a:schemeClr val="lt1"/>
              </a:solidFill>
            </a:endParaRPr>
          </a:p>
          <a:p>
            <a:pPr indent="0" lvl="0" marL="0" rtl="0" algn="l">
              <a:lnSpc>
                <a:spcPct val="105000"/>
              </a:lnSpc>
              <a:spcBef>
                <a:spcPts val="1200"/>
              </a:spcBef>
              <a:spcAft>
                <a:spcPts val="1200"/>
              </a:spcAft>
              <a:buNone/>
            </a:pPr>
            <a:r>
              <a:rPr i="1" lang="en" sz="1600">
                <a:solidFill>
                  <a:schemeClr val="lt1"/>
                </a:solidFill>
              </a:rPr>
              <a:t>Je n'ai jamais fait l'expérience de l'accompagnement de l'avortement, mais je réalise des campagnes pour combattre la stigmatisation de l'avortement. Je sais que ma mère a eu recours à l'avortement.  </a:t>
            </a:r>
            <a:endParaRPr i="1" sz="16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7"/>
          <p:cNvSpPr txBox="1"/>
          <p:nvPr>
            <p:ph type="title"/>
          </p:nvPr>
        </p:nvSpPr>
        <p:spPr>
          <a:xfrm>
            <a:off x="0" y="0"/>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100"/>
              <a:buNone/>
            </a:pPr>
            <a:r>
              <a:rPr b="1" lang="en" sz="2000">
                <a:latin typeface="Georgia"/>
                <a:ea typeface="Georgia"/>
                <a:cs typeface="Georgia"/>
                <a:sym typeface="Georgia"/>
              </a:rPr>
              <a:t>À quoi ressemble la compagnie de l'avortement dans votre région ?</a:t>
            </a:r>
            <a:endParaRPr b="1" sz="2420">
              <a:latin typeface="Georgia"/>
              <a:ea typeface="Georgia"/>
              <a:cs typeface="Georgia"/>
              <a:sym typeface="Georgia"/>
            </a:endParaRPr>
          </a:p>
        </p:txBody>
      </p:sp>
      <p:pic>
        <p:nvPicPr>
          <p:cNvPr id="356" name="Google Shape;356;p47"/>
          <p:cNvPicPr preferRelativeResize="0"/>
          <p:nvPr/>
        </p:nvPicPr>
        <p:blipFill rotWithShape="1">
          <a:blip r:embed="rId3">
            <a:alphaModFix/>
          </a:blip>
          <a:srcRect b="0" l="0" r="0" t="0"/>
          <a:stretch/>
        </p:blipFill>
        <p:spPr>
          <a:xfrm>
            <a:off x="580375" y="572700"/>
            <a:ext cx="7824558" cy="4506699"/>
          </a:xfrm>
          <a:prstGeom prst="rect">
            <a:avLst/>
          </a:prstGeom>
          <a:noFill/>
          <a:ln>
            <a:noFill/>
          </a:ln>
        </p:spPr>
      </p:pic>
      <p:sp>
        <p:nvSpPr>
          <p:cNvPr id="357" name="Google Shape;357;p47"/>
          <p:cNvSpPr txBox="1"/>
          <p:nvPr/>
        </p:nvSpPr>
        <p:spPr>
          <a:xfrm>
            <a:off x="841000" y="631725"/>
            <a:ext cx="722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https://padlet.com/ikaayukristia/ol3xvln3918l2ljz</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À propos de ce cahier d'exercices</a:t>
            </a:r>
            <a:endParaRPr/>
          </a:p>
          <a:p>
            <a:pPr indent="0" lvl="0" marL="0" rtl="0" algn="l">
              <a:spcBef>
                <a:spcPts val="0"/>
              </a:spcBef>
              <a:spcAft>
                <a:spcPts val="0"/>
              </a:spcAft>
              <a:buNone/>
            </a:pPr>
            <a:r>
              <a:t/>
            </a:r>
            <a:endParaRPr/>
          </a:p>
        </p:txBody>
      </p:sp>
      <p:sp>
        <p:nvSpPr>
          <p:cNvPr id="127" name="Google Shape;12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Clr>
                <a:schemeClr val="dk1"/>
              </a:buClr>
              <a:buSzPct val="61111"/>
              <a:buFont typeface="Arial"/>
              <a:buNone/>
            </a:pPr>
            <a:r>
              <a:rPr lang="en"/>
              <a:t>Ce cahier d'exercices est issu de l'atelier en ligne inroads Accompagnement Global de L'avortement.</a:t>
            </a:r>
            <a:endParaRPr/>
          </a:p>
          <a:p>
            <a:pPr indent="0" lvl="0" marL="0" rtl="0" algn="l">
              <a:spcBef>
                <a:spcPts val="1200"/>
              </a:spcBef>
              <a:spcAft>
                <a:spcPts val="0"/>
              </a:spcAft>
              <a:buClr>
                <a:schemeClr val="dk1"/>
              </a:buClr>
              <a:buSzPct val="61111"/>
              <a:buFont typeface="Arial"/>
              <a:buNone/>
            </a:pPr>
            <a:r>
              <a:rPr lang="en"/>
              <a:t>Sur la base des diapositives des 5 sessions, nous avons préparé une version du cahier d'exercices pour faciliter l'expérience d'apprentissage de tous les membres inroads, y compris ceux qui n'ont pas pu assister à la session en direct.</a:t>
            </a:r>
            <a:endParaRPr/>
          </a:p>
          <a:p>
            <a:pPr indent="0" lvl="0" marL="0" rtl="0" algn="l">
              <a:spcBef>
                <a:spcPts val="1200"/>
              </a:spcBef>
              <a:spcAft>
                <a:spcPts val="0"/>
              </a:spcAft>
              <a:buClr>
                <a:schemeClr val="dk1"/>
              </a:buClr>
              <a:buSzPct val="61111"/>
              <a:buFont typeface="Arial"/>
              <a:buNone/>
            </a:pPr>
            <a:r>
              <a:rPr lang="en"/>
              <a:t>Chaque session de l'atelier s'est concentrée sur la construction d'espaces d'apprentissage co-créés entre les membres facilitateurs et les participants. Ainsi, une approche participative est intégrée dans le matériel de l'atelier, afin d'encourager un apprentissage actif et une diversité de réponses. </a:t>
            </a:r>
            <a:endParaRPr/>
          </a:p>
          <a:p>
            <a:pPr indent="0" lvl="0" marL="0" rtl="0" algn="l">
              <a:spcBef>
                <a:spcPts val="1200"/>
              </a:spcBef>
              <a:spcAft>
                <a:spcPts val="0"/>
              </a:spcAft>
              <a:buNone/>
            </a:pPr>
            <a:r>
              <a:rPr lang="en"/>
              <a:t>Nous vous invitons à utiliser ce matériel pour faciliter les espaces d'apprentissage au sein de votre communauté.</a:t>
            </a:r>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idx="1" type="body"/>
          </p:nvPr>
        </p:nvSpPr>
        <p:spPr>
          <a:xfrm>
            <a:off x="141375" y="430250"/>
            <a:ext cx="8520600" cy="432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2365">
                <a:solidFill>
                  <a:schemeClr val="dk1"/>
                </a:solidFill>
                <a:latin typeface="Alfa Slab One"/>
                <a:ea typeface="Alfa Slab One"/>
                <a:cs typeface="Alfa Slab One"/>
                <a:sym typeface="Alfa Slab One"/>
              </a:rPr>
              <a:t>Créez un collage d'images qui représentent un compagnonnage basé sur le féminisme.</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SzPts val="1018"/>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SzPts val="1018"/>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1200"/>
              </a:spcAft>
              <a:buSzPts val="1018"/>
              <a:buNone/>
            </a:pPr>
            <a:r>
              <a:t/>
            </a:r>
            <a:endParaRPr b="1" sz="2365">
              <a:solidFill>
                <a:schemeClr val="dk1"/>
              </a:solidFill>
              <a:latin typeface="Alfa Slab One"/>
              <a:ea typeface="Alfa Slab One"/>
              <a:cs typeface="Alfa Slab One"/>
              <a:sym typeface="Alfa Slab One"/>
            </a:endParaRPr>
          </a:p>
        </p:txBody>
      </p:sp>
      <p:sp>
        <p:nvSpPr>
          <p:cNvPr id="363" name="Google Shape;363;p48"/>
          <p:cNvSpPr txBox="1"/>
          <p:nvPr>
            <p:ph idx="1" type="body"/>
          </p:nvPr>
        </p:nvSpPr>
        <p:spPr>
          <a:xfrm>
            <a:off x="226500" y="1198225"/>
            <a:ext cx="8520600" cy="26217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t/>
            </a:r>
            <a:endParaRPr/>
          </a:p>
          <a:p>
            <a:pPr indent="0" lvl="0" marL="457200" rtl="0" algn="ctr">
              <a:lnSpc>
                <a:spcPct val="115000"/>
              </a:lnSpc>
              <a:spcBef>
                <a:spcPts val="0"/>
              </a:spcBef>
              <a:spcAft>
                <a:spcPts val="0"/>
              </a:spcAft>
              <a:buNone/>
            </a:pPr>
            <a:r>
              <a:rPr b="1" lang="en" sz="2000" u="sng">
                <a:solidFill>
                  <a:schemeClr val="lt1"/>
                </a:solidFill>
                <a:highlight>
                  <a:srgbClr val="000000"/>
                </a:highlight>
                <a:latin typeface="Arial"/>
                <a:ea typeface="Arial"/>
                <a:cs typeface="Arial"/>
                <a:sym typeface="Arial"/>
                <a:hlinkClick r:id="rId3">
                  <a:extLst>
                    <a:ext uri="{A12FA001-AC4F-418D-AE19-62706E023703}">
                      <ahyp:hlinkClr val="tx"/>
                    </a:ext>
                  </a:extLst>
                </a:hlinkClick>
              </a:rPr>
              <a:t>https://s.id/FeministCompanion1</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Sélectionnez une image qui, selon vous, représente le compagnonnage basé sur le féminisme.</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Expliquez pourquoi vous avez choisi l'image - quelle histoire, quelle valeur se cache derrière elle et comment elle se rapporte à la compagnie fondée sur le féminisme.</a:t>
            </a:r>
            <a:endParaRPr sz="2100">
              <a:solidFill>
                <a:schemeClr val="dk1"/>
              </a:solidFill>
            </a:endParaRPr>
          </a:p>
          <a:p>
            <a:pPr indent="0" lvl="0" marL="457200" rtl="0" algn="l">
              <a:lnSpc>
                <a:spcPct val="115000"/>
              </a:lnSpc>
              <a:spcBef>
                <a:spcPts val="0"/>
              </a:spcBef>
              <a:spcAft>
                <a:spcPts val="0"/>
              </a:spcAft>
              <a:buNone/>
            </a:pPr>
            <a:r>
              <a:t/>
            </a:r>
            <a:endParaRPr sz="2100">
              <a:solidFill>
                <a:schemeClr val="dk1"/>
              </a:solidFill>
            </a:endParaRPr>
          </a:p>
          <a:p>
            <a:pPr indent="0" lvl="0" marL="0" rtl="0" algn="ctr">
              <a:lnSpc>
                <a:spcPct val="100000"/>
              </a:lnSpc>
              <a:spcBef>
                <a:spcPts val="0"/>
              </a:spcBef>
              <a:spcAft>
                <a:spcPts val="0"/>
              </a:spcAft>
              <a:buNone/>
            </a:pPr>
            <a:r>
              <a:rPr lang="en" sz="2000">
                <a:solidFill>
                  <a:schemeClr val="accent3"/>
                </a:solidFill>
                <a:latin typeface="Alfa Slab One"/>
                <a:ea typeface="Alfa Slab One"/>
                <a:cs typeface="Alfa Slab One"/>
                <a:sym typeface="Alfa Slab One"/>
              </a:rPr>
              <a:t>Dresser la liste de nos défis, de nos forces et de nos besoins en matière de sécurité</a:t>
            </a:r>
            <a:endParaRPr sz="2000">
              <a:solidFill>
                <a:schemeClr val="accent3"/>
              </a:solidFill>
              <a:latin typeface="Alfa Slab One"/>
              <a:ea typeface="Alfa Slab One"/>
              <a:cs typeface="Alfa Slab One"/>
              <a:sym typeface="Alfa Slab One"/>
            </a:endParaRPr>
          </a:p>
          <a:p>
            <a:pPr indent="0" lvl="0" marL="0" rtl="0" algn="ctr">
              <a:lnSpc>
                <a:spcPct val="100000"/>
              </a:lnSpc>
              <a:spcBef>
                <a:spcPts val="0"/>
              </a:spcBef>
              <a:spcAft>
                <a:spcPts val="0"/>
              </a:spcAft>
              <a:buNone/>
            </a:pPr>
            <a:r>
              <a:rPr b="1" lang="en" sz="1900" u="sng">
                <a:solidFill>
                  <a:schemeClr val="lt1"/>
                </a:solidFill>
                <a:highlight>
                  <a:srgbClr val="202124"/>
                </a:highlight>
                <a:latin typeface="Georgia"/>
                <a:ea typeface="Georgia"/>
                <a:cs typeface="Georgia"/>
                <a:sym typeface="Georgia"/>
                <a:hlinkClick r:id="rId4">
                  <a:extLst>
                    <a:ext uri="{A12FA001-AC4F-418D-AE19-62706E023703}">
                      <ahyp:hlinkClr val="tx"/>
                    </a:ext>
                  </a:extLst>
                </a:hlinkClick>
              </a:rPr>
              <a:t>https://s.id/visionboardcometrue</a:t>
            </a:r>
            <a:endParaRPr sz="1200">
              <a:solidFill>
                <a:schemeClr val="lt1"/>
              </a:solidFill>
              <a:highlight>
                <a:srgbClr val="202124"/>
              </a:highlight>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2100">
                <a:solidFill>
                  <a:schemeClr val="dk1"/>
                </a:solidFill>
              </a:rPr>
              <a:t> </a:t>
            </a:r>
            <a:endParaRPr sz="2100">
              <a:solidFill>
                <a:schemeClr val="dk1"/>
              </a:solidFill>
            </a:endParaRPr>
          </a:p>
          <a:p>
            <a:pPr indent="0" lvl="0" marL="457200" rtl="0" algn="l">
              <a:lnSpc>
                <a:spcPct val="115000"/>
              </a:lnSpc>
              <a:spcBef>
                <a:spcPts val="0"/>
              </a:spcBef>
              <a:spcAft>
                <a:spcPts val="0"/>
              </a:spcAft>
              <a:buNone/>
            </a:pPr>
            <a:r>
              <a:t/>
            </a:r>
            <a:endParaRPr sz="2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9"/>
          <p:cNvSpPr txBox="1"/>
          <p:nvPr>
            <p:ph type="title"/>
          </p:nvPr>
        </p:nvSpPr>
        <p:spPr>
          <a:xfrm>
            <a:off x="5685725" y="1032188"/>
            <a:ext cx="3281700" cy="90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760">
                <a:solidFill>
                  <a:srgbClr val="50B4C8"/>
                </a:solidFill>
              </a:rPr>
              <a:t>Vision d'un compagnon de l'avortement conseil d'administration</a:t>
            </a:r>
            <a:endParaRPr b="1" sz="2760">
              <a:solidFill>
                <a:srgbClr val="50B4C8"/>
              </a:solidFill>
            </a:endParaRPr>
          </a:p>
          <a:p>
            <a:pPr indent="0" lvl="0" marL="0" rtl="0" algn="ctr">
              <a:lnSpc>
                <a:spcPct val="100000"/>
              </a:lnSpc>
              <a:spcBef>
                <a:spcPts val="0"/>
              </a:spcBef>
              <a:spcAft>
                <a:spcPts val="0"/>
              </a:spcAft>
              <a:buNone/>
            </a:pPr>
            <a:r>
              <a:t/>
            </a:r>
            <a:endParaRPr b="1" sz="2760">
              <a:solidFill>
                <a:srgbClr val="50B4C8"/>
              </a:solidFill>
            </a:endParaRPr>
          </a:p>
          <a:p>
            <a:pPr indent="0" lvl="0" marL="0" rtl="0" algn="ctr">
              <a:lnSpc>
                <a:spcPct val="100000"/>
              </a:lnSpc>
              <a:spcBef>
                <a:spcPts val="0"/>
              </a:spcBef>
              <a:spcAft>
                <a:spcPts val="0"/>
              </a:spcAft>
              <a:buSzPts val="2800"/>
              <a:buNone/>
            </a:pPr>
            <a:r>
              <a:t/>
            </a:r>
            <a:endParaRPr b="1" sz="2760">
              <a:solidFill>
                <a:srgbClr val="50B4C8"/>
              </a:solidFill>
            </a:endParaRPr>
          </a:p>
          <a:p>
            <a:pPr indent="0" lvl="0" marL="0" rtl="0" algn="ctr">
              <a:lnSpc>
                <a:spcPct val="100000"/>
              </a:lnSpc>
              <a:spcBef>
                <a:spcPts val="0"/>
              </a:spcBef>
              <a:spcAft>
                <a:spcPts val="0"/>
              </a:spcAft>
              <a:buSzPts val="2800"/>
              <a:buNone/>
            </a:pPr>
            <a:r>
              <a:t/>
            </a:r>
            <a:endParaRPr b="1" sz="2760">
              <a:solidFill>
                <a:srgbClr val="50B4C8"/>
              </a:solidFill>
            </a:endParaRPr>
          </a:p>
        </p:txBody>
      </p:sp>
      <p:pic>
        <p:nvPicPr>
          <p:cNvPr id="369" name="Google Shape;369;p49"/>
          <p:cNvPicPr preferRelativeResize="0"/>
          <p:nvPr/>
        </p:nvPicPr>
        <p:blipFill>
          <a:blip r:embed="rId3">
            <a:alphaModFix/>
          </a:blip>
          <a:stretch>
            <a:fillRect/>
          </a:stretch>
        </p:blipFill>
        <p:spPr>
          <a:xfrm>
            <a:off x="152400" y="0"/>
            <a:ext cx="5464068" cy="4991099"/>
          </a:xfrm>
          <a:prstGeom prst="rect">
            <a:avLst/>
          </a:prstGeom>
          <a:noFill/>
          <a:ln>
            <a:noFill/>
          </a:ln>
        </p:spPr>
      </p:pic>
      <p:pic>
        <p:nvPicPr>
          <p:cNvPr id="370" name="Google Shape;370;p49"/>
          <p:cNvPicPr preferRelativeResize="0"/>
          <p:nvPr/>
        </p:nvPicPr>
        <p:blipFill>
          <a:blip r:embed="rId4">
            <a:alphaModFix/>
          </a:blip>
          <a:stretch>
            <a:fillRect/>
          </a:stretch>
        </p:blipFill>
        <p:spPr>
          <a:xfrm>
            <a:off x="708566" y="564925"/>
            <a:ext cx="4307010" cy="3917324"/>
          </a:xfrm>
          <a:prstGeom prst="rect">
            <a:avLst/>
          </a:prstGeom>
          <a:noFill/>
          <a:ln>
            <a:noFill/>
          </a:ln>
        </p:spPr>
      </p:pic>
      <p:pic>
        <p:nvPicPr>
          <p:cNvPr id="371" name="Google Shape;371;p49"/>
          <p:cNvPicPr preferRelativeResize="0"/>
          <p:nvPr/>
        </p:nvPicPr>
        <p:blipFill>
          <a:blip r:embed="rId5">
            <a:alphaModFix/>
          </a:blip>
          <a:stretch>
            <a:fillRect/>
          </a:stretch>
        </p:blipFill>
        <p:spPr>
          <a:xfrm>
            <a:off x="1593126" y="1342750"/>
            <a:ext cx="775350" cy="833218"/>
          </a:xfrm>
          <a:prstGeom prst="rect">
            <a:avLst/>
          </a:prstGeom>
          <a:noFill/>
          <a:ln>
            <a:noFill/>
          </a:ln>
        </p:spPr>
      </p:pic>
      <p:pic>
        <p:nvPicPr>
          <p:cNvPr id="372" name="Google Shape;372;p49"/>
          <p:cNvPicPr preferRelativeResize="0"/>
          <p:nvPr/>
        </p:nvPicPr>
        <p:blipFill>
          <a:blip r:embed="rId5">
            <a:alphaModFix/>
          </a:blip>
          <a:stretch>
            <a:fillRect/>
          </a:stretch>
        </p:blipFill>
        <p:spPr>
          <a:xfrm>
            <a:off x="2368476" y="1065725"/>
            <a:ext cx="775350" cy="833225"/>
          </a:xfrm>
          <a:prstGeom prst="rect">
            <a:avLst/>
          </a:prstGeom>
          <a:noFill/>
          <a:ln>
            <a:noFill/>
          </a:ln>
        </p:spPr>
      </p:pic>
      <p:pic>
        <p:nvPicPr>
          <p:cNvPr id="373" name="Google Shape;373;p49"/>
          <p:cNvPicPr preferRelativeResize="0"/>
          <p:nvPr/>
        </p:nvPicPr>
        <p:blipFill>
          <a:blip r:embed="rId5">
            <a:alphaModFix/>
          </a:blip>
          <a:stretch>
            <a:fillRect/>
          </a:stretch>
        </p:blipFill>
        <p:spPr>
          <a:xfrm>
            <a:off x="1077751" y="2120588"/>
            <a:ext cx="775350" cy="833218"/>
          </a:xfrm>
          <a:prstGeom prst="rect">
            <a:avLst/>
          </a:prstGeom>
          <a:noFill/>
          <a:ln>
            <a:noFill/>
          </a:ln>
        </p:spPr>
      </p:pic>
      <p:pic>
        <p:nvPicPr>
          <p:cNvPr id="374" name="Google Shape;374;p49"/>
          <p:cNvPicPr preferRelativeResize="0"/>
          <p:nvPr/>
        </p:nvPicPr>
        <p:blipFill>
          <a:blip r:embed="rId5">
            <a:alphaModFix/>
          </a:blip>
          <a:stretch>
            <a:fillRect/>
          </a:stretch>
        </p:blipFill>
        <p:spPr>
          <a:xfrm>
            <a:off x="3207100" y="1130166"/>
            <a:ext cx="820800" cy="882034"/>
          </a:xfrm>
          <a:prstGeom prst="rect">
            <a:avLst/>
          </a:prstGeom>
          <a:noFill/>
          <a:ln>
            <a:noFill/>
          </a:ln>
        </p:spPr>
      </p:pic>
      <p:pic>
        <p:nvPicPr>
          <p:cNvPr id="375" name="Google Shape;375;p49"/>
          <p:cNvPicPr preferRelativeResize="0"/>
          <p:nvPr/>
        </p:nvPicPr>
        <p:blipFill>
          <a:blip r:embed="rId5">
            <a:alphaModFix/>
          </a:blip>
          <a:stretch>
            <a:fillRect/>
          </a:stretch>
        </p:blipFill>
        <p:spPr>
          <a:xfrm>
            <a:off x="1593126" y="2953800"/>
            <a:ext cx="775350" cy="833218"/>
          </a:xfrm>
          <a:prstGeom prst="rect">
            <a:avLst/>
          </a:prstGeom>
          <a:noFill/>
          <a:ln>
            <a:noFill/>
          </a:ln>
        </p:spPr>
      </p:pic>
      <p:pic>
        <p:nvPicPr>
          <p:cNvPr id="376" name="Google Shape;376;p49"/>
          <p:cNvPicPr preferRelativeResize="0"/>
          <p:nvPr/>
        </p:nvPicPr>
        <p:blipFill>
          <a:blip r:embed="rId5">
            <a:alphaModFix/>
          </a:blip>
          <a:stretch>
            <a:fillRect/>
          </a:stretch>
        </p:blipFill>
        <p:spPr>
          <a:xfrm>
            <a:off x="2368476" y="3173650"/>
            <a:ext cx="775350" cy="833218"/>
          </a:xfrm>
          <a:prstGeom prst="rect">
            <a:avLst/>
          </a:prstGeom>
          <a:noFill/>
          <a:ln>
            <a:noFill/>
          </a:ln>
        </p:spPr>
      </p:pic>
      <p:pic>
        <p:nvPicPr>
          <p:cNvPr id="377" name="Google Shape;377;p49"/>
          <p:cNvPicPr preferRelativeResize="0"/>
          <p:nvPr/>
        </p:nvPicPr>
        <p:blipFill>
          <a:blip r:embed="rId5">
            <a:alphaModFix/>
          </a:blip>
          <a:stretch>
            <a:fillRect/>
          </a:stretch>
        </p:blipFill>
        <p:spPr>
          <a:xfrm>
            <a:off x="3343876" y="2941713"/>
            <a:ext cx="775350" cy="833218"/>
          </a:xfrm>
          <a:prstGeom prst="rect">
            <a:avLst/>
          </a:prstGeom>
          <a:noFill/>
          <a:ln>
            <a:noFill/>
          </a:ln>
        </p:spPr>
      </p:pic>
      <p:pic>
        <p:nvPicPr>
          <p:cNvPr id="378" name="Google Shape;378;p49"/>
          <p:cNvPicPr preferRelativeResize="0"/>
          <p:nvPr/>
        </p:nvPicPr>
        <p:blipFill>
          <a:blip r:embed="rId5">
            <a:alphaModFix/>
          </a:blip>
          <a:stretch>
            <a:fillRect/>
          </a:stretch>
        </p:blipFill>
        <p:spPr>
          <a:xfrm>
            <a:off x="1976051" y="2119688"/>
            <a:ext cx="775350" cy="833218"/>
          </a:xfrm>
          <a:prstGeom prst="rect">
            <a:avLst/>
          </a:prstGeom>
          <a:noFill/>
          <a:ln>
            <a:noFill/>
          </a:ln>
        </p:spPr>
      </p:pic>
      <p:pic>
        <p:nvPicPr>
          <p:cNvPr id="379" name="Google Shape;379;p49"/>
          <p:cNvPicPr preferRelativeResize="0"/>
          <p:nvPr/>
        </p:nvPicPr>
        <p:blipFill>
          <a:blip r:embed="rId5">
            <a:alphaModFix/>
          </a:blip>
          <a:stretch>
            <a:fillRect/>
          </a:stretch>
        </p:blipFill>
        <p:spPr>
          <a:xfrm>
            <a:off x="2874351" y="2122513"/>
            <a:ext cx="775350" cy="833218"/>
          </a:xfrm>
          <a:prstGeom prst="rect">
            <a:avLst/>
          </a:prstGeom>
          <a:noFill/>
          <a:ln>
            <a:noFill/>
          </a:ln>
        </p:spPr>
      </p:pic>
      <p:pic>
        <p:nvPicPr>
          <p:cNvPr id="380" name="Google Shape;380;p49"/>
          <p:cNvPicPr preferRelativeResize="0"/>
          <p:nvPr/>
        </p:nvPicPr>
        <p:blipFill>
          <a:blip r:embed="rId6">
            <a:alphaModFix/>
          </a:blip>
          <a:stretch>
            <a:fillRect/>
          </a:stretch>
        </p:blipFill>
        <p:spPr>
          <a:xfrm>
            <a:off x="2168425" y="4110825"/>
            <a:ext cx="1175425" cy="363815"/>
          </a:xfrm>
          <a:prstGeom prst="rect">
            <a:avLst/>
          </a:prstGeom>
          <a:noFill/>
          <a:ln>
            <a:noFill/>
          </a:ln>
        </p:spPr>
      </p:pic>
      <p:sp>
        <p:nvSpPr>
          <p:cNvPr id="381" name="Google Shape;381;p49"/>
          <p:cNvSpPr txBox="1"/>
          <p:nvPr/>
        </p:nvSpPr>
        <p:spPr>
          <a:xfrm>
            <a:off x="1132500" y="2298763"/>
            <a:ext cx="720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Accès à Mife-Miso</a:t>
            </a:r>
            <a:endParaRPr sz="9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sp>
        <p:nvSpPr>
          <p:cNvPr id="382" name="Google Shape;382;p49"/>
          <p:cNvSpPr txBox="1"/>
          <p:nvPr/>
        </p:nvSpPr>
        <p:spPr>
          <a:xfrm>
            <a:off x="2041977" y="2339700"/>
            <a:ext cx="64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Refuge</a:t>
            </a:r>
            <a:endParaRPr sz="1000"/>
          </a:p>
        </p:txBody>
      </p:sp>
      <p:sp>
        <p:nvSpPr>
          <p:cNvPr id="383" name="Google Shape;383;p49"/>
          <p:cNvSpPr txBox="1"/>
          <p:nvPr/>
        </p:nvSpPr>
        <p:spPr>
          <a:xfrm>
            <a:off x="2874350" y="2290000"/>
            <a:ext cx="82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Espace de sécurité</a:t>
            </a:r>
            <a:endParaRPr sz="1000"/>
          </a:p>
        </p:txBody>
      </p:sp>
      <p:sp>
        <p:nvSpPr>
          <p:cNvPr id="384" name="Google Shape;384;p49"/>
          <p:cNvSpPr txBox="1"/>
          <p:nvPr/>
        </p:nvSpPr>
        <p:spPr>
          <a:xfrm>
            <a:off x="1668300" y="1530600"/>
            <a:ext cx="643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Mise en réseau</a:t>
            </a:r>
            <a:endParaRPr sz="1000"/>
          </a:p>
          <a:p>
            <a:pPr indent="0" lvl="0" marL="0" rtl="0" algn="l">
              <a:spcBef>
                <a:spcPts val="0"/>
              </a:spcBef>
              <a:spcAft>
                <a:spcPts val="0"/>
              </a:spcAft>
              <a:buNone/>
            </a:pPr>
            <a:r>
              <a:t/>
            </a:r>
            <a:endParaRPr sz="700"/>
          </a:p>
          <a:p>
            <a:pPr indent="0" lvl="0" marL="0" rtl="0" algn="l">
              <a:spcBef>
                <a:spcPts val="0"/>
              </a:spcBef>
              <a:spcAft>
                <a:spcPts val="0"/>
              </a:spcAft>
              <a:buNone/>
            </a:pPr>
            <a:r>
              <a:t/>
            </a:r>
            <a:endParaRPr sz="800"/>
          </a:p>
        </p:txBody>
      </p:sp>
      <p:sp>
        <p:nvSpPr>
          <p:cNvPr id="385" name="Google Shape;385;p49"/>
          <p:cNvSpPr txBox="1"/>
          <p:nvPr/>
        </p:nvSpPr>
        <p:spPr>
          <a:xfrm>
            <a:off x="2462725" y="1130163"/>
            <a:ext cx="643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Hotline,</a:t>
            </a:r>
            <a:endParaRPr sz="1000"/>
          </a:p>
          <a:p>
            <a:pPr indent="0" lvl="0" marL="0" rtl="0" algn="l">
              <a:spcBef>
                <a:spcPts val="0"/>
              </a:spcBef>
              <a:spcAft>
                <a:spcPts val="0"/>
              </a:spcAft>
              <a:buNone/>
            </a:pPr>
            <a:r>
              <a:rPr lang="en" sz="1000"/>
              <a:t>accès en ligne</a:t>
            </a:r>
            <a:endParaRPr sz="1000"/>
          </a:p>
        </p:txBody>
      </p:sp>
      <p:sp>
        <p:nvSpPr>
          <p:cNvPr id="386" name="Google Shape;386;p49"/>
          <p:cNvSpPr txBox="1"/>
          <p:nvPr/>
        </p:nvSpPr>
        <p:spPr>
          <a:xfrm>
            <a:off x="3257150" y="1243413"/>
            <a:ext cx="887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Cliniques,</a:t>
            </a:r>
            <a:endParaRPr sz="1000"/>
          </a:p>
          <a:p>
            <a:pPr indent="0" lvl="0" marL="0" rtl="0" algn="l">
              <a:spcBef>
                <a:spcPts val="0"/>
              </a:spcBef>
              <a:spcAft>
                <a:spcPts val="0"/>
              </a:spcAft>
              <a:buNone/>
            </a:pPr>
            <a:r>
              <a:rPr lang="en" sz="1000"/>
              <a:t>Hôpitaux, </a:t>
            </a:r>
            <a:endParaRPr sz="1000"/>
          </a:p>
          <a:p>
            <a:pPr indent="0" lvl="0" marL="0" rtl="0" algn="l">
              <a:spcBef>
                <a:spcPts val="0"/>
              </a:spcBef>
              <a:spcAft>
                <a:spcPts val="0"/>
              </a:spcAft>
              <a:buNone/>
            </a:pPr>
            <a:r>
              <a:rPr lang="en" sz="1000"/>
              <a:t>A domicile</a:t>
            </a:r>
            <a:endParaRPr sz="1000"/>
          </a:p>
          <a:p>
            <a:pPr indent="0" lvl="0" marL="0" rtl="0" algn="l">
              <a:spcBef>
                <a:spcPts val="0"/>
              </a:spcBef>
              <a:spcAft>
                <a:spcPts val="0"/>
              </a:spcAft>
              <a:buNone/>
            </a:pPr>
            <a:r>
              <a:t/>
            </a:r>
            <a:endParaRPr sz="1000"/>
          </a:p>
        </p:txBody>
      </p:sp>
      <p:sp>
        <p:nvSpPr>
          <p:cNvPr id="387" name="Google Shape;387;p49"/>
          <p:cNvSpPr txBox="1"/>
          <p:nvPr/>
        </p:nvSpPr>
        <p:spPr>
          <a:xfrm>
            <a:off x="3287700" y="3102175"/>
            <a:ext cx="88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Soutien psychosocial</a:t>
            </a:r>
            <a:endParaRPr sz="900"/>
          </a:p>
        </p:txBody>
      </p:sp>
      <p:sp>
        <p:nvSpPr>
          <p:cNvPr id="388" name="Google Shape;388;p49"/>
          <p:cNvSpPr txBox="1"/>
          <p:nvPr/>
        </p:nvSpPr>
        <p:spPr>
          <a:xfrm>
            <a:off x="1494350" y="3094463"/>
            <a:ext cx="972900" cy="6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sages-femmes, médecins</a:t>
            </a:r>
            <a:endParaRPr sz="800"/>
          </a:p>
        </p:txBody>
      </p:sp>
      <p:sp>
        <p:nvSpPr>
          <p:cNvPr id="389" name="Google Shape;389;p49"/>
          <p:cNvSpPr txBox="1"/>
          <p:nvPr/>
        </p:nvSpPr>
        <p:spPr>
          <a:xfrm>
            <a:off x="2345738" y="3421075"/>
            <a:ext cx="820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Pharmacies</a:t>
            </a:r>
            <a:endParaRPr sz="900"/>
          </a:p>
        </p:txBody>
      </p:sp>
      <p:sp>
        <p:nvSpPr>
          <p:cNvPr id="390" name="Google Shape;390;p49"/>
          <p:cNvSpPr txBox="1"/>
          <p:nvPr/>
        </p:nvSpPr>
        <p:spPr>
          <a:xfrm>
            <a:off x="1077750" y="476675"/>
            <a:ext cx="15591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Accessibilité</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91" name="Google Shape;391;p49"/>
          <p:cNvSpPr txBox="1"/>
          <p:nvPr/>
        </p:nvSpPr>
        <p:spPr>
          <a:xfrm>
            <a:off x="993025" y="4136175"/>
            <a:ext cx="117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Non Stigma</a:t>
            </a:r>
            <a:endParaRPr sz="1100"/>
          </a:p>
        </p:txBody>
      </p:sp>
      <p:sp>
        <p:nvSpPr>
          <p:cNvPr id="392" name="Google Shape;392;p49"/>
          <p:cNvSpPr txBox="1"/>
          <p:nvPr/>
        </p:nvSpPr>
        <p:spPr>
          <a:xfrm>
            <a:off x="4425050" y="844975"/>
            <a:ext cx="130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Liberté</a:t>
            </a:r>
            <a:endParaRPr sz="1100"/>
          </a:p>
        </p:txBody>
      </p:sp>
      <p:sp>
        <p:nvSpPr>
          <p:cNvPr id="393" name="Google Shape;393;p49"/>
          <p:cNvSpPr txBox="1"/>
          <p:nvPr/>
        </p:nvSpPr>
        <p:spPr>
          <a:xfrm>
            <a:off x="3548050" y="4257025"/>
            <a:ext cx="1559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Confidentialité</a:t>
            </a:r>
            <a:endParaRPr sz="1000"/>
          </a:p>
        </p:txBody>
      </p:sp>
      <p:sp>
        <p:nvSpPr>
          <p:cNvPr id="394" name="Google Shape;394;p49"/>
          <p:cNvSpPr txBox="1"/>
          <p:nvPr/>
        </p:nvSpPr>
        <p:spPr>
          <a:xfrm>
            <a:off x="4638725" y="3405613"/>
            <a:ext cx="1047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Inclusivité</a:t>
            </a:r>
            <a:endParaRPr sz="1100"/>
          </a:p>
        </p:txBody>
      </p:sp>
      <p:sp>
        <p:nvSpPr>
          <p:cNvPr id="395" name="Google Shape;395;p49"/>
          <p:cNvSpPr txBox="1"/>
          <p:nvPr/>
        </p:nvSpPr>
        <p:spPr>
          <a:xfrm>
            <a:off x="121850" y="1315050"/>
            <a:ext cx="8877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Faire confiance aux personnes enceintes</a:t>
            </a:r>
            <a:endParaRPr sz="900"/>
          </a:p>
          <a:p>
            <a:pPr indent="0" lvl="0" marL="0" rtl="0" algn="l">
              <a:spcBef>
                <a:spcPts val="0"/>
              </a:spcBef>
              <a:spcAft>
                <a:spcPts val="0"/>
              </a:spcAft>
              <a:buNone/>
            </a:pPr>
            <a:r>
              <a:t/>
            </a:r>
            <a:endParaRPr sz="900"/>
          </a:p>
          <a:p>
            <a:pPr indent="0" lvl="0" marL="0" rtl="0" algn="l">
              <a:spcBef>
                <a:spcPts val="0"/>
              </a:spcBef>
              <a:spcAft>
                <a:spcPts val="0"/>
              </a:spcAft>
              <a:buNone/>
            </a:pPr>
            <a:r>
              <a:t/>
            </a:r>
            <a:endParaRPr sz="900"/>
          </a:p>
        </p:txBody>
      </p:sp>
      <p:sp>
        <p:nvSpPr>
          <p:cNvPr id="396" name="Google Shape;396;p49"/>
          <p:cNvSpPr txBox="1"/>
          <p:nvPr/>
        </p:nvSpPr>
        <p:spPr>
          <a:xfrm>
            <a:off x="313550" y="3051625"/>
            <a:ext cx="887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Choix</a:t>
            </a:r>
            <a:endParaRPr sz="1100"/>
          </a:p>
        </p:txBody>
      </p:sp>
      <p:sp>
        <p:nvSpPr>
          <p:cNvPr id="397" name="Google Shape;397;p49"/>
          <p:cNvSpPr txBox="1"/>
          <p:nvPr/>
        </p:nvSpPr>
        <p:spPr>
          <a:xfrm>
            <a:off x="4845013" y="1717450"/>
            <a:ext cx="820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Les avortements accompagnés peuvent être faits n'importe où.</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sp>
        <p:nvSpPr>
          <p:cNvPr id="398" name="Google Shape;398;p49"/>
          <p:cNvSpPr txBox="1"/>
          <p:nvPr/>
        </p:nvSpPr>
        <p:spPr>
          <a:xfrm>
            <a:off x="3649700" y="2380538"/>
            <a:ext cx="1175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CONTEXTES</a:t>
            </a:r>
            <a:endParaRPr sz="1300">
              <a:latin typeface="Proxima Nova"/>
              <a:ea typeface="Proxima Nova"/>
              <a:cs typeface="Proxima Nova"/>
              <a:sym typeface="Proxima Nova"/>
            </a:endParaRPr>
          </a:p>
        </p:txBody>
      </p:sp>
      <p:sp>
        <p:nvSpPr>
          <p:cNvPr id="399" name="Google Shape;399;p49"/>
          <p:cNvSpPr txBox="1"/>
          <p:nvPr/>
        </p:nvSpPr>
        <p:spPr>
          <a:xfrm>
            <a:off x="2445553" y="100275"/>
            <a:ext cx="11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VALEURS</a:t>
            </a:r>
            <a:endParaRPr>
              <a:latin typeface="Proxima Nova"/>
              <a:ea typeface="Proxima Nova"/>
              <a:cs typeface="Proxima Nova"/>
              <a:sym typeface="Proxima Nova"/>
            </a:endParaRPr>
          </a:p>
        </p:txBody>
      </p:sp>
      <p:sp>
        <p:nvSpPr>
          <p:cNvPr id="400" name="Google Shape;400;p49"/>
          <p:cNvSpPr txBox="1"/>
          <p:nvPr/>
        </p:nvSpPr>
        <p:spPr>
          <a:xfrm>
            <a:off x="2345750" y="4546700"/>
            <a:ext cx="668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Valeurs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401" name="Google Shape;401;p49"/>
          <p:cNvSpPr txBox="1"/>
          <p:nvPr/>
        </p:nvSpPr>
        <p:spPr>
          <a:xfrm>
            <a:off x="2368475" y="566225"/>
            <a:ext cx="66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Sécurité</a:t>
            </a:r>
            <a:endParaRPr>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0"/>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lang="en" sz="3680"/>
              <a:t>La stigmatisation de l'avortement </a:t>
            </a:r>
            <a:endParaRPr sz="3680"/>
          </a:p>
          <a:p>
            <a:pPr indent="0" lvl="0" marL="0" rtl="0" algn="ctr">
              <a:lnSpc>
                <a:spcPct val="100000"/>
              </a:lnSpc>
              <a:spcBef>
                <a:spcPts val="0"/>
              </a:spcBef>
              <a:spcAft>
                <a:spcPts val="0"/>
              </a:spcAft>
              <a:buNone/>
            </a:pPr>
            <a:r>
              <a:rPr lang="en" sz="3680"/>
              <a:t>et son rôle dans notre travail sur l'avortement</a:t>
            </a:r>
            <a:endParaRPr sz="3680"/>
          </a:p>
        </p:txBody>
      </p:sp>
      <p:sp>
        <p:nvSpPr>
          <p:cNvPr id="407" name="Google Shape;407;p50"/>
          <p:cNvSpPr txBox="1"/>
          <p:nvPr>
            <p:ph idx="1" type="subTitle"/>
          </p:nvPr>
        </p:nvSpPr>
        <p:spPr>
          <a:xfrm>
            <a:off x="311700" y="3165823"/>
            <a:ext cx="8520600" cy="733500"/>
          </a:xfrm>
          <a:prstGeom prst="rect">
            <a:avLst/>
          </a:prstGeom>
          <a:noFill/>
          <a:ln>
            <a:noFill/>
          </a:ln>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3060"/>
              <a:buNone/>
            </a:pPr>
            <a:r>
              <a:rPr lang="en" sz="1979"/>
              <a:t>Session 3: Natalia Broniarczyk, Karolina Więckiewicz</a:t>
            </a:r>
            <a:endParaRPr sz="1979"/>
          </a:p>
          <a:p>
            <a:pPr indent="0" lvl="0" marL="0" rtl="0" algn="ctr">
              <a:lnSpc>
                <a:spcPct val="80000"/>
              </a:lnSpc>
              <a:spcBef>
                <a:spcPts val="0"/>
              </a:spcBef>
              <a:spcAft>
                <a:spcPts val="0"/>
              </a:spcAft>
              <a:buSzPts val="3060"/>
              <a:buNone/>
            </a:pPr>
            <a:r>
              <a:rPr lang="en" sz="1979"/>
              <a:t>(Abortion Dream Team), Pologne</a:t>
            </a:r>
            <a:endParaRPr sz="1979"/>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1"/>
          <p:cNvPicPr preferRelativeResize="0"/>
          <p:nvPr/>
        </p:nvPicPr>
        <p:blipFill rotWithShape="1">
          <a:blip r:embed="rId3">
            <a:alphaModFix/>
          </a:blip>
          <a:srcRect b="0" l="0" r="0" t="0"/>
          <a:stretch/>
        </p:blipFill>
        <p:spPr>
          <a:xfrm>
            <a:off x="2465400" y="0"/>
            <a:ext cx="6678599" cy="5206401"/>
          </a:xfrm>
          <a:prstGeom prst="rect">
            <a:avLst/>
          </a:prstGeom>
          <a:noFill/>
          <a:ln>
            <a:noFill/>
          </a:ln>
        </p:spPr>
      </p:pic>
      <p:sp>
        <p:nvSpPr>
          <p:cNvPr id="413" name="Google Shape;413;p51"/>
          <p:cNvSpPr txBox="1"/>
          <p:nvPr/>
        </p:nvSpPr>
        <p:spPr>
          <a:xfrm>
            <a:off x="202200" y="410200"/>
            <a:ext cx="2263200" cy="4202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accent3"/>
                </a:solidFill>
                <a:latin typeface="Oswald"/>
                <a:ea typeface="Oswald"/>
                <a:cs typeface="Oswald"/>
                <a:sym typeface="Oswald"/>
              </a:rPr>
              <a:t>Quelles sont les représentations de la stigmatisation à chaque niveau qui, selon vous, peuvent avoir un impact sur votre propre stigmatisation et votre travail en tant que prestataires de services d'avortement ?</a:t>
            </a:r>
            <a:endParaRPr sz="1800">
              <a:solidFill>
                <a:schemeClr val="accent3"/>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p52"/>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9" name="Google Shape;419;p52"/>
          <p:cNvSpPr txBox="1"/>
          <p:nvPr>
            <p:ph idx="4294967295" type="title"/>
          </p:nvPr>
        </p:nvSpPr>
        <p:spPr>
          <a:xfrm>
            <a:off x="311700" y="134225"/>
            <a:ext cx="8520600" cy="9675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Quel rôle jouent les médias populaires et leur représentation des personnes qui ont besoin d'avorter et qui le font, des prestataires de services d'avortement et du statut juridique de l'avortement dans la stigmatisation de l'avortement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20" name="Google Shape;420;p52"/>
          <p:cNvSpPr txBox="1"/>
          <p:nvPr/>
        </p:nvSpPr>
        <p:spPr>
          <a:xfrm>
            <a:off x="3045075" y="4625250"/>
            <a:ext cx="61185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421" name="Google Shape;421;p52"/>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22" name="Google Shape;422;p52"/>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23" name="Google Shape;423;p52"/>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24" name="Google Shape;424;p52"/>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2"/>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26" name="Google Shape;426;p52"/>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27" name="Google Shape;427;p52"/>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28" name="Google Shape;428;p52"/>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2"/>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2"/>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2"/>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2"/>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2"/>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2"/>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2"/>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2"/>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2"/>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2"/>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2"/>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2"/>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2"/>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2"/>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2"/>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2"/>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2"/>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2"/>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2"/>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2"/>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52"/>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2"/>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2"/>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2"/>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2"/>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2"/>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455" name="Google Shape;455;p52"/>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2"/>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7" name="Google Shape;457;p52"/>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458" name="Google Shape;458;p52"/>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9" name="Google Shape;459;p52"/>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60" name="Google Shape;460;p52"/>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61" name="Google Shape;461;p52"/>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2" name="Google Shape;462;p52"/>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3" name="Google Shape;463;p52"/>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464" name="Google Shape;464;p52"/>
          <p:cNvSpPr txBox="1"/>
          <p:nvPr>
            <p:ph idx="4294967295" type="title"/>
          </p:nvPr>
        </p:nvSpPr>
        <p:spPr>
          <a:xfrm>
            <a:off x="146275" y="3448125"/>
            <a:ext cx="3511200" cy="1244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600"/>
              <a:buNone/>
            </a:pPr>
            <a:r>
              <a:rPr lang="en"/>
              <a:t>Mass media et culture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53"/>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0" name="Google Shape;470;p53"/>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Quelle est la relation entre les lois et règlements et la stigmatisation de l'avortement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71" name="Google Shape;471;p53"/>
          <p:cNvSpPr txBox="1"/>
          <p:nvPr/>
        </p:nvSpPr>
        <p:spPr>
          <a:xfrm>
            <a:off x="2970675" y="4625250"/>
            <a:ext cx="61422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472" name="Google Shape;472;p53"/>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3" name="Google Shape;473;p53"/>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4" name="Google Shape;474;p53"/>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75" name="Google Shape;475;p53"/>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3"/>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7" name="Google Shape;477;p53"/>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78" name="Google Shape;478;p53"/>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79" name="Google Shape;479;p53"/>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3"/>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3"/>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3"/>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3"/>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3"/>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3"/>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3"/>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3"/>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3"/>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3"/>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3"/>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3"/>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3"/>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3"/>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3"/>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3"/>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3"/>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3"/>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3"/>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3"/>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53"/>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3"/>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53"/>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53"/>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3"/>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53"/>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06" name="Google Shape;506;p53"/>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53"/>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8" name="Google Shape;508;p53"/>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09" name="Google Shape;509;p53"/>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10" name="Google Shape;510;p53"/>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11" name="Google Shape;511;p53"/>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12" name="Google Shape;512;p53"/>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3" name="Google Shape;513;p53"/>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4" name="Google Shape;514;p53"/>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15" name="Google Shape;515;p53"/>
          <p:cNvSpPr txBox="1"/>
          <p:nvPr>
            <p:ph idx="4294967295" type="title"/>
          </p:nvPr>
        </p:nvSpPr>
        <p:spPr>
          <a:xfrm>
            <a:off x="47025" y="3437362"/>
            <a:ext cx="3472200" cy="11454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Legal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9" name="Shape 519"/>
        <p:cNvGrpSpPr/>
        <p:nvPr/>
      </p:nvGrpSpPr>
      <p:grpSpPr>
        <a:xfrm>
          <a:off x="0" y="0"/>
          <a:ext cx="0" cy="0"/>
          <a:chOff x="0" y="0"/>
          <a:chExt cx="0" cy="0"/>
        </a:xfrm>
      </p:grpSpPr>
      <p:sp>
        <p:nvSpPr>
          <p:cNvPr id="520" name="Google Shape;520;p54"/>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1" name="Google Shape;521;p54"/>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Quelle est la relation entre la manière dont l'avortement (les services) est fourni et la stigmatisation de l'avortement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22" name="Google Shape;522;p54"/>
          <p:cNvSpPr txBox="1"/>
          <p:nvPr/>
        </p:nvSpPr>
        <p:spPr>
          <a:xfrm>
            <a:off x="3027675" y="4625250"/>
            <a:ext cx="61533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523" name="Google Shape;523;p54"/>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4" name="Google Shape;524;p54"/>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5" name="Google Shape;525;p54"/>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26" name="Google Shape;526;p54"/>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4"/>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8" name="Google Shape;528;p54"/>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29" name="Google Shape;529;p54"/>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30" name="Google Shape;530;p54"/>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4"/>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4"/>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4"/>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4"/>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4"/>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4"/>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4"/>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54"/>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54"/>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4"/>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4"/>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54"/>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4"/>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4"/>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4"/>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54"/>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54"/>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4"/>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4"/>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4"/>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4"/>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4"/>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4"/>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4"/>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4"/>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54"/>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57" name="Google Shape;557;p54"/>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54"/>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9" name="Google Shape;559;p54"/>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60" name="Google Shape;560;p54"/>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61" name="Google Shape;561;p54"/>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62" name="Google Shape;562;p54"/>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63" name="Google Shape;563;p54"/>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4" name="Google Shape;564;p54"/>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5" name="Google Shape;565;p54"/>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66" name="Google Shape;566;p54"/>
          <p:cNvSpPr txBox="1"/>
          <p:nvPr>
            <p:ph idx="4294967295" type="title"/>
          </p:nvPr>
        </p:nvSpPr>
        <p:spPr>
          <a:xfrm>
            <a:off x="146275" y="3448125"/>
            <a:ext cx="3511200" cy="12528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3800"/>
              <a:t>Institutionnel </a:t>
            </a:r>
            <a:endParaRPr sz="3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55"/>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2" name="Google Shape;572;p55"/>
          <p:cNvSpPr txBox="1"/>
          <p:nvPr>
            <p:ph idx="4294967295" type="title"/>
          </p:nvPr>
        </p:nvSpPr>
        <p:spPr>
          <a:xfrm>
            <a:off x="311700" y="150950"/>
            <a:ext cx="8520600" cy="9675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Comment les attitudes et les actions de la communauté en matière d'avortement influencent-elles la stigmatisation ou protègent-elles les personnes qui ont besoin d'avorter ou qui le font contre la stigmatisation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73" name="Google Shape;573;p55"/>
          <p:cNvSpPr txBox="1"/>
          <p:nvPr/>
        </p:nvSpPr>
        <p:spPr>
          <a:xfrm>
            <a:off x="3103125" y="4625250"/>
            <a:ext cx="60024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574" name="Google Shape;574;p55"/>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5" name="Google Shape;575;p55"/>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6" name="Google Shape;576;p55"/>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77" name="Google Shape;577;p55"/>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5"/>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9" name="Google Shape;579;p55"/>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80" name="Google Shape;580;p55"/>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81" name="Google Shape;581;p55"/>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5"/>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5"/>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5"/>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5"/>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5"/>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5"/>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5"/>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5"/>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5"/>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5"/>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5"/>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5"/>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5"/>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5"/>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5"/>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5"/>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5"/>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5"/>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5"/>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5"/>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55"/>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5"/>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55"/>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55"/>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55"/>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5"/>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08" name="Google Shape;608;p55"/>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55"/>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0" name="Google Shape;610;p55"/>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11" name="Google Shape;611;p55"/>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12" name="Google Shape;612;p55"/>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13" name="Google Shape;613;p55"/>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14" name="Google Shape;614;p55"/>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5" name="Google Shape;615;p55"/>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6" name="Google Shape;616;p55"/>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17" name="Google Shape;617;p55"/>
          <p:cNvSpPr txBox="1"/>
          <p:nvPr>
            <p:ph idx="4294967295" type="title"/>
          </p:nvPr>
        </p:nvSpPr>
        <p:spPr>
          <a:xfrm>
            <a:off x="149825" y="3320850"/>
            <a:ext cx="3511200" cy="12102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3800"/>
              <a:t>Communauté </a:t>
            </a:r>
            <a:endParaRPr sz="3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1" name="Shape 621"/>
        <p:cNvGrpSpPr/>
        <p:nvPr/>
      </p:nvGrpSpPr>
      <p:grpSpPr>
        <a:xfrm>
          <a:off x="0" y="0"/>
          <a:ext cx="0" cy="0"/>
          <a:chOff x="0" y="0"/>
          <a:chExt cx="0" cy="0"/>
        </a:xfrm>
      </p:grpSpPr>
      <p:sp>
        <p:nvSpPr>
          <p:cNvPr id="622" name="Google Shape;622;p56"/>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3" name="Google Shape;623;p56"/>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Quelle est la relation entre la divulgation personnelle de l'avortement et la stigmatisation de l'avortement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624" name="Google Shape;624;p56"/>
          <p:cNvSpPr txBox="1"/>
          <p:nvPr/>
        </p:nvSpPr>
        <p:spPr>
          <a:xfrm>
            <a:off x="3103125" y="4641075"/>
            <a:ext cx="60024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highlight>
                  <a:srgbClr val="FFF2CC"/>
                </a:highlight>
                <a:latin typeface="Lato"/>
                <a:ea typeface="Lato"/>
                <a:cs typeface="Lato"/>
                <a:sym typeface="Lato"/>
              </a:rPr>
              <a:t>Utilisez ces "points autocollants" pour approuver ce que quelqu'un d'autre a écrit.</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625" name="Google Shape;625;p56"/>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6" name="Google Shape;626;p56"/>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7" name="Google Shape;627;p56"/>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628" name="Google Shape;628;p56"/>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56"/>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30" name="Google Shape;630;p56"/>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631" name="Google Shape;631;p56"/>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632" name="Google Shape;632;p56"/>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6"/>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56"/>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56"/>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56"/>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56"/>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56"/>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56"/>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56"/>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6"/>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56"/>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56"/>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56"/>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6"/>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6"/>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6"/>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56"/>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6"/>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6"/>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6"/>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6"/>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56"/>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6"/>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56"/>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56"/>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56"/>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56"/>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59" name="Google Shape;659;p56"/>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56"/>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1" name="Google Shape;661;p56"/>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62" name="Google Shape;662;p56"/>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63" name="Google Shape;663;p56"/>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64" name="Google Shape;664;p56"/>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65" name="Google Shape;665;p56"/>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6" name="Google Shape;666;p56"/>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7" name="Google Shape;667;p56"/>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68" name="Google Shape;668;p56"/>
          <p:cNvSpPr txBox="1"/>
          <p:nvPr>
            <p:ph idx="4294967295" type="title"/>
          </p:nvPr>
        </p:nvSpPr>
        <p:spPr>
          <a:xfrm>
            <a:off x="182700" y="3493400"/>
            <a:ext cx="3372900" cy="11931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Individuelle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7"/>
          <p:cNvSpPr txBox="1"/>
          <p:nvPr>
            <p:ph type="title"/>
          </p:nvPr>
        </p:nvSpPr>
        <p:spPr>
          <a:xfrm>
            <a:off x="311700" y="584350"/>
            <a:ext cx="8771100" cy="572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lang="en"/>
              <a:t>En quoi cela est-il important dans </a:t>
            </a:r>
            <a:endParaRPr/>
          </a:p>
          <a:p>
            <a:pPr indent="0" lvl="0" marL="0" rtl="0" algn="ctr">
              <a:lnSpc>
                <a:spcPct val="100000"/>
              </a:lnSpc>
              <a:spcBef>
                <a:spcPts val="0"/>
              </a:spcBef>
              <a:spcAft>
                <a:spcPts val="0"/>
              </a:spcAft>
              <a:buNone/>
            </a:pPr>
            <a:r>
              <a:rPr lang="en"/>
              <a:t>le travail des prestataires ?</a:t>
            </a:r>
            <a:endParaRPr/>
          </a:p>
        </p:txBody>
      </p:sp>
      <p:sp>
        <p:nvSpPr>
          <p:cNvPr id="674" name="Google Shape;674;p57"/>
          <p:cNvSpPr txBox="1"/>
          <p:nvPr>
            <p:ph idx="1" type="body"/>
          </p:nvPr>
        </p:nvSpPr>
        <p:spPr>
          <a:xfrm>
            <a:off x="311700" y="1280200"/>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Tous nos travaux sont affectés par la stigmatisation à tous les niveaux.</a:t>
            </a:r>
            <a:endParaRPr/>
          </a:p>
          <a:p>
            <a:pPr indent="-342900" lvl="0" marL="457200" rtl="0" algn="l">
              <a:lnSpc>
                <a:spcPct val="115000"/>
              </a:lnSpc>
              <a:spcBef>
                <a:spcPts val="0"/>
              </a:spcBef>
              <a:spcAft>
                <a:spcPts val="0"/>
              </a:spcAft>
              <a:buSzPts val="1800"/>
              <a:buChar char="-"/>
            </a:pPr>
            <a:r>
              <a:rPr lang="en"/>
              <a:t>Nous sommes tous affectés par la stigmatisation </a:t>
            </a:r>
            <a:endParaRPr/>
          </a:p>
          <a:p>
            <a:pPr indent="-342900" lvl="0" marL="457200" rtl="0" algn="l">
              <a:lnSpc>
                <a:spcPct val="115000"/>
              </a:lnSpc>
              <a:spcBef>
                <a:spcPts val="0"/>
              </a:spcBef>
              <a:spcAft>
                <a:spcPts val="0"/>
              </a:spcAft>
              <a:buSzPts val="1800"/>
              <a:buChar char="-"/>
            </a:pPr>
            <a:r>
              <a:rPr lang="en"/>
              <a:t>Auto-stigmatisation, auto-stigmatisation, propre stigmatisation.</a:t>
            </a:r>
            <a:endParaRPr/>
          </a:p>
          <a:p>
            <a:pPr indent="-342900" lvl="0" marL="457200" rtl="0" algn="l">
              <a:lnSpc>
                <a:spcPct val="115000"/>
              </a:lnSpc>
              <a:spcBef>
                <a:spcPts val="0"/>
              </a:spcBef>
              <a:spcAft>
                <a:spcPts val="0"/>
              </a:spcAft>
              <a:buSzPts val="1800"/>
              <a:buChar char="-"/>
            </a:pPr>
            <a:r>
              <a:rPr lang="en"/>
              <a:t>Nous en sommes tous atteints</a:t>
            </a:r>
            <a:endParaRPr/>
          </a:p>
          <a:p>
            <a:pPr indent="-342900" lvl="0" marL="457200" rtl="0" algn="l">
              <a:lnSpc>
                <a:spcPct val="115000"/>
              </a:lnSpc>
              <a:spcBef>
                <a:spcPts val="0"/>
              </a:spcBef>
              <a:spcAft>
                <a:spcPts val="0"/>
              </a:spcAft>
              <a:buSzPts val="1800"/>
              <a:buChar char="-"/>
            </a:pPr>
            <a:r>
              <a:rPr lang="en"/>
              <a:t>Notre propre stigmatisation affecte la façon dont nous travaillons sur l'avortement et les personnes que nous soutenons. </a:t>
            </a:r>
            <a:endParaRPr/>
          </a:p>
          <a:p>
            <a:pPr indent="-342900" lvl="0" marL="457200" rtl="0" algn="l">
              <a:lnSpc>
                <a:spcPct val="115000"/>
              </a:lnSpc>
              <a:spcBef>
                <a:spcPts val="0"/>
              </a:spcBef>
              <a:spcAft>
                <a:spcPts val="0"/>
              </a:spcAft>
              <a:buSzPts val="1800"/>
              <a:buChar char="-"/>
            </a:pPr>
            <a:r>
              <a:rPr lang="en"/>
              <a:t>Il est important de comprendre comment cela se produit</a:t>
            </a:r>
            <a:endParaRPr/>
          </a:p>
          <a:p>
            <a:pPr indent="-342900" lvl="0" marL="457200" rtl="0" algn="l">
              <a:lnSpc>
                <a:spcPct val="115000"/>
              </a:lnSpc>
              <a:spcBef>
                <a:spcPts val="0"/>
              </a:spcBef>
              <a:spcAft>
                <a:spcPts val="0"/>
              </a:spcAft>
              <a:buSzPts val="1800"/>
              <a:buChar char="-"/>
            </a:pPr>
            <a:r>
              <a:rPr lang="en"/>
              <a:t>Elle a un impact sur nous-mêmes et nous pouvons la surmonter pour que notre travail ne soit pas un fardeau.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solidFill>
                  <a:srgbClr val="434343"/>
                </a:solidFill>
              </a:rPr>
              <a:t>U</a:t>
            </a:r>
            <a:r>
              <a:rPr lang="en" sz="2320">
                <a:solidFill>
                  <a:srgbClr val="434343"/>
                </a:solidFill>
              </a:rPr>
              <a:t>ne note sur la traduction:</a:t>
            </a:r>
            <a:endParaRPr sz="2320">
              <a:solidFill>
                <a:srgbClr val="434343"/>
              </a:solidFill>
            </a:endParaRPr>
          </a:p>
        </p:txBody>
      </p:sp>
      <p:sp>
        <p:nvSpPr>
          <p:cNvPr id="133" name="Google Shape;133;p31"/>
          <p:cNvSpPr txBox="1"/>
          <p:nvPr>
            <p:ph idx="1" type="body"/>
          </p:nvPr>
        </p:nvSpPr>
        <p:spPr>
          <a:xfrm>
            <a:off x="311700" y="1934675"/>
            <a:ext cx="8520600" cy="1785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a:t>Cette présentation a été traduite avec un logiciel de traduction automatique. </a:t>
            </a:r>
            <a:endParaRPr b="1"/>
          </a:p>
          <a:p>
            <a:pPr indent="0" lvl="0" marL="0" rtl="0" algn="ctr">
              <a:spcBef>
                <a:spcPts val="1200"/>
              </a:spcBef>
              <a:spcAft>
                <a:spcPts val="0"/>
              </a:spcAft>
              <a:buClr>
                <a:schemeClr val="dk1"/>
              </a:buClr>
              <a:buSzPts val="1100"/>
              <a:buFont typeface="Arial"/>
              <a:buNone/>
            </a:pPr>
            <a:r>
              <a:t/>
            </a:r>
            <a:endParaRPr b="1"/>
          </a:p>
          <a:p>
            <a:pPr indent="0" lvl="0" marL="0" rtl="0" algn="ctr">
              <a:spcBef>
                <a:spcPts val="1200"/>
              </a:spcBef>
              <a:spcAft>
                <a:spcPts val="1200"/>
              </a:spcAft>
              <a:buNone/>
            </a:pPr>
            <a:r>
              <a:rPr b="1" lang="en"/>
              <a:t>Veuillez excuser toute erreur de traduction de notre part.</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22"/>
              <a:t>Comment la stigmatisation de l'avortement peut-elle affecter notre rôle en tant que prestataires de services d'avortement ?</a:t>
            </a:r>
            <a:endParaRPr sz="2222"/>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80" name="Google Shape;680;p58"/>
          <p:cNvSpPr txBox="1"/>
          <p:nvPr>
            <p:ph idx="1" type="body"/>
          </p:nvPr>
        </p:nvSpPr>
        <p:spPr>
          <a:xfrm>
            <a:off x="311700" y="1468675"/>
            <a:ext cx="8520600" cy="3416400"/>
          </a:xfrm>
          <a:prstGeom prst="rect">
            <a:avLst/>
          </a:prstGeom>
        </p:spPr>
        <p:txBody>
          <a:bodyPr anchorCtr="0" anchor="t" bIns="91425" lIns="91425" spcFirstLastPara="1" rIns="91425" wrap="square" tIns="91425">
            <a:normAutofit fontScale="25000" lnSpcReduction="10000"/>
          </a:bodyPr>
          <a:lstStyle/>
          <a:p>
            <a:pPr indent="0" lvl="0" marL="0" rtl="0" algn="l">
              <a:lnSpc>
                <a:spcPct val="100000"/>
              </a:lnSpc>
              <a:spcBef>
                <a:spcPts val="0"/>
              </a:spcBef>
              <a:spcAft>
                <a:spcPts val="0"/>
              </a:spcAft>
              <a:buNone/>
            </a:pPr>
            <a:r>
              <a:rPr lang="en" sz="6314">
                <a:solidFill>
                  <a:schemeClr val="accent3"/>
                </a:solidFill>
                <a:latin typeface="Alfa Slab One"/>
                <a:ea typeface="Alfa Slab One"/>
                <a:cs typeface="Alfa Slab One"/>
                <a:sym typeface="Alfa Slab One"/>
              </a:rPr>
              <a:t>Nous et notre rôle / Les gens et leurs besoins</a:t>
            </a:r>
            <a:endParaRPr sz="6314">
              <a:solidFill>
                <a:schemeClr val="accent3"/>
              </a:solidFill>
              <a:latin typeface="Alfa Slab One"/>
              <a:ea typeface="Alfa Slab One"/>
              <a:cs typeface="Alfa Slab One"/>
              <a:sym typeface="Alfa Slab One"/>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Penser que nous pouvons sauver les autres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Suppositions sur les personnes que nous soutenons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Sauver, guérir les gens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Résoudre tous leurs problèmes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Pas de frontières, pas de limites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Sentir que l'on est la meilleure chose qui puisse arriver à une personne et essayer de le prouver</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Faire avorter "leurs" rêves (choix)</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S'excuser pour des choses qui ne dépendent pas de nous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Assurer aux gens que tout ira bien, les protéger des choses dont nous avons peur à cause de notre propre stigmatisation (pas de douleur, pas besoin d'aller à l'hôpital, etc.), colorer la réalité au lieu d'admettre qu'elle peut être différente, ne pas être sincère par peur.</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Prétendre que nous savons tout</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Influencer les gens pour qu'ils deviennent dépendants de nous</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Prendre la responsabilité de donner la "meilleure" expérience d'avortement possible.</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Mentir aux gens sur ce qu'ils doivent "se préparer" à voir, à ressentir, etc.</a:t>
            </a:r>
            <a:endParaRPr sz="4965">
              <a:solidFill>
                <a:srgbClr val="E91D63"/>
              </a:solidFill>
              <a:latin typeface="Arial"/>
              <a:ea typeface="Arial"/>
              <a:cs typeface="Arial"/>
              <a:sym typeface="Arial"/>
            </a:endParaRPr>
          </a:p>
          <a:p>
            <a:pPr indent="-307432" lvl="0" marL="457200" rtl="0" algn="l">
              <a:lnSpc>
                <a:spcPct val="100000"/>
              </a:lnSpc>
              <a:spcBef>
                <a:spcPts val="0"/>
              </a:spcBef>
              <a:spcAft>
                <a:spcPts val="0"/>
              </a:spcAft>
              <a:buClr>
                <a:srgbClr val="E91D63"/>
              </a:buClr>
              <a:buSzPct val="100000"/>
              <a:buFont typeface="Arial"/>
              <a:buChar char="●"/>
            </a:pPr>
            <a:r>
              <a:rPr lang="en" sz="4965">
                <a:solidFill>
                  <a:srgbClr val="E91D63"/>
                </a:solidFill>
                <a:latin typeface="Arial"/>
                <a:ea typeface="Arial"/>
                <a:cs typeface="Arial"/>
                <a:sym typeface="Arial"/>
              </a:rPr>
              <a:t>Stigmatisation intersectionnelle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9"/>
          <p:cNvSpPr txBox="1"/>
          <p:nvPr>
            <p:ph type="title"/>
          </p:nvPr>
        </p:nvSpPr>
        <p:spPr>
          <a:xfrm>
            <a:off x="514800" y="301400"/>
            <a:ext cx="8114400" cy="2445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None/>
            </a:pPr>
            <a:r>
              <a:rPr lang="en" sz="2820"/>
              <a:t>L'empathie radicale ne consiste pas à comprendre tout le monde et à avoir de la compassion pour tout le monde.</a:t>
            </a:r>
            <a:endParaRPr sz="2820"/>
          </a:p>
          <a:p>
            <a:pPr indent="0" lvl="0" marL="0" rtl="0" algn="l">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spcBef>
                <a:spcPts val="0"/>
              </a:spcBef>
              <a:spcAft>
                <a:spcPts val="0"/>
              </a:spcAft>
              <a:buNone/>
            </a:pPr>
            <a:r>
              <a:rPr lang="en" sz="3100"/>
              <a:t>LA DÉSTIGMATISATION EST UN PROCESSUS, PAS UN OBJECTIF</a:t>
            </a:r>
            <a:endParaRPr sz="3100"/>
          </a:p>
          <a:p>
            <a:pPr indent="0" lvl="0" marL="0" rtl="0" algn="ctr">
              <a:lnSpc>
                <a:spcPct val="100000"/>
              </a:lnSpc>
              <a:spcBef>
                <a:spcPts val="0"/>
              </a:spcBef>
              <a:spcAft>
                <a:spcPts val="0"/>
              </a:spcAft>
              <a:buSzPts val="3240"/>
              <a:buNone/>
            </a:pPr>
            <a:r>
              <a:t/>
            </a:r>
            <a:endParaRPr sz="282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0"/>
          <p:cNvSpPr txBox="1"/>
          <p:nvPr>
            <p:ph type="ctrTitle"/>
          </p:nvPr>
        </p:nvSpPr>
        <p:spPr>
          <a:xfrm>
            <a:off x="311700" y="595975"/>
            <a:ext cx="8520600" cy="4572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t/>
            </a:r>
            <a:endParaRPr/>
          </a:p>
          <a:p>
            <a:pPr indent="0" lvl="0" marL="0" rtl="0" algn="ctr">
              <a:lnSpc>
                <a:spcPct val="100000"/>
              </a:lnSpc>
              <a:spcBef>
                <a:spcPts val="0"/>
              </a:spcBef>
              <a:spcAft>
                <a:spcPts val="0"/>
              </a:spcAft>
              <a:buSzPct val="180000"/>
              <a:buNone/>
            </a:pPr>
            <a:r>
              <a:rPr lang="en" sz="3000"/>
              <a:t>Contactez-nous :</a:t>
            </a:r>
            <a:endParaRPr sz="3000"/>
          </a:p>
        </p:txBody>
      </p:sp>
      <p:sp>
        <p:nvSpPr>
          <p:cNvPr id="691" name="Google Shape;691;p60"/>
          <p:cNvSpPr txBox="1"/>
          <p:nvPr>
            <p:ph idx="1" type="subTitle"/>
          </p:nvPr>
        </p:nvSpPr>
        <p:spPr>
          <a:xfrm>
            <a:off x="1071175" y="3165825"/>
            <a:ext cx="3042000" cy="12933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SzPct val="40180"/>
              <a:buNone/>
            </a:pPr>
            <a:r>
              <a:rPr b="1" lang="en" sz="5973"/>
              <a:t>Di RAMONA</a:t>
            </a:r>
            <a:endParaRPr b="1" sz="5973"/>
          </a:p>
          <a:p>
            <a:pPr indent="0" lvl="0" marL="0" rtl="0" algn="l">
              <a:lnSpc>
                <a:spcPct val="100000"/>
              </a:lnSpc>
              <a:spcBef>
                <a:spcPts val="0"/>
              </a:spcBef>
              <a:spcAft>
                <a:spcPts val="0"/>
              </a:spcAft>
              <a:buSzPct val="40180"/>
              <a:buNone/>
            </a:pPr>
            <a:r>
              <a:rPr lang="en" sz="5973"/>
              <a:t>FB: diramona.hgo</a:t>
            </a:r>
            <a:endParaRPr sz="5973"/>
          </a:p>
          <a:p>
            <a:pPr indent="0" lvl="0" marL="0" rtl="0" algn="l">
              <a:lnSpc>
                <a:spcPct val="100000"/>
              </a:lnSpc>
              <a:spcBef>
                <a:spcPts val="0"/>
              </a:spcBef>
              <a:spcAft>
                <a:spcPts val="0"/>
              </a:spcAft>
              <a:buSzPct val="40180"/>
              <a:buNone/>
            </a:pPr>
            <a:r>
              <a:rPr lang="en" sz="5973"/>
              <a:t>IG: diramona.hgo</a:t>
            </a:r>
            <a:endParaRPr sz="5973"/>
          </a:p>
          <a:p>
            <a:pPr indent="0" lvl="0" marL="0" rtl="0" algn="l">
              <a:spcBef>
                <a:spcPts val="0"/>
              </a:spcBef>
              <a:spcAft>
                <a:spcPts val="0"/>
              </a:spcAft>
              <a:buClr>
                <a:srgbClr val="000000"/>
              </a:buClr>
              <a:buSzPct val="40180"/>
              <a:buFont typeface="Arial"/>
              <a:buNone/>
            </a:pPr>
            <a:r>
              <a:rPr b="1" lang="en" sz="5973"/>
              <a:t>Necesito Abortar</a:t>
            </a:r>
            <a:endParaRPr b="1" sz="5973"/>
          </a:p>
          <a:p>
            <a:pPr indent="0" lvl="0" marL="0" rtl="0" algn="l">
              <a:spcBef>
                <a:spcPts val="0"/>
              </a:spcBef>
              <a:spcAft>
                <a:spcPts val="0"/>
              </a:spcAft>
              <a:buSzPct val="40180"/>
              <a:buNone/>
            </a:pPr>
            <a:r>
              <a:rPr lang="en" sz="5973"/>
              <a:t>FB: necesitoabortar</a:t>
            </a:r>
            <a:endParaRPr sz="5973"/>
          </a:p>
          <a:p>
            <a:pPr indent="0" lvl="0" marL="0" rtl="0" algn="l">
              <a:spcBef>
                <a:spcPts val="0"/>
              </a:spcBef>
              <a:spcAft>
                <a:spcPts val="0"/>
              </a:spcAft>
              <a:buSzPct val="40180"/>
              <a:buNone/>
            </a:pPr>
            <a:r>
              <a:rPr lang="en" sz="5973"/>
              <a:t>IG: necesitoabortar</a:t>
            </a:r>
            <a:endParaRPr sz="5973"/>
          </a:p>
          <a:p>
            <a:pPr indent="0" lvl="0" marL="0" rtl="0" algn="l">
              <a:spcBef>
                <a:spcPts val="0"/>
              </a:spcBef>
              <a:spcAft>
                <a:spcPts val="0"/>
              </a:spcAft>
              <a:buSzPct val="40180"/>
              <a:buNone/>
            </a:pPr>
            <a:r>
              <a:rPr lang="en" sz="5973"/>
              <a:t>necesitoabortar.mx</a:t>
            </a:r>
            <a:endParaRPr sz="5973"/>
          </a:p>
          <a:p>
            <a:pPr indent="0" lvl="0" marL="0" rtl="0" algn="l">
              <a:lnSpc>
                <a:spcPct val="100000"/>
              </a:lnSpc>
              <a:spcBef>
                <a:spcPts val="0"/>
              </a:spcBef>
              <a:spcAft>
                <a:spcPts val="0"/>
              </a:spcAft>
              <a:buSzPct val="100000"/>
              <a:buNone/>
            </a:pPr>
            <a:r>
              <a:t/>
            </a:r>
            <a:endParaRPr b="1"/>
          </a:p>
          <a:p>
            <a:pPr indent="0" lvl="0" marL="0" rtl="0" algn="l">
              <a:lnSpc>
                <a:spcPct val="100000"/>
              </a:lnSpc>
              <a:spcBef>
                <a:spcPts val="0"/>
              </a:spcBef>
              <a:spcAft>
                <a:spcPts val="0"/>
              </a:spcAft>
              <a:buSzPct val="100000"/>
              <a:buNone/>
            </a:pPr>
            <a:r>
              <a:t/>
            </a:r>
            <a:endParaRPr/>
          </a:p>
        </p:txBody>
      </p:sp>
      <p:sp>
        <p:nvSpPr>
          <p:cNvPr id="692" name="Google Shape;692;p60"/>
          <p:cNvSpPr txBox="1"/>
          <p:nvPr>
            <p:ph idx="1" type="subTitle"/>
          </p:nvPr>
        </p:nvSpPr>
        <p:spPr>
          <a:xfrm>
            <a:off x="5149625" y="3188375"/>
            <a:ext cx="2889000" cy="1707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SzPts val="2400"/>
              <a:buNone/>
            </a:pPr>
            <a:r>
              <a:rPr b="1" lang="en" sz="1600"/>
              <a:t>Samsara</a:t>
            </a:r>
            <a:endParaRPr b="1" sz="1600"/>
          </a:p>
          <a:p>
            <a:pPr indent="0" lvl="0" marL="0" rtl="0" algn="l">
              <a:lnSpc>
                <a:spcPct val="100000"/>
              </a:lnSpc>
              <a:spcBef>
                <a:spcPts val="0"/>
              </a:spcBef>
              <a:spcAft>
                <a:spcPts val="0"/>
              </a:spcAft>
              <a:buSzPts val="2400"/>
              <a:buNone/>
            </a:pPr>
            <a:r>
              <a:rPr lang="en" sz="1250" u="sng">
                <a:solidFill>
                  <a:schemeClr val="hlink"/>
                </a:solidFill>
                <a:latin typeface="Work Sans"/>
                <a:ea typeface="Work Sans"/>
                <a:cs typeface="Work Sans"/>
                <a:sym typeface="Work Sans"/>
                <a:hlinkClick r:id="rId3"/>
              </a:rPr>
              <a:t>hello@samsara.or.id</a:t>
            </a:r>
            <a:endParaRPr sz="1250">
              <a:solidFill>
                <a:srgbClr val="000000"/>
              </a:solidFill>
              <a:latin typeface="Work Sans"/>
              <a:ea typeface="Work Sans"/>
              <a:cs typeface="Work Sans"/>
              <a:sym typeface="Work Sans"/>
            </a:endParaRPr>
          </a:p>
          <a:p>
            <a:pPr indent="0" lvl="0" marL="0" rtl="0" algn="l">
              <a:lnSpc>
                <a:spcPct val="100000"/>
              </a:lnSpc>
              <a:spcBef>
                <a:spcPts val="0"/>
              </a:spcBef>
              <a:spcAft>
                <a:spcPts val="0"/>
              </a:spcAft>
              <a:buSzPts val="2400"/>
              <a:buNone/>
            </a:pPr>
            <a:r>
              <a:rPr lang="en" sz="1250">
                <a:solidFill>
                  <a:srgbClr val="595959"/>
                </a:solidFill>
              </a:rPr>
              <a:t>IG: perkumpulan.samsara</a:t>
            </a:r>
            <a:endParaRPr sz="125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90000"/>
              </a:lnSpc>
              <a:spcBef>
                <a:spcPts val="0"/>
              </a:spcBef>
              <a:spcAft>
                <a:spcPts val="0"/>
              </a:spcAft>
              <a:buNone/>
            </a:pPr>
            <a:r>
              <a:rPr b="1" lang="en" sz="1380">
                <a:solidFill>
                  <a:srgbClr val="595959"/>
                </a:solidFill>
              </a:rPr>
              <a:t>Abortion Dream Team: </a:t>
            </a:r>
            <a:r>
              <a:rPr lang="en" sz="1380" u="sng">
                <a:solidFill>
                  <a:srgbClr val="595959"/>
                </a:solidFill>
                <a:hlinkClick r:id="rId4">
                  <a:extLst>
                    <a:ext uri="{A12FA001-AC4F-418D-AE19-62706E023703}">
                      <ahyp:hlinkClr val="tx"/>
                    </a:ext>
                  </a:extLst>
                </a:hlinkClick>
              </a:rPr>
              <a:t>kontakt@aborcyjnydreamteam.pl</a:t>
            </a:r>
            <a:endParaRPr sz="138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100000"/>
              </a:lnSpc>
              <a:spcBef>
                <a:spcPts val="0"/>
              </a:spcBef>
              <a:spcAft>
                <a:spcPts val="0"/>
              </a:spcAft>
              <a:buSzPts val="2400"/>
              <a:buNone/>
            </a:pPr>
            <a:r>
              <a:t/>
            </a:r>
            <a:endParaRPr b="1" sz="1350">
              <a:solidFill>
                <a:srgbClr val="595959"/>
              </a:solidFill>
            </a:endParaRPr>
          </a:p>
        </p:txBody>
      </p:sp>
      <p:cxnSp>
        <p:nvCxnSpPr>
          <p:cNvPr id="693" name="Google Shape;693;p60"/>
          <p:cNvCxnSpPr/>
          <p:nvPr/>
        </p:nvCxnSpPr>
        <p:spPr>
          <a:xfrm>
            <a:off x="939975" y="3188375"/>
            <a:ext cx="0" cy="1293300"/>
          </a:xfrm>
          <a:prstGeom prst="straightConnector1">
            <a:avLst/>
          </a:prstGeom>
          <a:noFill/>
          <a:ln cap="flat" cmpd="sng" w="76200">
            <a:solidFill>
              <a:schemeClr val="accent3"/>
            </a:solidFill>
            <a:prstDash val="solid"/>
            <a:round/>
            <a:headEnd len="sm" w="sm" type="none"/>
            <a:tailEnd len="sm" w="sm" type="none"/>
          </a:ln>
        </p:spPr>
      </p:cxnSp>
      <p:cxnSp>
        <p:nvCxnSpPr>
          <p:cNvPr id="694" name="Google Shape;694;p60"/>
          <p:cNvCxnSpPr/>
          <p:nvPr/>
        </p:nvCxnSpPr>
        <p:spPr>
          <a:xfrm>
            <a:off x="5094250" y="3188375"/>
            <a:ext cx="0" cy="1677000"/>
          </a:xfrm>
          <a:prstGeom prst="straightConnector1">
            <a:avLst/>
          </a:prstGeom>
          <a:noFill/>
          <a:ln cap="flat" cmpd="sng" w="76200">
            <a:solidFill>
              <a:schemeClr val="accent3"/>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2"/>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sz="4600"/>
              <a:t>Les accompagnants</a:t>
            </a:r>
            <a:endParaRPr sz="4600"/>
          </a:p>
        </p:txBody>
      </p:sp>
      <p:sp>
        <p:nvSpPr>
          <p:cNvPr id="139" name="Google Shape;139;p32"/>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fontScale="62500"/>
          </a:bodyPr>
          <a:lstStyle/>
          <a:p>
            <a:pPr indent="0" lvl="0" marL="0" rtl="0" algn="ctr">
              <a:lnSpc>
                <a:spcPct val="100000"/>
              </a:lnSpc>
              <a:spcBef>
                <a:spcPts val="0"/>
              </a:spcBef>
              <a:spcAft>
                <a:spcPts val="0"/>
              </a:spcAft>
              <a:buSzPct val="108107"/>
              <a:buNone/>
            </a:pPr>
            <a:r>
              <a:rPr lang="en"/>
              <a:t>Session 1 : Daniela TV (</a:t>
            </a:r>
            <a:r>
              <a:rPr lang="en"/>
              <a:t>Di RAMONA) &amp; Sandra Cardona + Vanessa Jimenez (Necesito Abortar)</a:t>
            </a:r>
            <a:endParaRPr/>
          </a:p>
          <a:p>
            <a:pPr indent="0" lvl="0" marL="0" rtl="0" algn="ctr">
              <a:lnSpc>
                <a:spcPct val="100000"/>
              </a:lnSpc>
              <a:spcBef>
                <a:spcPts val="0"/>
              </a:spcBef>
              <a:spcAft>
                <a:spcPts val="0"/>
              </a:spcAft>
              <a:buSzPct val="108107"/>
              <a:buNone/>
            </a:pPr>
            <a:r>
              <a:rPr lang="en"/>
              <a:t>México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3"/>
          <p:cNvSpPr/>
          <p:nvPr/>
        </p:nvSpPr>
        <p:spPr>
          <a:xfrm>
            <a:off x="-75" y="2834950"/>
            <a:ext cx="9144000" cy="2308500"/>
          </a:xfrm>
          <a:prstGeom prst="rect">
            <a:avLst/>
          </a:prstGeom>
          <a:solidFill>
            <a:srgbClr val="EFEFEF"/>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chemeClr val="dk2"/>
              </a:solidFill>
              <a:latin typeface="Proxima Nova"/>
              <a:ea typeface="Proxima Nova"/>
              <a:cs typeface="Proxima Nova"/>
              <a:sym typeface="Proxima Nova"/>
            </a:endParaRPr>
          </a:p>
          <a:p>
            <a:pPr indent="0" lvl="0" marL="457200" rtl="0" algn="l">
              <a:lnSpc>
                <a:spcPct val="115000"/>
              </a:lnSpc>
              <a:spcBef>
                <a:spcPts val="1200"/>
              </a:spcBef>
              <a:spcAft>
                <a:spcPts val="1200"/>
              </a:spcAft>
              <a:buNone/>
            </a:pPr>
            <a:r>
              <a:rPr lang="en" sz="1800">
                <a:solidFill>
                  <a:schemeClr val="dk2"/>
                </a:solidFill>
                <a:latin typeface="Proxima Nova"/>
                <a:ea typeface="Proxima Nova"/>
                <a:cs typeface="Proxima Nova"/>
                <a:sym typeface="Proxima Nova"/>
              </a:rPr>
              <a:t>Ensemble de croyances négatives et souvent injustes qu'une société ou un groupe de personnes entretiennent à propos de quelque chose.</a:t>
            </a:r>
            <a:endParaRPr sz="1800">
              <a:solidFill>
                <a:schemeClr val="dk2"/>
              </a:solidFill>
              <a:latin typeface="Proxima Nova"/>
              <a:ea typeface="Proxima Nova"/>
              <a:cs typeface="Proxima Nova"/>
              <a:sym typeface="Proxima Nova"/>
            </a:endParaRPr>
          </a:p>
        </p:txBody>
      </p:sp>
      <p:sp>
        <p:nvSpPr>
          <p:cNvPr id="145" name="Google Shape;145;p33"/>
          <p:cNvSpPr txBox="1"/>
          <p:nvPr>
            <p:ph type="title"/>
          </p:nvPr>
        </p:nvSpPr>
        <p:spPr>
          <a:xfrm>
            <a:off x="426682" y="946371"/>
            <a:ext cx="8114400" cy="1710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900"/>
              <a:t>Qu'est-ce que la stigmatisation et la stigmatisation de l'avortement ?</a:t>
            </a:r>
            <a:endParaRPr sz="3900"/>
          </a:p>
        </p:txBody>
      </p:sp>
      <p:sp>
        <p:nvSpPr>
          <p:cNvPr id="146" name="Google Shape;146;p33"/>
          <p:cNvSpPr txBox="1"/>
          <p:nvPr/>
        </p:nvSpPr>
        <p:spPr>
          <a:xfrm>
            <a:off x="204475" y="3038575"/>
            <a:ext cx="4367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3000"/>
              <a:buFont typeface="Arial"/>
              <a:buNone/>
            </a:pPr>
            <a:r>
              <a:rPr lang="en" sz="3000">
                <a:solidFill>
                  <a:schemeClr val="accent1"/>
                </a:solidFill>
                <a:latin typeface="Alfa Slab One"/>
                <a:ea typeface="Alfa Slab One"/>
                <a:cs typeface="Alfa Slab One"/>
                <a:sym typeface="Alfa Slab One"/>
              </a:rPr>
              <a:t>Stigmatisation</a:t>
            </a:r>
            <a:endParaRPr b="0" i="0" sz="4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4"/>
          <p:cNvSpPr/>
          <p:nvPr/>
        </p:nvSpPr>
        <p:spPr>
          <a:xfrm>
            <a:off x="8175" y="8175"/>
            <a:ext cx="9144000" cy="2772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34"/>
          <p:cNvSpPr txBox="1"/>
          <p:nvPr>
            <p:ph type="title"/>
          </p:nvPr>
        </p:nvSpPr>
        <p:spPr>
          <a:xfrm>
            <a:off x="540725" y="600450"/>
            <a:ext cx="5427000" cy="180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5000">
                <a:solidFill>
                  <a:schemeClr val="lt1"/>
                </a:solidFill>
              </a:rPr>
              <a:t>Avortement stigmatisation</a:t>
            </a:r>
            <a:endParaRPr sz="5000">
              <a:solidFill>
                <a:schemeClr val="lt1"/>
              </a:solidFill>
            </a:endParaRPr>
          </a:p>
          <a:p>
            <a:pPr indent="0" lvl="0" marL="0" rtl="0" algn="l">
              <a:lnSpc>
                <a:spcPct val="100000"/>
              </a:lnSpc>
              <a:spcBef>
                <a:spcPts val="0"/>
              </a:spcBef>
              <a:spcAft>
                <a:spcPts val="0"/>
              </a:spcAft>
              <a:buNone/>
            </a:pPr>
            <a:r>
              <a:t/>
            </a:r>
            <a:endParaRPr sz="5000">
              <a:solidFill>
                <a:schemeClr val="lt1"/>
              </a:solidFill>
            </a:endParaRPr>
          </a:p>
          <a:p>
            <a:pPr indent="0" lvl="0" marL="0" rtl="0" algn="l">
              <a:lnSpc>
                <a:spcPct val="100000"/>
              </a:lnSpc>
              <a:spcBef>
                <a:spcPts val="0"/>
              </a:spcBef>
              <a:spcAft>
                <a:spcPts val="0"/>
              </a:spcAft>
              <a:buSzPts val="990"/>
              <a:buNone/>
            </a:pPr>
            <a:r>
              <a:t/>
            </a:r>
            <a:endParaRPr sz="5000">
              <a:solidFill>
                <a:schemeClr val="lt1"/>
              </a:solidFill>
            </a:endParaRPr>
          </a:p>
        </p:txBody>
      </p:sp>
      <p:sp>
        <p:nvSpPr>
          <p:cNvPr id="153" name="Google Shape;153;p34"/>
          <p:cNvSpPr txBox="1"/>
          <p:nvPr>
            <p:ph idx="1" type="body"/>
          </p:nvPr>
        </p:nvSpPr>
        <p:spPr>
          <a:xfrm>
            <a:off x="630675" y="3115425"/>
            <a:ext cx="7671000" cy="1563600"/>
          </a:xfrm>
          <a:prstGeom prst="rect">
            <a:avLst/>
          </a:prstGeom>
          <a:noFill/>
          <a:ln>
            <a:noFill/>
          </a:ln>
        </p:spPr>
        <p:txBody>
          <a:bodyPr anchorCtr="0" anchor="t" bIns="91425" lIns="91425" spcFirstLastPara="1" rIns="91425" wrap="square" tIns="91425">
            <a:normAutofit lnSpcReduction="20000"/>
          </a:bodyPr>
          <a:lstStyle/>
          <a:p>
            <a:pPr indent="0" lvl="0" marL="0" rtl="0" algn="just">
              <a:lnSpc>
                <a:spcPct val="115000"/>
              </a:lnSpc>
              <a:spcBef>
                <a:spcPts val="0"/>
              </a:spcBef>
              <a:spcAft>
                <a:spcPts val="1200"/>
              </a:spcAft>
              <a:buNone/>
            </a:pPr>
            <a:r>
              <a:rPr lang="en"/>
              <a:t>Les attitudes et les croyances négatives à l'égard de l'avortement peuvent constituer des obstacles à l'accès à des services sûrs et peuvent rendre difficile pour les personnes de parler de leur expérience de l'avortement. Cela peut les isoler et les contraindre à poursuivre des grossesses non désirées ou à recourir à un avortement dangereux.</a:t>
            </a:r>
            <a:endParaRPr/>
          </a:p>
        </p:txBody>
      </p:sp>
      <p:pic>
        <p:nvPicPr>
          <p:cNvPr id="154" name="Google Shape;154;p34"/>
          <p:cNvPicPr preferRelativeResize="0"/>
          <p:nvPr/>
        </p:nvPicPr>
        <p:blipFill rotWithShape="1">
          <a:blip r:embed="rId3">
            <a:alphaModFix/>
          </a:blip>
          <a:srcRect b="0" l="0" r="0" t="0"/>
          <a:stretch/>
        </p:blipFill>
        <p:spPr>
          <a:xfrm>
            <a:off x="5652726" y="267538"/>
            <a:ext cx="2267551" cy="2470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chemeClr val="accent1"/>
                </a:solidFill>
              </a:rPr>
              <a:t>Que sont la mifépristone et le misoprostol ? </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sp>
        <p:nvSpPr>
          <p:cNvPr id="160" name="Google Shape;160;p35"/>
          <p:cNvSpPr txBox="1"/>
          <p:nvPr>
            <p:ph idx="1" type="body"/>
          </p:nvPr>
        </p:nvSpPr>
        <p:spPr>
          <a:xfrm>
            <a:off x="814725" y="1017725"/>
            <a:ext cx="80304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Mifepristone</a:t>
            </a:r>
            <a:endParaRPr b="1" sz="2600">
              <a:solidFill>
                <a:schemeClr val="accent1"/>
              </a:solidFill>
            </a:endParaRPr>
          </a:p>
          <a:p>
            <a:pPr indent="0" lvl="0" marL="0" rtl="0" algn="l">
              <a:lnSpc>
                <a:spcPct val="115000"/>
              </a:lnSpc>
              <a:spcBef>
                <a:spcPts val="1200"/>
              </a:spcBef>
              <a:spcAft>
                <a:spcPts val="1200"/>
              </a:spcAft>
              <a:buNone/>
            </a:pPr>
            <a:r>
              <a:rPr lang="en"/>
              <a:t>Il bloque l'action de la progestérone (une hormone nécessaire au maintien d'une grossesse), modifie l'endomètre, ramollit le col de l'utérus et provoque des contractions.</a:t>
            </a:r>
            <a:endParaRPr/>
          </a:p>
        </p:txBody>
      </p:sp>
      <p:sp>
        <p:nvSpPr>
          <p:cNvPr id="161" name="Google Shape;161;p35"/>
          <p:cNvSpPr txBox="1"/>
          <p:nvPr>
            <p:ph idx="2" type="body"/>
          </p:nvPr>
        </p:nvSpPr>
        <p:spPr>
          <a:xfrm>
            <a:off x="776325" y="2416625"/>
            <a:ext cx="81072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Misoprostol</a:t>
            </a:r>
            <a:endParaRPr b="1" sz="2600">
              <a:solidFill>
                <a:schemeClr val="accent1"/>
              </a:solidFill>
            </a:endParaRPr>
          </a:p>
          <a:p>
            <a:pPr indent="0" lvl="0" marL="0" rtl="0" algn="l">
              <a:lnSpc>
                <a:spcPct val="115000"/>
              </a:lnSpc>
              <a:spcBef>
                <a:spcPts val="1200"/>
              </a:spcBef>
              <a:spcAft>
                <a:spcPts val="1200"/>
              </a:spcAft>
              <a:buNone/>
            </a:pPr>
            <a:r>
              <a:rPr lang="en"/>
              <a:t>Prostaglandine (et non hormone) qui provoque des crampes et des saignements pour que l'utérus se vide.</a:t>
            </a:r>
            <a:endParaRPr/>
          </a:p>
        </p:txBody>
      </p:sp>
      <p:cxnSp>
        <p:nvCxnSpPr>
          <p:cNvPr id="162" name="Google Shape;162;p35"/>
          <p:cNvCxnSpPr/>
          <p:nvPr/>
        </p:nvCxnSpPr>
        <p:spPr>
          <a:xfrm>
            <a:off x="495400" y="1017725"/>
            <a:ext cx="0" cy="1398900"/>
          </a:xfrm>
          <a:prstGeom prst="straightConnector1">
            <a:avLst/>
          </a:prstGeom>
          <a:noFill/>
          <a:ln cap="flat" cmpd="sng" w="38100">
            <a:solidFill>
              <a:schemeClr val="accent3"/>
            </a:solidFill>
            <a:prstDash val="solid"/>
            <a:round/>
            <a:headEnd len="sm" w="sm" type="none"/>
            <a:tailEnd len="sm" w="sm" type="none"/>
          </a:ln>
        </p:spPr>
      </p:cxnSp>
      <p:cxnSp>
        <p:nvCxnSpPr>
          <p:cNvPr id="163" name="Google Shape;163;p35"/>
          <p:cNvCxnSpPr/>
          <p:nvPr/>
        </p:nvCxnSpPr>
        <p:spPr>
          <a:xfrm>
            <a:off x="495400" y="2571750"/>
            <a:ext cx="0" cy="1266900"/>
          </a:xfrm>
          <a:prstGeom prst="straightConnector1">
            <a:avLst/>
          </a:prstGeom>
          <a:noFill/>
          <a:ln cap="flat" cmpd="sng" w="38100">
            <a:solidFill>
              <a:schemeClr val="accent3"/>
            </a:solidFill>
            <a:prstDash val="solid"/>
            <a:round/>
            <a:headEnd len="sm" w="sm" type="none"/>
            <a:tailEnd len="sm" w="sm" type="none"/>
          </a:ln>
        </p:spPr>
      </p:cxnSp>
      <p:pic>
        <p:nvPicPr>
          <p:cNvPr id="164" name="Google Shape;164;p35"/>
          <p:cNvPicPr preferRelativeResize="0"/>
          <p:nvPr/>
        </p:nvPicPr>
        <p:blipFill rotWithShape="1">
          <a:blip r:embed="rId3">
            <a:alphaModFix/>
          </a:blip>
          <a:srcRect b="0" l="0" r="0" t="0"/>
          <a:stretch/>
        </p:blipFill>
        <p:spPr>
          <a:xfrm>
            <a:off x="7817600" y="803144"/>
            <a:ext cx="1027527" cy="1026055"/>
          </a:xfrm>
          <a:prstGeom prst="rect">
            <a:avLst/>
          </a:prstGeom>
          <a:noFill/>
          <a:ln>
            <a:noFill/>
          </a:ln>
        </p:spPr>
      </p:pic>
      <p:pic>
        <p:nvPicPr>
          <p:cNvPr id="165" name="Google Shape;165;p35"/>
          <p:cNvPicPr preferRelativeResize="0"/>
          <p:nvPr/>
        </p:nvPicPr>
        <p:blipFill rotWithShape="1">
          <a:blip r:embed="rId4">
            <a:alphaModFix/>
          </a:blip>
          <a:srcRect b="0" l="0" r="0" t="0"/>
          <a:stretch/>
        </p:blipFill>
        <p:spPr>
          <a:xfrm>
            <a:off x="7922023" y="2159466"/>
            <a:ext cx="1027527" cy="1026059"/>
          </a:xfrm>
          <a:prstGeom prst="rect">
            <a:avLst/>
          </a:prstGeom>
          <a:noFill/>
          <a:ln>
            <a:noFill/>
          </a:ln>
        </p:spPr>
      </p:pic>
      <p:sp>
        <p:nvSpPr>
          <p:cNvPr id="166" name="Google Shape;166;p35"/>
          <p:cNvSpPr txBox="1"/>
          <p:nvPr/>
        </p:nvSpPr>
        <p:spPr>
          <a:xfrm>
            <a:off x="814725" y="3683525"/>
            <a:ext cx="449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Alfa Slab One"/>
                <a:ea typeface="Alfa Slab One"/>
                <a:cs typeface="Alfa Slab One"/>
                <a:sym typeface="Alfa Slab One"/>
              </a:rPr>
              <a:t>Sont-elles fiables ?</a:t>
            </a:r>
            <a:endParaRPr sz="800">
              <a:latin typeface="Proxima Nova"/>
              <a:ea typeface="Proxima Nova"/>
              <a:cs typeface="Proxima Nova"/>
              <a:sym typeface="Proxima Nova"/>
            </a:endParaRPr>
          </a:p>
        </p:txBody>
      </p:sp>
      <p:sp>
        <p:nvSpPr>
          <p:cNvPr id="167" name="Google Shape;167;p35"/>
          <p:cNvSpPr txBox="1"/>
          <p:nvPr/>
        </p:nvSpPr>
        <p:spPr>
          <a:xfrm>
            <a:off x="785475" y="4134800"/>
            <a:ext cx="80889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500">
                <a:solidFill>
                  <a:schemeClr val="dk2"/>
                </a:solidFill>
                <a:latin typeface="Proxima Nova"/>
                <a:ea typeface="Proxima Nova"/>
                <a:cs typeface="Proxima Nova"/>
                <a:sym typeface="Proxima Nova"/>
              </a:rPr>
              <a:t>De multiples essais cliniques contrôlés ont montré que l'association de la mifepristone et du misoprostol est un régime d'avortement médical efficace, avec des taux d'efficacité allant de 95 % à 98 %.</a:t>
            </a:r>
            <a:endParaRPr sz="1500">
              <a:solidFill>
                <a:schemeClr val="dk2"/>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6"/>
          <p:cNvSpPr txBox="1"/>
          <p:nvPr>
            <p:ph type="title"/>
          </p:nvPr>
        </p:nvSpPr>
        <p:spPr>
          <a:xfrm>
            <a:off x="311700" y="61900"/>
            <a:ext cx="8520600" cy="960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t/>
            </a:r>
            <a:endParaRPr/>
          </a:p>
          <a:p>
            <a:pPr indent="0" lvl="0" marL="0" rtl="0" algn="l">
              <a:lnSpc>
                <a:spcPct val="100000"/>
              </a:lnSpc>
              <a:spcBef>
                <a:spcPts val="0"/>
              </a:spcBef>
              <a:spcAft>
                <a:spcPts val="0"/>
              </a:spcAft>
              <a:buNone/>
            </a:pPr>
            <a:r>
              <a:rPr lang="en">
                <a:solidFill>
                  <a:schemeClr val="accent1"/>
                </a:solidFill>
              </a:rPr>
              <a:t>C'est ainsi que nous avons rencontré le misoprostol...</a:t>
            </a:r>
            <a:endParaRPr>
              <a:solidFill>
                <a:schemeClr val="accent1"/>
              </a:solidFill>
            </a:endParaRPr>
          </a:p>
          <a:p>
            <a:pPr indent="0" lvl="0" marL="0" rtl="0" algn="l">
              <a:lnSpc>
                <a:spcPct val="100000"/>
              </a:lnSpc>
              <a:spcBef>
                <a:spcPts val="0"/>
              </a:spcBef>
              <a:spcAft>
                <a:spcPts val="0"/>
              </a:spcAft>
              <a:buSzPct val="100000"/>
              <a:buNone/>
            </a:pPr>
            <a:r>
              <a:t/>
            </a:r>
            <a:endParaRPr>
              <a:solidFill>
                <a:schemeClr val="accent1"/>
              </a:solidFill>
            </a:endParaRPr>
          </a:p>
          <a:p>
            <a:pPr indent="0" lvl="0" marL="0" rtl="0" algn="l">
              <a:lnSpc>
                <a:spcPct val="100000"/>
              </a:lnSpc>
              <a:spcBef>
                <a:spcPts val="0"/>
              </a:spcBef>
              <a:spcAft>
                <a:spcPts val="0"/>
              </a:spcAft>
              <a:buSzPct val="100000"/>
              <a:buNone/>
            </a:pPr>
            <a:r>
              <a:t/>
            </a:r>
            <a:endParaRPr>
              <a:solidFill>
                <a:schemeClr val="accent1"/>
              </a:solidFill>
            </a:endParaRPr>
          </a:p>
        </p:txBody>
      </p:sp>
      <p:pic>
        <p:nvPicPr>
          <p:cNvPr id="173" name="Google Shape;173;p36"/>
          <p:cNvPicPr preferRelativeResize="0"/>
          <p:nvPr/>
        </p:nvPicPr>
        <p:blipFill rotWithShape="1">
          <a:blip r:embed="rId3">
            <a:alphaModFix/>
          </a:blip>
          <a:srcRect b="0" l="0" r="0" t="0"/>
          <a:stretch/>
        </p:blipFill>
        <p:spPr>
          <a:xfrm>
            <a:off x="1844675" y="1643400"/>
            <a:ext cx="3295359" cy="3244376"/>
          </a:xfrm>
          <a:prstGeom prst="rect">
            <a:avLst/>
          </a:prstGeom>
          <a:noFill/>
          <a:ln>
            <a:noFill/>
          </a:ln>
        </p:spPr>
      </p:pic>
      <p:sp>
        <p:nvSpPr>
          <p:cNvPr id="174" name="Google Shape;174;p36"/>
          <p:cNvSpPr txBox="1"/>
          <p:nvPr>
            <p:ph type="title"/>
          </p:nvPr>
        </p:nvSpPr>
        <p:spPr>
          <a:xfrm>
            <a:off x="4857150" y="2903500"/>
            <a:ext cx="3975000" cy="85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500">
                <a:solidFill>
                  <a:schemeClr val="accent1"/>
                </a:solidFill>
                <a:latin typeface="Proxima Nova"/>
                <a:ea typeface="Proxima Nova"/>
                <a:cs typeface="Proxima Nova"/>
                <a:sym typeface="Proxima Nova"/>
              </a:rPr>
              <a:t>BRAZIL: https://womenhelp.org/en/page/1182/the-amazing-story-of-misoprostol</a:t>
            </a:r>
            <a:endParaRPr sz="2500">
              <a:solidFill>
                <a:schemeClr val="accent1"/>
              </a:solidFill>
              <a:latin typeface="Proxima Nova"/>
              <a:ea typeface="Proxima Nova"/>
              <a:cs typeface="Proxima Nova"/>
              <a:sym typeface="Proxima Nova"/>
            </a:endParaRPr>
          </a:p>
        </p:txBody>
      </p:sp>
      <p:cxnSp>
        <p:nvCxnSpPr>
          <p:cNvPr id="175" name="Google Shape;175;p36"/>
          <p:cNvCxnSpPr/>
          <p:nvPr/>
        </p:nvCxnSpPr>
        <p:spPr>
          <a:xfrm>
            <a:off x="4743750" y="3762100"/>
            <a:ext cx="2584500" cy="0"/>
          </a:xfrm>
          <a:prstGeom prst="straightConnector1">
            <a:avLst/>
          </a:prstGeom>
          <a:noFill/>
          <a:ln cap="flat" cmpd="sng" w="28575">
            <a:solidFill>
              <a:schemeClr val="accent3"/>
            </a:solidFill>
            <a:prstDash val="solid"/>
            <a:round/>
            <a:headEnd len="med" w="med" type="oval"/>
            <a:tailEnd len="med" w="med" type="oval"/>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7"/>
          <p:cNvSpPr/>
          <p:nvPr/>
        </p:nvSpPr>
        <p:spPr>
          <a:xfrm>
            <a:off x="-75" y="2849975"/>
            <a:ext cx="9144000" cy="229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37"/>
          <p:cNvSpPr txBox="1"/>
          <p:nvPr>
            <p:ph type="title"/>
          </p:nvPr>
        </p:nvSpPr>
        <p:spPr>
          <a:xfrm>
            <a:off x="311700" y="187000"/>
            <a:ext cx="8114400" cy="244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4520"/>
              <a:t>Rumeurs et faits concernant l'avortement médicamenteux</a:t>
            </a:r>
            <a:endParaRPr sz="452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