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Proxima Nova"/>
      <p:regular r:id="rId38"/>
      <p:bold r:id="rId39"/>
      <p:italic r:id="rId40"/>
      <p:boldItalic r:id="rId41"/>
    </p:embeddedFont>
    <p:embeddedFont>
      <p:font typeface="Nunito"/>
      <p:regular r:id="rId42"/>
      <p:bold r:id="rId43"/>
      <p:italic r:id="rId44"/>
      <p:boldItalic r:id="rId45"/>
    </p:embeddedFont>
    <p:embeddedFont>
      <p:font typeface="Lato"/>
      <p:regular r:id="rId46"/>
      <p:bold r:id="rId47"/>
      <p:italic r:id="rId48"/>
      <p:boldItalic r:id="rId49"/>
    </p:embeddedFont>
    <p:embeddedFont>
      <p:font typeface="Work Sans"/>
      <p:regular r:id="rId50"/>
      <p:bold r:id="rId51"/>
      <p:italic r:id="rId52"/>
      <p:boldItalic r:id="rId53"/>
    </p:embeddedFont>
    <p:embeddedFont>
      <p:font typeface="Oswald"/>
      <p:regular r:id="rId54"/>
      <p:bold r:id="rId55"/>
    </p:embeddedFont>
    <p:embeddedFont>
      <p:font typeface="Alfa Slab One"/>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italic.fntdata"/><Relationship Id="rId42" Type="http://schemas.openxmlformats.org/officeDocument/2006/relationships/font" Target="fonts/Nunito-regular.fntdata"/><Relationship Id="rId41" Type="http://schemas.openxmlformats.org/officeDocument/2006/relationships/font" Target="fonts/ProximaNova-boldItalic.fntdata"/><Relationship Id="rId44" Type="http://schemas.openxmlformats.org/officeDocument/2006/relationships/font" Target="fonts/Nunito-italic.fntdata"/><Relationship Id="rId43" Type="http://schemas.openxmlformats.org/officeDocument/2006/relationships/font" Target="fonts/Nunito-bold.fntdata"/><Relationship Id="rId46" Type="http://schemas.openxmlformats.org/officeDocument/2006/relationships/font" Target="fonts/Lato-regular.fntdata"/><Relationship Id="rId45" Type="http://schemas.openxmlformats.org/officeDocument/2006/relationships/font" Target="fonts/Nuni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roximaNova-bold.fntdata"/><Relationship Id="rId38" Type="http://schemas.openxmlformats.org/officeDocument/2006/relationships/font" Target="fonts/ProximaNova-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WorkSans-bold.fntdata"/><Relationship Id="rId50" Type="http://schemas.openxmlformats.org/officeDocument/2006/relationships/font" Target="fonts/WorkSans-regular.fntdata"/><Relationship Id="rId53" Type="http://schemas.openxmlformats.org/officeDocument/2006/relationships/font" Target="fonts/WorkSans-boldItalic.fntdata"/><Relationship Id="rId52" Type="http://schemas.openxmlformats.org/officeDocument/2006/relationships/font" Target="fonts/WorkSans-italic.fntdata"/><Relationship Id="rId11" Type="http://schemas.openxmlformats.org/officeDocument/2006/relationships/slide" Target="slides/slide5.xml"/><Relationship Id="rId55" Type="http://schemas.openxmlformats.org/officeDocument/2006/relationships/font" Target="fonts/Oswald-bold.fntdata"/><Relationship Id="rId10" Type="http://schemas.openxmlformats.org/officeDocument/2006/relationships/slide" Target="slides/slide4.xml"/><Relationship Id="rId54" Type="http://schemas.openxmlformats.org/officeDocument/2006/relationships/font" Target="fonts/Oswald-regular.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AlfaSlabOne-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4b73312d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104b73312d0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4b73312d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104b73312d0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4b73312d0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104b73312d0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4b73312d0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104b73312d0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4b73312d0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104b73312d0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4b73312d0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04b73312d0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04b73312d0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04b73312d0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4b73312d0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04b73312d0_0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04b73312d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104b73312d0_0_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04b73312d0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104b73312d0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75ff7540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75ff7540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04b73312d0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04b73312d0_0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4b73312d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104b73312d0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NAT</a:t>
            </a:r>
            <a:endParaRPr/>
          </a:p>
          <a:p>
            <a:pPr indent="0" lvl="0" marL="0" rtl="0" algn="l">
              <a:lnSpc>
                <a:spcPct val="100000"/>
              </a:lnSpc>
              <a:spcBef>
                <a:spcPts val="0"/>
              </a:spcBef>
              <a:spcAft>
                <a:spcPts val="0"/>
              </a:spcAft>
              <a:buSzPts val="1100"/>
              <a:buNone/>
            </a:pPr>
            <a:r>
              <a:rPr lang="en"/>
              <a:t>Tu się przedstawiamy - 5 minut</a:t>
            </a:r>
            <a:endParaRPr/>
          </a:p>
          <a:p>
            <a:pPr indent="0" lvl="0" marL="0" rtl="0" algn="l">
              <a:lnSpc>
                <a:spcPct val="100000"/>
              </a:lnSpc>
              <a:spcBef>
                <a:spcPts val="0"/>
              </a:spcBef>
              <a:spcAft>
                <a:spcPts val="0"/>
              </a:spcAft>
              <a:buSzPts val="1100"/>
              <a:buNone/>
            </a:pPr>
            <a:r>
              <a:rPr lang="en"/>
              <a:t>ADT, AWB, </a:t>
            </a:r>
            <a:endParaRPr/>
          </a:p>
          <a:p>
            <a:pPr indent="0" lvl="0" marL="0" rtl="0" algn="l">
              <a:lnSpc>
                <a:spcPct val="100000"/>
              </a:lnSpc>
              <a:spcBef>
                <a:spcPts val="0"/>
              </a:spcBef>
              <a:spcAft>
                <a:spcPts val="0"/>
              </a:spcAft>
              <a:buSzPts val="1100"/>
              <a:buNone/>
            </a:pPr>
            <a:r>
              <a:rPr lang="en"/>
              <a:t>We are going to talk about abortion providers but we know that there are different AP - doctors, midwives, doulas, scompaniantes, abortion friends, groups, individuals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04b73312d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104b73312d0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https://jamboard.google.com/d/1Ieau5q0VZp4FyDEa0Z-5exlJd9GJLeG-gYm1pWDTc8k/viewer?f=1</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4b73312d0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104b73312d0_2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4b73312d0_2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104b73312d0_2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04b73312d0_2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104b73312d0_2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04b73312d0_2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104b73312d0_2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04b73312d0_2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104b73312d0_2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04b73312d0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104b73312d0_2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KARO</a:t>
            </a:r>
            <a:endParaRPr/>
          </a:p>
          <a:p>
            <a:pPr indent="0" lvl="0" marL="0" rtl="0" algn="l">
              <a:lnSpc>
                <a:spcPct val="100000"/>
              </a:lnSpc>
              <a:spcBef>
                <a:spcPts val="0"/>
              </a:spcBef>
              <a:spcAft>
                <a:spcPts val="0"/>
              </a:spcAft>
              <a:buSzPts val="1100"/>
              <a:buNone/>
            </a:pPr>
            <a:r>
              <a:rPr lang="en"/>
              <a:t>7</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04b73312d0_2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04b73312d0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04b73312d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104b73312d0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04b73312d0_2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7" name="Google Shape;677;g104b73312d0_2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04b73312d0_1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g104b73312d0_1_5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4b73312d0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104b73312d0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4b73312d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104b73312d0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4b73312d0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104b73312d0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4b73312d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104b73312d0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4b73312d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104b73312d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4b73312d0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104b73312d0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D85C6"/>
              </a:buClr>
              <a:buSzPts val="12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cxnSp>
        <p:nvCxnSpPr>
          <p:cNvPr id="55" name="Google Shape;55;p14"/>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56" name="Google Shape;56;p14"/>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57" name="Google Shape;57;p14"/>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chemeClr val="lt1"/>
              </a:buClr>
              <a:buSzPts val="4800"/>
              <a:buNone/>
              <a:defRPr sz="4800">
                <a:solidFill>
                  <a:schemeClr val="lt1"/>
                </a:solidFill>
              </a:defRPr>
            </a:lvl1pPr>
            <a:lvl2pPr lvl="1" rtl="0" algn="l">
              <a:lnSpc>
                <a:spcPct val="100000"/>
              </a:lnSpc>
              <a:spcBef>
                <a:spcPts val="0"/>
              </a:spcBef>
              <a:spcAft>
                <a:spcPts val="0"/>
              </a:spcAft>
              <a:buClr>
                <a:schemeClr val="lt1"/>
              </a:buClr>
              <a:buSzPts val="4800"/>
              <a:buNone/>
              <a:defRPr sz="4800">
                <a:solidFill>
                  <a:schemeClr val="lt1"/>
                </a:solidFill>
              </a:defRPr>
            </a:lvl2pPr>
            <a:lvl3pPr lvl="2" rtl="0" algn="l">
              <a:lnSpc>
                <a:spcPct val="100000"/>
              </a:lnSpc>
              <a:spcBef>
                <a:spcPts val="0"/>
              </a:spcBef>
              <a:spcAft>
                <a:spcPts val="0"/>
              </a:spcAft>
              <a:buClr>
                <a:schemeClr val="lt1"/>
              </a:buClr>
              <a:buSzPts val="4800"/>
              <a:buNone/>
              <a:defRPr sz="4800">
                <a:solidFill>
                  <a:schemeClr val="lt1"/>
                </a:solidFill>
              </a:defRPr>
            </a:lvl3pPr>
            <a:lvl4pPr lvl="3" rtl="0" algn="l">
              <a:lnSpc>
                <a:spcPct val="100000"/>
              </a:lnSpc>
              <a:spcBef>
                <a:spcPts val="0"/>
              </a:spcBef>
              <a:spcAft>
                <a:spcPts val="0"/>
              </a:spcAft>
              <a:buClr>
                <a:schemeClr val="lt1"/>
              </a:buClr>
              <a:buSzPts val="4800"/>
              <a:buNone/>
              <a:defRPr sz="4800">
                <a:solidFill>
                  <a:schemeClr val="lt1"/>
                </a:solidFill>
              </a:defRPr>
            </a:lvl4pPr>
            <a:lvl5pPr lvl="4" rtl="0" algn="l">
              <a:lnSpc>
                <a:spcPct val="100000"/>
              </a:lnSpc>
              <a:spcBef>
                <a:spcPts val="0"/>
              </a:spcBef>
              <a:spcAft>
                <a:spcPts val="0"/>
              </a:spcAft>
              <a:buClr>
                <a:schemeClr val="lt1"/>
              </a:buClr>
              <a:buSzPts val="4800"/>
              <a:buNone/>
              <a:defRPr sz="4800">
                <a:solidFill>
                  <a:schemeClr val="lt1"/>
                </a:solidFill>
              </a:defRPr>
            </a:lvl5pPr>
            <a:lvl6pPr lvl="5" rtl="0" algn="l">
              <a:lnSpc>
                <a:spcPct val="100000"/>
              </a:lnSpc>
              <a:spcBef>
                <a:spcPts val="0"/>
              </a:spcBef>
              <a:spcAft>
                <a:spcPts val="0"/>
              </a:spcAft>
              <a:buClr>
                <a:schemeClr val="lt1"/>
              </a:buClr>
              <a:buSzPts val="4800"/>
              <a:buNone/>
              <a:defRPr sz="4800">
                <a:solidFill>
                  <a:schemeClr val="lt1"/>
                </a:solidFill>
              </a:defRPr>
            </a:lvl6pPr>
            <a:lvl7pPr lvl="6" rtl="0" algn="l">
              <a:lnSpc>
                <a:spcPct val="100000"/>
              </a:lnSpc>
              <a:spcBef>
                <a:spcPts val="0"/>
              </a:spcBef>
              <a:spcAft>
                <a:spcPts val="0"/>
              </a:spcAft>
              <a:buClr>
                <a:schemeClr val="lt1"/>
              </a:buClr>
              <a:buSzPts val="4800"/>
              <a:buNone/>
              <a:defRPr sz="4800">
                <a:solidFill>
                  <a:schemeClr val="lt1"/>
                </a:solidFill>
              </a:defRPr>
            </a:lvl7pPr>
            <a:lvl8pPr lvl="7" rtl="0" algn="l">
              <a:lnSpc>
                <a:spcPct val="100000"/>
              </a:lnSpc>
              <a:spcBef>
                <a:spcPts val="0"/>
              </a:spcBef>
              <a:spcAft>
                <a:spcPts val="0"/>
              </a:spcAft>
              <a:buClr>
                <a:schemeClr val="lt1"/>
              </a:buClr>
              <a:buSzPts val="4800"/>
              <a:buNone/>
              <a:defRPr sz="4800">
                <a:solidFill>
                  <a:schemeClr val="lt1"/>
                </a:solidFill>
              </a:defRPr>
            </a:lvl8pPr>
            <a:lvl9pPr lvl="8" rtl="0" algn="l">
              <a:lnSpc>
                <a:spcPct val="100000"/>
              </a:lnSpc>
              <a:spcBef>
                <a:spcPts val="0"/>
              </a:spcBef>
              <a:spcAft>
                <a:spcPts val="0"/>
              </a:spcAft>
              <a:buClr>
                <a:schemeClr val="lt1"/>
              </a:buClr>
              <a:buSzPts val="4800"/>
              <a:buNone/>
              <a:defRPr sz="4800">
                <a:solidFill>
                  <a:schemeClr val="lt1"/>
                </a:solidFill>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sp>
        <p:nvSpPr>
          <p:cNvPr id="63" name="Google Shape;63;p16"/>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chemeClr val="lt1"/>
              </a:buClr>
              <a:buSzPts val="6800"/>
              <a:buNone/>
              <a:defRPr sz="6800">
                <a:solidFill>
                  <a:schemeClr val="lt1"/>
                </a:solidFill>
              </a:defRPr>
            </a:lvl1pPr>
            <a:lvl2pPr lvl="1" rtl="0" algn="l">
              <a:lnSpc>
                <a:spcPct val="100000"/>
              </a:lnSpc>
              <a:spcBef>
                <a:spcPts val="0"/>
              </a:spcBef>
              <a:spcAft>
                <a:spcPts val="0"/>
              </a:spcAft>
              <a:buClr>
                <a:schemeClr val="lt1"/>
              </a:buClr>
              <a:buSzPts val="6800"/>
              <a:buNone/>
              <a:defRPr sz="6800">
                <a:solidFill>
                  <a:schemeClr val="lt1"/>
                </a:solidFill>
              </a:defRPr>
            </a:lvl2pPr>
            <a:lvl3pPr lvl="2" rtl="0" algn="l">
              <a:lnSpc>
                <a:spcPct val="100000"/>
              </a:lnSpc>
              <a:spcBef>
                <a:spcPts val="0"/>
              </a:spcBef>
              <a:spcAft>
                <a:spcPts val="0"/>
              </a:spcAft>
              <a:buClr>
                <a:schemeClr val="lt1"/>
              </a:buClr>
              <a:buSzPts val="6800"/>
              <a:buNone/>
              <a:defRPr sz="6800">
                <a:solidFill>
                  <a:schemeClr val="lt1"/>
                </a:solidFill>
              </a:defRPr>
            </a:lvl3pPr>
            <a:lvl4pPr lvl="3" rtl="0" algn="l">
              <a:lnSpc>
                <a:spcPct val="100000"/>
              </a:lnSpc>
              <a:spcBef>
                <a:spcPts val="0"/>
              </a:spcBef>
              <a:spcAft>
                <a:spcPts val="0"/>
              </a:spcAft>
              <a:buClr>
                <a:schemeClr val="lt1"/>
              </a:buClr>
              <a:buSzPts val="6800"/>
              <a:buNone/>
              <a:defRPr sz="6800">
                <a:solidFill>
                  <a:schemeClr val="lt1"/>
                </a:solidFill>
              </a:defRPr>
            </a:lvl4pPr>
            <a:lvl5pPr lvl="4" rtl="0" algn="l">
              <a:lnSpc>
                <a:spcPct val="100000"/>
              </a:lnSpc>
              <a:spcBef>
                <a:spcPts val="0"/>
              </a:spcBef>
              <a:spcAft>
                <a:spcPts val="0"/>
              </a:spcAft>
              <a:buClr>
                <a:schemeClr val="lt1"/>
              </a:buClr>
              <a:buSzPts val="6800"/>
              <a:buNone/>
              <a:defRPr sz="6800">
                <a:solidFill>
                  <a:schemeClr val="lt1"/>
                </a:solidFill>
              </a:defRPr>
            </a:lvl5pPr>
            <a:lvl6pPr lvl="5" rtl="0" algn="l">
              <a:lnSpc>
                <a:spcPct val="100000"/>
              </a:lnSpc>
              <a:spcBef>
                <a:spcPts val="0"/>
              </a:spcBef>
              <a:spcAft>
                <a:spcPts val="0"/>
              </a:spcAft>
              <a:buClr>
                <a:schemeClr val="lt1"/>
              </a:buClr>
              <a:buSzPts val="6800"/>
              <a:buNone/>
              <a:defRPr sz="6800">
                <a:solidFill>
                  <a:schemeClr val="lt1"/>
                </a:solidFill>
              </a:defRPr>
            </a:lvl6pPr>
            <a:lvl7pPr lvl="6" rtl="0" algn="l">
              <a:lnSpc>
                <a:spcPct val="100000"/>
              </a:lnSpc>
              <a:spcBef>
                <a:spcPts val="0"/>
              </a:spcBef>
              <a:spcAft>
                <a:spcPts val="0"/>
              </a:spcAft>
              <a:buClr>
                <a:schemeClr val="lt1"/>
              </a:buClr>
              <a:buSzPts val="6800"/>
              <a:buNone/>
              <a:defRPr sz="6800">
                <a:solidFill>
                  <a:schemeClr val="lt1"/>
                </a:solidFill>
              </a:defRPr>
            </a:lvl7pPr>
            <a:lvl8pPr lvl="7" rtl="0" algn="l">
              <a:lnSpc>
                <a:spcPct val="100000"/>
              </a:lnSpc>
              <a:spcBef>
                <a:spcPts val="0"/>
              </a:spcBef>
              <a:spcAft>
                <a:spcPts val="0"/>
              </a:spcAft>
              <a:buClr>
                <a:schemeClr val="lt1"/>
              </a:buClr>
              <a:buSzPts val="6800"/>
              <a:buNone/>
              <a:defRPr sz="6800">
                <a:solidFill>
                  <a:schemeClr val="lt1"/>
                </a:solidFill>
              </a:defRPr>
            </a:lvl8pPr>
            <a:lvl9pPr lvl="8" rtl="0" algn="l">
              <a:lnSpc>
                <a:spcPct val="100000"/>
              </a:lnSpc>
              <a:spcBef>
                <a:spcPts val="0"/>
              </a:spcBef>
              <a:spcAft>
                <a:spcPts val="0"/>
              </a:spcAft>
              <a:buClr>
                <a:schemeClr val="lt1"/>
              </a:buClr>
              <a:buSzPts val="6800"/>
              <a:buNone/>
              <a:defRPr sz="6800">
                <a:solidFill>
                  <a:schemeClr val="lt1"/>
                </a:solidFill>
              </a:defRPr>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17"/>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 name="Google Shape;67;p17"/>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8" name="Google Shape;68;p17"/>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69" name="Google Shape;69;p17"/>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0" name="Google Shape;70;p1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17500" lvl="2" marL="1371600" rtl="0" algn="l">
              <a:lnSpc>
                <a:spcPct val="115000"/>
              </a:lnSpc>
              <a:spcBef>
                <a:spcPts val="0"/>
              </a:spcBef>
              <a:spcAft>
                <a:spcPts val="0"/>
              </a:spcAft>
              <a:buClr>
                <a:schemeClr val="lt1"/>
              </a:buClr>
              <a:buSzPts val="1400"/>
              <a:buChar char="■"/>
              <a:defRPr>
                <a:solidFill>
                  <a:schemeClr val="lt1"/>
                </a:solidFill>
              </a:defRPr>
            </a:lvl3pPr>
            <a:lvl4pPr indent="-317500" lvl="3" marL="1828800" rtl="0" algn="l">
              <a:lnSpc>
                <a:spcPct val="115000"/>
              </a:lnSpc>
              <a:spcBef>
                <a:spcPts val="0"/>
              </a:spcBef>
              <a:spcAft>
                <a:spcPts val="0"/>
              </a:spcAft>
              <a:buClr>
                <a:schemeClr val="lt1"/>
              </a:buClr>
              <a:buSzPts val="1400"/>
              <a:buChar char="●"/>
              <a:defRPr>
                <a:solidFill>
                  <a:schemeClr val="lt1"/>
                </a:solidFill>
              </a:defRPr>
            </a:lvl4pPr>
            <a:lvl5pPr indent="-317500" lvl="4" marL="2286000" rtl="0" algn="l">
              <a:lnSpc>
                <a:spcPct val="115000"/>
              </a:lnSpc>
              <a:spcBef>
                <a:spcPts val="0"/>
              </a:spcBef>
              <a:spcAft>
                <a:spcPts val="0"/>
              </a:spcAft>
              <a:buClr>
                <a:schemeClr val="lt1"/>
              </a:buClr>
              <a:buSzPts val="1400"/>
              <a:buChar char="○"/>
              <a:defRPr>
                <a:solidFill>
                  <a:schemeClr val="lt1"/>
                </a:solidFill>
              </a:defRPr>
            </a:lvl5pPr>
            <a:lvl6pPr indent="-317500" lvl="5" marL="2743200" rtl="0" algn="l">
              <a:lnSpc>
                <a:spcPct val="115000"/>
              </a:lnSpc>
              <a:spcBef>
                <a:spcPts val="0"/>
              </a:spcBef>
              <a:spcAft>
                <a:spcPts val="0"/>
              </a:spcAft>
              <a:buClr>
                <a:schemeClr val="lt1"/>
              </a:buClr>
              <a:buSzPts val="1400"/>
              <a:buChar char="■"/>
              <a:defRPr>
                <a:solidFill>
                  <a:schemeClr val="lt1"/>
                </a:solidFill>
              </a:defRPr>
            </a:lvl6pPr>
            <a:lvl7pPr indent="-317500" lvl="6" marL="3200400" rtl="0" algn="l">
              <a:lnSpc>
                <a:spcPct val="115000"/>
              </a:lnSpc>
              <a:spcBef>
                <a:spcPts val="0"/>
              </a:spcBef>
              <a:spcAft>
                <a:spcPts val="0"/>
              </a:spcAft>
              <a:buClr>
                <a:schemeClr val="lt1"/>
              </a:buClr>
              <a:buSzPts val="1400"/>
              <a:buChar char="●"/>
              <a:defRPr>
                <a:solidFill>
                  <a:schemeClr val="lt1"/>
                </a:solidFill>
              </a:defRPr>
            </a:lvl7pPr>
            <a:lvl8pPr indent="-317500" lvl="7" marL="3657600" rtl="0" algn="l">
              <a:lnSpc>
                <a:spcPct val="115000"/>
              </a:lnSpc>
              <a:spcBef>
                <a:spcPts val="0"/>
              </a:spcBef>
              <a:spcAft>
                <a:spcPts val="0"/>
              </a:spcAft>
              <a:buClr>
                <a:schemeClr val="lt1"/>
              </a:buClr>
              <a:buSzPts val="1400"/>
              <a:buChar char="○"/>
              <a:defRPr>
                <a:solidFill>
                  <a:schemeClr val="lt1"/>
                </a:solidFill>
              </a:defRPr>
            </a:lvl8pPr>
            <a:lvl9pPr indent="-317500" lvl="8" marL="4114800" rtl="0" algn="l">
              <a:lnSpc>
                <a:spcPct val="115000"/>
              </a:lnSpc>
              <a:spcBef>
                <a:spcPts val="0"/>
              </a:spcBef>
              <a:spcAft>
                <a:spcPts val="0"/>
              </a:spcAft>
              <a:buClr>
                <a:schemeClr val="lt1"/>
              </a:buClr>
              <a:buSzPts val="1400"/>
              <a:buChar char="■"/>
              <a:defRPr>
                <a:solidFill>
                  <a:schemeClr val="lt1"/>
                </a:solidFill>
              </a:defRPr>
            </a:lvl9pPr>
          </a:lstStyle>
          <a:p/>
        </p:txBody>
      </p:sp>
      <p:sp>
        <p:nvSpPr>
          <p:cNvPr id="71" name="Google Shape;7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4" name="Google Shape;74;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5" name="Google Shape;7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78" name="Google Shape;78;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9" name="Google Shape;79;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6" name="Google Shape;86;p2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7" name="Google Shape;8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1000"/>
              <a:buNone/>
              <a:defRPr sz="11000">
                <a:solidFill>
                  <a:schemeClr val="dk1"/>
                </a:solidFill>
              </a:defRPr>
            </a:lvl1pPr>
            <a:lvl2pPr lvl="1" rtl="0" algn="ctr">
              <a:lnSpc>
                <a:spcPct val="100000"/>
              </a:lnSpc>
              <a:spcBef>
                <a:spcPts val="0"/>
              </a:spcBef>
              <a:spcAft>
                <a:spcPts val="0"/>
              </a:spcAft>
              <a:buClr>
                <a:schemeClr val="dk1"/>
              </a:buClr>
              <a:buSzPts val="11000"/>
              <a:buNone/>
              <a:defRPr sz="11000">
                <a:solidFill>
                  <a:schemeClr val="dk1"/>
                </a:solidFill>
              </a:defRPr>
            </a:lvl2pPr>
            <a:lvl3pPr lvl="2" rtl="0" algn="ctr">
              <a:lnSpc>
                <a:spcPct val="100000"/>
              </a:lnSpc>
              <a:spcBef>
                <a:spcPts val="0"/>
              </a:spcBef>
              <a:spcAft>
                <a:spcPts val="0"/>
              </a:spcAft>
              <a:buClr>
                <a:schemeClr val="dk1"/>
              </a:buClr>
              <a:buSzPts val="11000"/>
              <a:buNone/>
              <a:defRPr sz="11000">
                <a:solidFill>
                  <a:schemeClr val="dk1"/>
                </a:solidFill>
              </a:defRPr>
            </a:lvl3pPr>
            <a:lvl4pPr lvl="3" rtl="0" algn="ctr">
              <a:lnSpc>
                <a:spcPct val="100000"/>
              </a:lnSpc>
              <a:spcBef>
                <a:spcPts val="0"/>
              </a:spcBef>
              <a:spcAft>
                <a:spcPts val="0"/>
              </a:spcAft>
              <a:buClr>
                <a:schemeClr val="dk1"/>
              </a:buClr>
              <a:buSzPts val="11000"/>
              <a:buNone/>
              <a:defRPr sz="11000">
                <a:solidFill>
                  <a:schemeClr val="dk1"/>
                </a:solidFill>
              </a:defRPr>
            </a:lvl4pPr>
            <a:lvl5pPr lvl="4" rtl="0" algn="ctr">
              <a:lnSpc>
                <a:spcPct val="100000"/>
              </a:lnSpc>
              <a:spcBef>
                <a:spcPts val="0"/>
              </a:spcBef>
              <a:spcAft>
                <a:spcPts val="0"/>
              </a:spcAft>
              <a:buClr>
                <a:schemeClr val="dk1"/>
              </a:buClr>
              <a:buSzPts val="11000"/>
              <a:buNone/>
              <a:defRPr sz="11000">
                <a:solidFill>
                  <a:schemeClr val="dk1"/>
                </a:solidFill>
              </a:defRPr>
            </a:lvl5pPr>
            <a:lvl6pPr lvl="5" rtl="0" algn="ctr">
              <a:lnSpc>
                <a:spcPct val="100000"/>
              </a:lnSpc>
              <a:spcBef>
                <a:spcPts val="0"/>
              </a:spcBef>
              <a:spcAft>
                <a:spcPts val="0"/>
              </a:spcAft>
              <a:buClr>
                <a:schemeClr val="dk1"/>
              </a:buClr>
              <a:buSzPts val="11000"/>
              <a:buNone/>
              <a:defRPr sz="11000">
                <a:solidFill>
                  <a:schemeClr val="dk1"/>
                </a:solidFill>
              </a:defRPr>
            </a:lvl6pPr>
            <a:lvl7pPr lvl="6" rtl="0" algn="ctr">
              <a:lnSpc>
                <a:spcPct val="100000"/>
              </a:lnSpc>
              <a:spcBef>
                <a:spcPts val="0"/>
              </a:spcBef>
              <a:spcAft>
                <a:spcPts val="0"/>
              </a:spcAft>
              <a:buClr>
                <a:schemeClr val="dk1"/>
              </a:buClr>
              <a:buSzPts val="11000"/>
              <a:buNone/>
              <a:defRPr sz="11000">
                <a:solidFill>
                  <a:schemeClr val="dk1"/>
                </a:solidFill>
              </a:defRPr>
            </a:lvl7pPr>
            <a:lvl8pPr lvl="7" rtl="0" algn="ctr">
              <a:lnSpc>
                <a:spcPct val="100000"/>
              </a:lnSpc>
              <a:spcBef>
                <a:spcPts val="0"/>
              </a:spcBef>
              <a:spcAft>
                <a:spcPts val="0"/>
              </a:spcAft>
              <a:buClr>
                <a:schemeClr val="dk1"/>
              </a:buClr>
              <a:buSzPts val="11000"/>
              <a:buNone/>
              <a:defRPr sz="11000">
                <a:solidFill>
                  <a:schemeClr val="dk1"/>
                </a:solidFill>
              </a:defRPr>
            </a:lvl8pPr>
            <a:lvl9pPr lvl="8" rtl="0"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93" name="Google Shape;93;p23"/>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 1">
    <p:spTree>
      <p:nvGrpSpPr>
        <p:cNvPr id="97" name="Shape 97"/>
        <p:cNvGrpSpPr/>
        <p:nvPr/>
      </p:nvGrpSpPr>
      <p:grpSpPr>
        <a:xfrm>
          <a:off x="0" y="0"/>
          <a:ext cx="0" cy="0"/>
          <a:chOff x="0" y="0"/>
          <a:chExt cx="0" cy="0"/>
        </a:xfrm>
      </p:grpSpPr>
      <p:sp>
        <p:nvSpPr>
          <p:cNvPr id="98" name="Google Shape;98;p25"/>
          <p:cNvSpPr txBox="1"/>
          <p:nvPr>
            <p:ph idx="12" type="sldNum"/>
          </p:nvPr>
        </p:nvSpPr>
        <p:spPr>
          <a:xfrm>
            <a:off x="109075" y="146024"/>
            <a:ext cx="1807200" cy="1252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9FC5E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2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6"/>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2" name="Google Shape;102;p26"/>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3" name="Google Shape;103;p26"/>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6"/>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7"/>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rmAutofit/>
          </a:bodyPr>
          <a:lstStyle>
            <a:lvl1pPr lvl="0" rtl="0" algn="l">
              <a:lnSpc>
                <a:spcPct val="80000"/>
              </a:lnSpc>
              <a:spcBef>
                <a:spcPts val="0"/>
              </a:spcBef>
              <a:spcAft>
                <a:spcPts val="0"/>
              </a:spcAft>
              <a:buClr>
                <a:srgbClr val="46413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 name="Google Shape;107;p27"/>
          <p:cNvSpPr txBox="1"/>
          <p:nvPr>
            <p:ph idx="1" type="body"/>
          </p:nvPr>
        </p:nvSpPr>
        <p:spPr>
          <a:xfrm>
            <a:off x="768096"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8" name="Google Shape;108;p27"/>
          <p:cNvSpPr txBox="1"/>
          <p:nvPr>
            <p:ph idx="2" type="body"/>
          </p:nvPr>
        </p:nvSpPr>
        <p:spPr>
          <a:xfrm>
            <a:off x="768096"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9" name="Google Shape;109;p27"/>
          <p:cNvSpPr txBox="1"/>
          <p:nvPr>
            <p:ph idx="3" type="body"/>
          </p:nvPr>
        </p:nvSpPr>
        <p:spPr>
          <a:xfrm>
            <a:off x="4491990" y="1634727"/>
            <a:ext cx="3566400" cy="617100"/>
          </a:xfrm>
          <a:prstGeom prst="rect">
            <a:avLst/>
          </a:prstGeom>
          <a:noFill/>
          <a:ln>
            <a:noFill/>
          </a:ln>
        </p:spPr>
        <p:txBody>
          <a:bodyPr anchorCtr="0" anchor="ctr" bIns="34275" lIns="102875" spcFirstLastPara="1" rIns="102875" wrap="square" tIns="34275">
            <a:normAutofit/>
          </a:bodyPr>
          <a:lstStyle>
            <a:lvl1pPr indent="-228600" lvl="0" marL="457200" rtl="0" algn="l">
              <a:lnSpc>
                <a:spcPct val="90000"/>
              </a:lnSpc>
              <a:spcBef>
                <a:spcPts val="0"/>
              </a:spcBef>
              <a:spcAft>
                <a:spcPts val="0"/>
              </a:spcAft>
              <a:buSzPts val="1700"/>
              <a:buNone/>
              <a:defRPr b="0" sz="1700" cap="none">
                <a:solidFill>
                  <a:srgbClr val="679B9A"/>
                </a:solidFill>
                <a:latin typeface="Twentieth Century"/>
                <a:ea typeface="Twentieth Century"/>
                <a:cs typeface="Twentieth Century"/>
                <a:sym typeface="Twentieth Century"/>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10" name="Google Shape;110;p27"/>
          <p:cNvSpPr txBox="1"/>
          <p:nvPr>
            <p:ph idx="4" type="body"/>
          </p:nvPr>
        </p:nvSpPr>
        <p:spPr>
          <a:xfrm>
            <a:off x="4491990" y="2225841"/>
            <a:ext cx="3566400" cy="2506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11" name="Google Shape;111;p27"/>
          <p:cNvSpPr txBox="1"/>
          <p:nvPr>
            <p:ph idx="10" type="dt"/>
          </p:nvPr>
        </p:nvSpPr>
        <p:spPr>
          <a:xfrm>
            <a:off x="768096"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2" name="Google Shape;112;p27"/>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3" name="Google Shape;113;p27"/>
          <p:cNvSpPr txBox="1"/>
          <p:nvPr>
            <p:ph idx="12" type="sldNum"/>
          </p:nvPr>
        </p:nvSpPr>
        <p:spPr>
          <a:xfrm>
            <a:off x="8128001" y="4853028"/>
            <a:ext cx="730500" cy="205800"/>
          </a:xfrm>
          <a:prstGeom prst="rect">
            <a:avLst/>
          </a:prstGeom>
          <a:noFill/>
          <a:ln>
            <a:noFill/>
          </a:ln>
        </p:spPr>
        <p:txBody>
          <a:bodyPr anchorCtr="0" anchor="ctr" bIns="34275" lIns="68575" spcFirstLastPara="1" rIns="68575" wrap="square" tIns="34275">
            <a:normAutofit lnSpcReduction="1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TITLE_1_1_1">
    <p:bg>
      <p:bgPr>
        <a:solidFill>
          <a:schemeClr val="accent3"/>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6"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26.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hyperlink" Target="https://s.id/FeministCompanion1" TargetMode="External"/><Relationship Id="rId4" Type="http://schemas.openxmlformats.org/officeDocument/2006/relationships/hyperlink" Target="https://s.id/visionboardcometru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mailto:hello@samsara.or.id" TargetMode="External"/><Relationship Id="rId4" Type="http://schemas.openxmlformats.org/officeDocument/2006/relationships/hyperlink" Target="mailto:kontakt@aborcyjnydreamtea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9"/>
          <p:cNvSpPr txBox="1"/>
          <p:nvPr>
            <p:ph type="ctrTitle"/>
          </p:nvPr>
        </p:nvSpPr>
        <p:spPr>
          <a:xfrm>
            <a:off x="526958" y="1095750"/>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t>Acompañamiento de abortos: </a:t>
            </a:r>
            <a:endParaRPr b="1" sz="3000"/>
          </a:p>
          <a:p>
            <a:pPr indent="0" lvl="0" marL="0" rtl="0" algn="l">
              <a:spcBef>
                <a:spcPts val="0"/>
              </a:spcBef>
              <a:spcAft>
                <a:spcPts val="0"/>
              </a:spcAft>
              <a:buClr>
                <a:schemeClr val="dk1"/>
              </a:buClr>
              <a:buSzPts val="1100"/>
              <a:buFont typeface="Arial"/>
              <a:buNone/>
            </a:pPr>
            <a:r>
              <a:rPr b="1" lang="en" sz="3000"/>
              <a:t>Acabar con el estigma en la práctica </a:t>
            </a:r>
            <a:endParaRPr b="1" sz="3000"/>
          </a:p>
          <a:p>
            <a:pPr indent="0" lvl="0" marL="0" rtl="0" algn="l">
              <a:spcBef>
                <a:spcPts val="0"/>
              </a:spcBef>
              <a:spcAft>
                <a:spcPts val="0"/>
              </a:spcAft>
              <a:buClr>
                <a:schemeClr val="dk1"/>
              </a:buClr>
              <a:buSzPts val="1100"/>
              <a:buFont typeface="Arial"/>
              <a:buNone/>
            </a:pPr>
            <a:r>
              <a:t/>
            </a:r>
            <a:endParaRPr sz="3000"/>
          </a:p>
          <a:p>
            <a:pPr indent="0" lvl="0" marL="0" rtl="0" algn="l">
              <a:spcBef>
                <a:spcPts val="0"/>
              </a:spcBef>
              <a:spcAft>
                <a:spcPts val="0"/>
              </a:spcAft>
              <a:buClr>
                <a:schemeClr val="dk1"/>
              </a:buClr>
              <a:buSzPts val="990"/>
              <a:buFont typeface="Arial"/>
              <a:buNone/>
            </a:pPr>
            <a:r>
              <a:rPr lang="en" sz="3000"/>
              <a:t>Edición Práctica</a:t>
            </a:r>
            <a:endParaRPr sz="3000"/>
          </a:p>
          <a:p>
            <a:pPr indent="0" lvl="0" marL="0" rtl="0" algn="l">
              <a:spcBef>
                <a:spcPts val="0"/>
              </a:spcBef>
              <a:spcAft>
                <a:spcPts val="0"/>
              </a:spcAft>
              <a:buSzPts val="990"/>
              <a:buNone/>
            </a:pPr>
            <a:r>
              <a:rPr lang="en" sz="3000"/>
              <a:t>Parte l</a:t>
            </a:r>
            <a:endParaRPr sz="3000"/>
          </a:p>
        </p:txBody>
      </p:sp>
      <p:sp>
        <p:nvSpPr>
          <p:cNvPr id="121" name="Google Shape;121;p29"/>
          <p:cNvSpPr txBox="1"/>
          <p:nvPr>
            <p:ph idx="1" type="subTitle"/>
          </p:nvPr>
        </p:nvSpPr>
        <p:spPr>
          <a:xfrm>
            <a:off x="600450" y="3275975"/>
            <a:ext cx="5562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440"/>
              <a:buNone/>
            </a:pPr>
            <a:r>
              <a:rPr lang="en" sz="1320"/>
              <a:t>¿Qué es el aborto médico, el estigma del aborto y el acompañamiento?</a:t>
            </a:r>
            <a:endParaRPr sz="1320"/>
          </a:p>
          <a:p>
            <a:pPr indent="0" lvl="0" marL="0" rtl="0" algn="l">
              <a:spcBef>
                <a:spcPts val="0"/>
              </a:spcBef>
              <a:spcAft>
                <a:spcPts val="0"/>
              </a:spcAft>
              <a:buSzPts val="440"/>
              <a:buNone/>
            </a:pPr>
            <a:r>
              <a:t/>
            </a:r>
            <a:endParaRPr sz="1320"/>
          </a:p>
          <a:p>
            <a:pPr indent="0" lvl="0" marL="0" rtl="0" algn="l">
              <a:spcBef>
                <a:spcPts val="0"/>
              </a:spcBef>
              <a:spcAft>
                <a:spcPts val="0"/>
              </a:spcAft>
              <a:buSzPts val="440"/>
              <a:buNone/>
            </a:pPr>
            <a:r>
              <a:rPr lang="en" sz="1320"/>
              <a:t>¿Cuáles son nuestros valores, desafíos y necesidades en torno al acompañamiento en nuestros contextos globalmente diversos?</a:t>
            </a:r>
            <a:endParaRPr sz="1320"/>
          </a:p>
          <a:p>
            <a:pPr indent="0" lvl="0" marL="0" rtl="0" algn="l">
              <a:spcBef>
                <a:spcPts val="0"/>
              </a:spcBef>
              <a:spcAft>
                <a:spcPts val="0"/>
              </a:spcAft>
              <a:buSzPts val="440"/>
              <a:buNone/>
            </a:pPr>
            <a:r>
              <a:t/>
            </a:r>
            <a:endParaRPr sz="1320"/>
          </a:p>
          <a:p>
            <a:pPr indent="0" lvl="0" marL="0" rtl="0" algn="l">
              <a:spcBef>
                <a:spcPts val="0"/>
              </a:spcBef>
              <a:spcAft>
                <a:spcPts val="0"/>
              </a:spcAft>
              <a:buSzPts val="440"/>
              <a:buNone/>
            </a:pPr>
            <a:r>
              <a:rPr lang="en" sz="1320"/>
              <a:t>¿Cómo afecta el estigma del aborto en varios niveles a nuestro trabajo como acompañantes y proveedores de servicios de aborto?</a:t>
            </a:r>
            <a:endParaRPr sz="132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8"/>
          <p:cNvSpPr/>
          <p:nvPr/>
        </p:nvSpPr>
        <p:spPr>
          <a:xfrm>
            <a:off x="4517825" y="0"/>
            <a:ext cx="46263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38"/>
          <p:cNvSpPr txBox="1"/>
          <p:nvPr>
            <p:ph idx="1" type="body"/>
          </p:nvPr>
        </p:nvSpPr>
        <p:spPr>
          <a:xfrm>
            <a:off x="295025" y="1335850"/>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1200"/>
              </a:spcBef>
              <a:spcAft>
                <a:spcPts val="0"/>
              </a:spcAft>
              <a:buNone/>
            </a:pPr>
            <a:r>
              <a:rPr lang="en" sz="1200"/>
              <a:t>Hay más riesgos que una intervención quirúrgica.</a:t>
            </a:r>
            <a:endParaRPr sz="1200"/>
          </a:p>
          <a:p>
            <a:pPr indent="0" lvl="0" marL="0" rtl="0" algn="l">
              <a:lnSpc>
                <a:spcPct val="100000"/>
              </a:lnSpc>
              <a:spcBef>
                <a:spcPts val="1200"/>
              </a:spcBef>
              <a:spcAft>
                <a:spcPts val="0"/>
              </a:spcAft>
              <a:buNone/>
            </a:pPr>
            <a:r>
              <a:rPr lang="en" sz="1200"/>
              <a:t>No funciona.</a:t>
            </a:r>
            <a:endParaRPr sz="1200"/>
          </a:p>
          <a:p>
            <a:pPr indent="0" lvl="0" marL="0" rtl="0" algn="l">
              <a:spcBef>
                <a:spcPts val="1200"/>
              </a:spcBef>
              <a:spcAft>
                <a:spcPts val="0"/>
              </a:spcAft>
              <a:buSzPts val="1400"/>
              <a:buNone/>
            </a:pPr>
            <a:r>
              <a:rPr lang="en" sz="1200"/>
              <a:t>Sólo funciona hasta las primeras 9 semanas de embarazo.</a:t>
            </a:r>
            <a:endParaRPr sz="1200"/>
          </a:p>
          <a:p>
            <a:pPr indent="0" lvl="0" marL="0" rtl="0" algn="l">
              <a:lnSpc>
                <a:spcPct val="100000"/>
              </a:lnSpc>
              <a:spcBef>
                <a:spcPts val="1200"/>
              </a:spcBef>
              <a:spcAft>
                <a:spcPts val="0"/>
              </a:spcAft>
              <a:buNone/>
            </a:pPr>
            <a:r>
              <a:rPr lang="en" sz="1200"/>
              <a:t>Sólo puede ser administrado por personal médico.</a:t>
            </a:r>
            <a:endParaRPr sz="1200"/>
          </a:p>
          <a:p>
            <a:pPr indent="0" lvl="0" marL="0" rtl="0" algn="l">
              <a:spcBef>
                <a:spcPts val="1200"/>
              </a:spcBef>
              <a:spcAft>
                <a:spcPts val="0"/>
              </a:spcAft>
              <a:buNone/>
            </a:pPr>
            <a:r>
              <a:rPr lang="en" sz="1200"/>
              <a:t>Sólo los adultos pueden utilizarlo.</a:t>
            </a:r>
            <a:endParaRPr sz="1200"/>
          </a:p>
          <a:p>
            <a:pPr indent="0" lvl="0" marL="0" rtl="0" algn="l">
              <a:lnSpc>
                <a:spcPct val="100000"/>
              </a:lnSpc>
              <a:spcBef>
                <a:spcPts val="1200"/>
              </a:spcBef>
              <a:spcAft>
                <a:spcPts val="0"/>
              </a:spcAft>
              <a:buSzPts val="1400"/>
              <a:buNone/>
            </a:pPr>
            <a:r>
              <a:rPr lang="en" sz="1200"/>
              <a:t>Si lo usas más de una vez, deja de funcionar.</a:t>
            </a:r>
            <a:endParaRPr sz="1200"/>
          </a:p>
          <a:p>
            <a:pPr indent="0" lvl="0" marL="0" rtl="0" algn="l">
              <a:spcBef>
                <a:spcPts val="1200"/>
              </a:spcBef>
              <a:spcAft>
                <a:spcPts val="1200"/>
              </a:spcAft>
              <a:buSzPts val="1400"/>
              <a:buNone/>
            </a:pPr>
            <a:r>
              <a:rPr lang="en" sz="1200"/>
              <a:t>Las dosis varían según el peso, la altura y la edad del usuario.</a:t>
            </a:r>
            <a:endParaRPr sz="1200"/>
          </a:p>
        </p:txBody>
      </p:sp>
      <p:sp>
        <p:nvSpPr>
          <p:cNvPr id="232" name="Google Shape;232;p38"/>
          <p:cNvSpPr txBox="1"/>
          <p:nvPr>
            <p:ph idx="2" type="body"/>
          </p:nvPr>
        </p:nvSpPr>
        <p:spPr>
          <a:xfrm>
            <a:off x="4831025" y="1158500"/>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935"/>
              <a:buNone/>
            </a:pPr>
            <a:r>
              <a:t/>
            </a:r>
            <a:endParaRPr b="1" sz="1200"/>
          </a:p>
          <a:p>
            <a:pPr indent="0" lvl="0" marL="0" rtl="0" algn="l">
              <a:lnSpc>
                <a:spcPct val="115000"/>
              </a:lnSpc>
              <a:spcBef>
                <a:spcPts val="1200"/>
              </a:spcBef>
              <a:spcAft>
                <a:spcPts val="0"/>
              </a:spcAft>
              <a:buSzPts val="935"/>
              <a:buNone/>
            </a:pPr>
            <a:r>
              <a:rPr lang="en" sz="1200"/>
              <a:t>Es el proceso más recomendado en las primeras etapas porque no es invasivo.</a:t>
            </a:r>
            <a:endParaRPr sz="1200"/>
          </a:p>
          <a:p>
            <a:pPr indent="0" lvl="0" marL="0" rtl="0" algn="l">
              <a:lnSpc>
                <a:spcPct val="115000"/>
              </a:lnSpc>
              <a:spcBef>
                <a:spcPts val="1200"/>
              </a:spcBef>
              <a:spcAft>
                <a:spcPts val="0"/>
              </a:spcAft>
              <a:buNone/>
            </a:pPr>
            <a:r>
              <a:rPr lang="en" sz="1200"/>
              <a:t>La eficacia oscila entre el 95% y el 98%.</a:t>
            </a:r>
            <a:endParaRPr sz="1200"/>
          </a:p>
          <a:p>
            <a:pPr indent="0" lvl="0" marL="0" rtl="0" algn="l">
              <a:spcBef>
                <a:spcPts val="1200"/>
              </a:spcBef>
              <a:spcAft>
                <a:spcPts val="0"/>
              </a:spcAft>
              <a:buClr>
                <a:srgbClr val="000000"/>
              </a:buClr>
              <a:buSzPts val="1400"/>
              <a:buFont typeface="Arial"/>
              <a:buNone/>
            </a:pPr>
            <a:r>
              <a:rPr lang="en" sz="1200"/>
              <a:t>También utiliza para abortos más avanzados con un alto nivel de eficacia.</a:t>
            </a:r>
            <a:endParaRPr sz="1200"/>
          </a:p>
          <a:p>
            <a:pPr indent="0" lvl="0" marL="0" rtl="0" algn="l">
              <a:lnSpc>
                <a:spcPct val="115000"/>
              </a:lnSpc>
              <a:spcBef>
                <a:spcPts val="1200"/>
              </a:spcBef>
              <a:spcAft>
                <a:spcPts val="0"/>
              </a:spcAft>
              <a:buSzPts val="935"/>
              <a:buNone/>
            </a:pPr>
            <a:r>
              <a:rPr lang="en" sz="1200"/>
              <a:t>¡Aborto autogestionado!</a:t>
            </a:r>
            <a:endParaRPr sz="1200"/>
          </a:p>
          <a:p>
            <a:pPr indent="0" lvl="0" marL="0" rtl="0" algn="l">
              <a:spcBef>
                <a:spcPts val="1200"/>
              </a:spcBef>
              <a:spcAft>
                <a:spcPts val="0"/>
              </a:spcAft>
              <a:buSzPts val="1400"/>
              <a:buNone/>
            </a:pPr>
            <a:r>
              <a:rPr lang="en" sz="1200"/>
              <a:t>Niñas, adolescentes, mujeres y otras personas embarazadas pueden utilizarlo con seguridad.</a:t>
            </a:r>
            <a:endParaRPr sz="1200"/>
          </a:p>
          <a:p>
            <a:pPr indent="0" lvl="0" marL="0" rtl="0" algn="l">
              <a:spcBef>
                <a:spcPts val="1200"/>
              </a:spcBef>
              <a:spcAft>
                <a:spcPts val="0"/>
              </a:spcAft>
              <a:buClr>
                <a:srgbClr val="000000"/>
              </a:buClr>
              <a:buSzPts val="935"/>
              <a:buFont typeface="Arial"/>
              <a:buNone/>
            </a:pPr>
            <a:r>
              <a:rPr lang="en" sz="1200"/>
              <a:t>La eficacia no tiene nada que ver con el número de usos.</a:t>
            </a:r>
            <a:endParaRPr sz="1200"/>
          </a:p>
          <a:p>
            <a:pPr indent="0" lvl="0" marL="0" rtl="0" algn="l">
              <a:spcBef>
                <a:spcPts val="1200"/>
              </a:spcBef>
              <a:spcAft>
                <a:spcPts val="1200"/>
              </a:spcAft>
              <a:buClr>
                <a:srgbClr val="000000"/>
              </a:buClr>
              <a:buSzPts val="1400"/>
              <a:buFont typeface="Arial"/>
              <a:buNone/>
            </a:pPr>
            <a:r>
              <a:rPr lang="en" sz="1200"/>
              <a:t>Las dosis no tienen que ver con el aspecto físico, sino con las semanas de gestación.</a:t>
            </a:r>
            <a:endParaRPr sz="1200"/>
          </a:p>
        </p:txBody>
      </p:sp>
      <p:sp>
        <p:nvSpPr>
          <p:cNvPr id="233" name="Google Shape;233;p38"/>
          <p:cNvSpPr txBox="1"/>
          <p:nvPr>
            <p:ph type="title"/>
          </p:nvPr>
        </p:nvSpPr>
        <p:spPr>
          <a:xfrm>
            <a:off x="295025" y="408850"/>
            <a:ext cx="3379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chemeClr val="accent1"/>
                </a:solidFill>
              </a:rPr>
              <a:t>Mito común</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sp>
        <p:nvSpPr>
          <p:cNvPr id="234" name="Google Shape;234;p38"/>
          <p:cNvSpPr txBox="1"/>
          <p:nvPr>
            <p:ph type="title"/>
          </p:nvPr>
        </p:nvSpPr>
        <p:spPr>
          <a:xfrm>
            <a:off x="4911925" y="451600"/>
            <a:ext cx="1810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accent1"/>
                </a:solidFill>
              </a:rPr>
              <a:t>Realidad</a:t>
            </a:r>
            <a:endParaRPr>
              <a:solidFill>
                <a:schemeClr val="accent1"/>
              </a:solidFill>
            </a:endParaRPr>
          </a:p>
        </p:txBody>
      </p:sp>
      <p:cxnSp>
        <p:nvCxnSpPr>
          <p:cNvPr id="235" name="Google Shape;235;p38"/>
          <p:cNvCxnSpPr/>
          <p:nvPr/>
        </p:nvCxnSpPr>
        <p:spPr>
          <a:xfrm>
            <a:off x="4534500" y="275075"/>
            <a:ext cx="0" cy="4617900"/>
          </a:xfrm>
          <a:prstGeom prst="straightConnector1">
            <a:avLst/>
          </a:prstGeom>
          <a:noFill/>
          <a:ln cap="flat" cmpd="sng" w="28575">
            <a:solidFill>
              <a:schemeClr val="dk1"/>
            </a:solidFill>
            <a:prstDash val="solid"/>
            <a:round/>
            <a:headEnd len="med" w="med" type="oval"/>
            <a:tailEnd len="med" w="med" type="oval"/>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39" name="Shape 239"/>
        <p:cNvGrpSpPr/>
        <p:nvPr/>
      </p:nvGrpSpPr>
      <p:grpSpPr>
        <a:xfrm>
          <a:off x="0" y="0"/>
          <a:ext cx="0" cy="0"/>
          <a:chOff x="0" y="0"/>
          <a:chExt cx="0" cy="0"/>
        </a:xfrm>
      </p:grpSpPr>
      <p:sp>
        <p:nvSpPr>
          <p:cNvPr id="240" name="Google Shape;240;p39"/>
          <p:cNvSpPr txBox="1"/>
          <p:nvPr>
            <p:ph type="title"/>
          </p:nvPr>
        </p:nvSpPr>
        <p:spPr>
          <a:xfrm>
            <a:off x="570525" y="1553300"/>
            <a:ext cx="5557500" cy="1895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t/>
            </a:r>
            <a:endParaRPr sz="3800"/>
          </a:p>
          <a:p>
            <a:pPr indent="0" lvl="0" marL="0" rtl="0" algn="l">
              <a:lnSpc>
                <a:spcPct val="100000"/>
              </a:lnSpc>
              <a:spcBef>
                <a:spcPts val="0"/>
              </a:spcBef>
              <a:spcAft>
                <a:spcPts val="0"/>
              </a:spcAft>
              <a:buNone/>
            </a:pPr>
            <a:r>
              <a:t/>
            </a:r>
            <a:endParaRPr sz="3800"/>
          </a:p>
          <a:p>
            <a:pPr indent="0" lvl="0" marL="0" rtl="0" algn="l">
              <a:lnSpc>
                <a:spcPct val="100000"/>
              </a:lnSpc>
              <a:spcBef>
                <a:spcPts val="0"/>
              </a:spcBef>
              <a:spcAft>
                <a:spcPts val="0"/>
              </a:spcAft>
              <a:buNone/>
            </a:pPr>
            <a:r>
              <a:rPr lang="en" sz="3800"/>
              <a:t>Acompañamiento: </a:t>
            </a:r>
            <a:endParaRPr sz="3800"/>
          </a:p>
          <a:p>
            <a:pPr indent="0" lvl="0" marL="0" rtl="0" algn="l">
              <a:lnSpc>
                <a:spcPct val="100000"/>
              </a:lnSpc>
              <a:spcBef>
                <a:spcPts val="0"/>
              </a:spcBef>
              <a:spcAft>
                <a:spcPts val="0"/>
              </a:spcAft>
              <a:buNone/>
            </a:pPr>
            <a:r>
              <a:rPr lang="en" sz="3800"/>
              <a:t>Una herramienta contra el</a:t>
            </a:r>
            <a:endParaRPr sz="3800"/>
          </a:p>
          <a:p>
            <a:pPr indent="0" lvl="0" marL="0" rtl="0" algn="l">
              <a:lnSpc>
                <a:spcPct val="100000"/>
              </a:lnSpc>
              <a:spcBef>
                <a:spcPts val="0"/>
              </a:spcBef>
              <a:spcAft>
                <a:spcPts val="0"/>
              </a:spcAft>
              <a:buNone/>
            </a:pPr>
            <a:r>
              <a:rPr lang="en" sz="3800"/>
              <a:t>el estigma del aborto</a:t>
            </a:r>
            <a:endParaRPr sz="3800"/>
          </a:p>
        </p:txBody>
      </p:sp>
      <p:cxnSp>
        <p:nvCxnSpPr>
          <p:cNvPr id="241" name="Google Shape;241;p39"/>
          <p:cNvCxnSpPr/>
          <p:nvPr/>
        </p:nvCxnSpPr>
        <p:spPr>
          <a:xfrm>
            <a:off x="4752475" y="4624575"/>
            <a:ext cx="4128300" cy="0"/>
          </a:xfrm>
          <a:prstGeom prst="straightConnector1">
            <a:avLst/>
          </a:prstGeom>
          <a:noFill/>
          <a:ln cap="flat" cmpd="sng" w="76200">
            <a:solidFill>
              <a:schemeClr val="dk1"/>
            </a:solidFill>
            <a:prstDash val="solid"/>
            <a:round/>
            <a:headEnd len="sm" w="sm" type="none"/>
            <a:tailEnd len="sm" w="sm" type="none"/>
          </a:ln>
        </p:spPr>
      </p:cxnSp>
      <p:sp>
        <p:nvSpPr>
          <p:cNvPr id="242" name="Google Shape;242;p39"/>
          <p:cNvSpPr txBox="1"/>
          <p:nvPr>
            <p:ph type="title"/>
          </p:nvPr>
        </p:nvSpPr>
        <p:spPr>
          <a:xfrm>
            <a:off x="233700" y="3262700"/>
            <a:ext cx="8910300" cy="106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600"/>
          </a:p>
          <a:p>
            <a:pPr indent="0" lvl="0" marL="0" rtl="0" algn="l">
              <a:lnSpc>
                <a:spcPct val="100000"/>
              </a:lnSpc>
              <a:spcBef>
                <a:spcPts val="0"/>
              </a:spcBef>
              <a:spcAft>
                <a:spcPts val="0"/>
              </a:spcAft>
              <a:buSzPts val="990"/>
              <a:buNone/>
            </a:pPr>
            <a:r>
              <a:rPr lang="en" sz="2600">
                <a:solidFill>
                  <a:schemeClr val="lt2"/>
                </a:solidFill>
              </a:rPr>
              <a:t>Más allá del aborto legal, ¡el aborto acompañado!</a:t>
            </a:r>
            <a:endParaRPr sz="2600">
              <a:solidFill>
                <a:schemeClr val="lt2"/>
              </a:solidFill>
            </a:endParaRPr>
          </a:p>
        </p:txBody>
      </p:sp>
      <p:pic>
        <p:nvPicPr>
          <p:cNvPr id="243" name="Google Shape;243;p39" title="My friends take care of me:)"/>
          <p:cNvPicPr preferRelativeResize="0"/>
          <p:nvPr/>
        </p:nvPicPr>
        <p:blipFill rotWithShape="1">
          <a:blip r:embed="rId3">
            <a:alphaModFix/>
          </a:blip>
          <a:srcRect b="0" l="0" r="0" t="0"/>
          <a:stretch/>
        </p:blipFill>
        <p:spPr>
          <a:xfrm>
            <a:off x="6128025" y="231525"/>
            <a:ext cx="2752751" cy="2752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311700" y="0"/>
            <a:ext cx="8520600" cy="570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None/>
            </a:pPr>
            <a:r>
              <a:rPr lang="en">
                <a:solidFill>
                  <a:schemeClr val="accent1"/>
                </a:solidFill>
              </a:rPr>
              <a:t>Lo que hacemos y lo que no hacemos</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pic>
        <p:nvPicPr>
          <p:cNvPr id="249" name="Google Shape;249;p40"/>
          <p:cNvPicPr preferRelativeResize="0"/>
          <p:nvPr/>
        </p:nvPicPr>
        <p:blipFill rotWithShape="1">
          <a:blip r:embed="rId3">
            <a:alphaModFix/>
          </a:blip>
          <a:srcRect b="0" l="0" r="0" t="0"/>
          <a:stretch/>
        </p:blipFill>
        <p:spPr>
          <a:xfrm>
            <a:off x="160725" y="1324963"/>
            <a:ext cx="2519357" cy="1654555"/>
          </a:xfrm>
          <a:prstGeom prst="rect">
            <a:avLst/>
          </a:prstGeom>
          <a:noFill/>
          <a:ln>
            <a:noFill/>
          </a:ln>
        </p:spPr>
      </p:pic>
      <p:pic>
        <p:nvPicPr>
          <p:cNvPr id="250" name="Google Shape;250;p40"/>
          <p:cNvPicPr preferRelativeResize="0"/>
          <p:nvPr/>
        </p:nvPicPr>
        <p:blipFill rotWithShape="1">
          <a:blip r:embed="rId4">
            <a:alphaModFix/>
          </a:blip>
          <a:srcRect b="0" l="0" r="0" t="0"/>
          <a:stretch/>
        </p:blipFill>
        <p:spPr>
          <a:xfrm>
            <a:off x="2386925" y="1717101"/>
            <a:ext cx="2553027" cy="2700698"/>
          </a:xfrm>
          <a:prstGeom prst="rect">
            <a:avLst/>
          </a:prstGeom>
          <a:noFill/>
          <a:ln>
            <a:noFill/>
          </a:ln>
        </p:spPr>
      </p:pic>
      <p:pic>
        <p:nvPicPr>
          <p:cNvPr id="251" name="Google Shape;251;p40"/>
          <p:cNvPicPr preferRelativeResize="0"/>
          <p:nvPr/>
        </p:nvPicPr>
        <p:blipFill rotWithShape="1">
          <a:blip r:embed="rId5">
            <a:alphaModFix/>
          </a:blip>
          <a:srcRect b="0" l="0" r="0" t="0"/>
          <a:stretch/>
        </p:blipFill>
        <p:spPr>
          <a:xfrm>
            <a:off x="160736" y="2436362"/>
            <a:ext cx="2805255" cy="2765498"/>
          </a:xfrm>
          <a:prstGeom prst="rect">
            <a:avLst/>
          </a:prstGeom>
          <a:noFill/>
          <a:ln>
            <a:noFill/>
          </a:ln>
        </p:spPr>
      </p:pic>
      <p:pic>
        <p:nvPicPr>
          <p:cNvPr id="252" name="Google Shape;252;p40"/>
          <p:cNvPicPr preferRelativeResize="0"/>
          <p:nvPr/>
        </p:nvPicPr>
        <p:blipFill rotWithShape="1">
          <a:blip r:embed="rId6">
            <a:alphaModFix/>
          </a:blip>
          <a:srcRect b="0" l="0" r="0" t="0"/>
          <a:stretch/>
        </p:blipFill>
        <p:spPr>
          <a:xfrm>
            <a:off x="6625822" y="798898"/>
            <a:ext cx="2316200" cy="2018526"/>
          </a:xfrm>
          <a:prstGeom prst="rect">
            <a:avLst/>
          </a:prstGeom>
          <a:noFill/>
          <a:ln>
            <a:noFill/>
          </a:ln>
        </p:spPr>
      </p:pic>
      <p:pic>
        <p:nvPicPr>
          <p:cNvPr id="253" name="Google Shape;253;p40"/>
          <p:cNvPicPr preferRelativeResize="0"/>
          <p:nvPr/>
        </p:nvPicPr>
        <p:blipFill rotWithShape="1">
          <a:blip r:embed="rId7">
            <a:alphaModFix/>
          </a:blip>
          <a:srcRect b="0" l="0" r="0" t="0"/>
          <a:stretch/>
        </p:blipFill>
        <p:spPr>
          <a:xfrm>
            <a:off x="3979354" y="1324975"/>
            <a:ext cx="3029906" cy="2414925"/>
          </a:xfrm>
          <a:prstGeom prst="rect">
            <a:avLst/>
          </a:prstGeom>
          <a:noFill/>
          <a:ln>
            <a:noFill/>
          </a:ln>
        </p:spPr>
      </p:pic>
      <p:sp>
        <p:nvSpPr>
          <p:cNvPr id="254" name="Google Shape;254;p40"/>
          <p:cNvSpPr txBox="1"/>
          <p:nvPr/>
        </p:nvSpPr>
        <p:spPr>
          <a:xfrm>
            <a:off x="4176075" y="335972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pic>
        <p:nvPicPr>
          <p:cNvPr id="255" name="Google Shape;255;p40"/>
          <p:cNvPicPr preferRelativeResize="0"/>
          <p:nvPr/>
        </p:nvPicPr>
        <p:blipFill rotWithShape="1">
          <a:blip r:embed="rId8">
            <a:alphaModFix/>
          </a:blip>
          <a:srcRect b="0" l="0" r="0" t="0"/>
          <a:stretch/>
        </p:blipFill>
        <p:spPr>
          <a:xfrm rot="299998">
            <a:off x="6262590" y="2622720"/>
            <a:ext cx="2643522" cy="2209713"/>
          </a:xfrm>
          <a:prstGeom prst="rect">
            <a:avLst/>
          </a:prstGeom>
          <a:noFill/>
          <a:ln>
            <a:noFill/>
          </a:ln>
        </p:spPr>
      </p:pic>
      <p:sp>
        <p:nvSpPr>
          <p:cNvPr id="256" name="Google Shape;256;p40"/>
          <p:cNvSpPr txBox="1"/>
          <p:nvPr/>
        </p:nvSpPr>
        <p:spPr>
          <a:xfrm>
            <a:off x="7009250" y="24178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@kayalabruja</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1"/>
          <p:cNvSpPr txBox="1"/>
          <p:nvPr>
            <p:ph type="title"/>
          </p:nvPr>
        </p:nvSpPr>
        <p:spPr>
          <a:xfrm>
            <a:off x="311700" y="1598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t/>
            </a:r>
            <a:endParaRPr sz="2200"/>
          </a:p>
          <a:p>
            <a:pPr indent="0" lvl="0" marL="0" rtl="0" algn="l">
              <a:lnSpc>
                <a:spcPct val="100000"/>
              </a:lnSpc>
              <a:spcBef>
                <a:spcPts val="0"/>
              </a:spcBef>
              <a:spcAft>
                <a:spcPts val="0"/>
              </a:spcAft>
              <a:buNone/>
            </a:pPr>
            <a:r>
              <a:rPr lang="en" sz="2200">
                <a:solidFill>
                  <a:schemeClr val="accent1"/>
                </a:solidFill>
              </a:rPr>
              <a:t>¿Por qué contribuye a romper el estigma del aborto?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SzPts val="990"/>
              <a:buNone/>
            </a:pPr>
            <a:r>
              <a:t/>
            </a:r>
            <a:endParaRPr sz="2200">
              <a:solidFill>
                <a:schemeClr val="accent1"/>
              </a:solidFill>
            </a:endParaRPr>
          </a:p>
        </p:txBody>
      </p:sp>
      <p:pic>
        <p:nvPicPr>
          <p:cNvPr id="262" name="Google Shape;262;p41"/>
          <p:cNvPicPr preferRelativeResize="0"/>
          <p:nvPr/>
        </p:nvPicPr>
        <p:blipFill rotWithShape="1">
          <a:blip r:embed="rId3">
            <a:alphaModFix/>
          </a:blip>
          <a:srcRect b="0" l="0" r="0" t="0"/>
          <a:stretch/>
        </p:blipFill>
        <p:spPr>
          <a:xfrm>
            <a:off x="311700" y="1142750"/>
            <a:ext cx="2930068" cy="1919999"/>
          </a:xfrm>
          <a:prstGeom prst="rect">
            <a:avLst/>
          </a:prstGeom>
          <a:noFill/>
          <a:ln>
            <a:noFill/>
          </a:ln>
        </p:spPr>
      </p:pic>
      <p:pic>
        <p:nvPicPr>
          <p:cNvPr id="263" name="Google Shape;263;p41"/>
          <p:cNvPicPr preferRelativeResize="0"/>
          <p:nvPr/>
        </p:nvPicPr>
        <p:blipFill rotWithShape="1">
          <a:blip r:embed="rId4">
            <a:alphaModFix/>
          </a:blip>
          <a:srcRect b="0" l="0" r="0" t="0"/>
          <a:stretch/>
        </p:blipFill>
        <p:spPr>
          <a:xfrm>
            <a:off x="599284" y="3018827"/>
            <a:ext cx="2468173" cy="2025899"/>
          </a:xfrm>
          <a:prstGeom prst="rect">
            <a:avLst/>
          </a:prstGeom>
          <a:noFill/>
          <a:ln>
            <a:noFill/>
          </a:ln>
        </p:spPr>
      </p:pic>
      <p:pic>
        <p:nvPicPr>
          <p:cNvPr id="264" name="Google Shape;264;p41"/>
          <p:cNvPicPr preferRelativeResize="0"/>
          <p:nvPr/>
        </p:nvPicPr>
        <p:blipFill rotWithShape="1">
          <a:blip r:embed="rId5">
            <a:alphaModFix/>
          </a:blip>
          <a:srcRect b="0" l="0" r="0" t="0"/>
          <a:stretch/>
        </p:blipFill>
        <p:spPr>
          <a:xfrm>
            <a:off x="2613305" y="2052900"/>
            <a:ext cx="1519166" cy="2751225"/>
          </a:xfrm>
          <a:prstGeom prst="rect">
            <a:avLst/>
          </a:prstGeom>
          <a:noFill/>
          <a:ln>
            <a:noFill/>
          </a:ln>
        </p:spPr>
      </p:pic>
      <p:pic>
        <p:nvPicPr>
          <p:cNvPr id="265" name="Google Shape;265;p41"/>
          <p:cNvPicPr preferRelativeResize="0"/>
          <p:nvPr/>
        </p:nvPicPr>
        <p:blipFill rotWithShape="1">
          <a:blip r:embed="rId6">
            <a:alphaModFix/>
          </a:blip>
          <a:srcRect b="0" l="0" r="0" t="0"/>
          <a:stretch/>
        </p:blipFill>
        <p:spPr>
          <a:xfrm>
            <a:off x="6175200" y="1142756"/>
            <a:ext cx="2468176" cy="1919992"/>
          </a:xfrm>
          <a:prstGeom prst="rect">
            <a:avLst/>
          </a:prstGeom>
          <a:noFill/>
          <a:ln>
            <a:noFill/>
          </a:ln>
        </p:spPr>
      </p:pic>
      <p:pic>
        <p:nvPicPr>
          <p:cNvPr id="266" name="Google Shape;266;p41"/>
          <p:cNvPicPr preferRelativeResize="0"/>
          <p:nvPr/>
        </p:nvPicPr>
        <p:blipFill rotWithShape="1">
          <a:blip r:embed="rId7">
            <a:alphaModFix/>
          </a:blip>
          <a:srcRect b="0" l="0" r="0" t="0"/>
          <a:stretch/>
        </p:blipFill>
        <p:spPr>
          <a:xfrm>
            <a:off x="4232503" y="1652800"/>
            <a:ext cx="2651157" cy="2223449"/>
          </a:xfrm>
          <a:prstGeom prst="rect">
            <a:avLst/>
          </a:prstGeom>
          <a:noFill/>
          <a:ln>
            <a:noFill/>
          </a:ln>
        </p:spPr>
      </p:pic>
      <p:pic>
        <p:nvPicPr>
          <p:cNvPr id="267" name="Google Shape;267;p41"/>
          <p:cNvPicPr preferRelativeResize="0"/>
          <p:nvPr/>
        </p:nvPicPr>
        <p:blipFill rotWithShape="1">
          <a:blip r:embed="rId8">
            <a:alphaModFix/>
          </a:blip>
          <a:srcRect b="0" l="0" r="0" t="0"/>
          <a:stretch/>
        </p:blipFill>
        <p:spPr>
          <a:xfrm>
            <a:off x="6175201" y="2920050"/>
            <a:ext cx="2766755" cy="2223448"/>
          </a:xfrm>
          <a:prstGeom prst="rect">
            <a:avLst/>
          </a:prstGeom>
          <a:noFill/>
          <a:ln>
            <a:noFill/>
          </a:ln>
        </p:spPr>
      </p:pic>
      <p:sp>
        <p:nvSpPr>
          <p:cNvPr id="268" name="Google Shape;268;p41"/>
          <p:cNvSpPr txBox="1"/>
          <p:nvPr/>
        </p:nvSpPr>
        <p:spPr>
          <a:xfrm>
            <a:off x="6305725" y="4760075"/>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69" name="Google Shape;269;p41"/>
          <p:cNvSpPr txBox="1"/>
          <p:nvPr/>
        </p:nvSpPr>
        <p:spPr>
          <a:xfrm>
            <a:off x="4346875" y="34847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
        <p:nvSpPr>
          <p:cNvPr id="270" name="Google Shape;270;p41"/>
          <p:cNvSpPr txBox="1"/>
          <p:nvPr/>
        </p:nvSpPr>
        <p:spPr>
          <a:xfrm>
            <a:off x="6841350" y="2754950"/>
            <a:ext cx="210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Proxima Nova"/>
                <a:ea typeface="Proxima Nova"/>
                <a:cs typeface="Proxima Nova"/>
                <a:sym typeface="Proxima Nova"/>
              </a:rPr>
              <a:t>Photo: Instagram @velia_delacruz</a:t>
            </a:r>
            <a:endParaRPr b="0" i="0" sz="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11700" y="701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rPr lang="en">
                <a:solidFill>
                  <a:schemeClr val="accent1"/>
                </a:solidFill>
              </a:rPr>
              <a:t>Redes de atención entre acompañantes</a:t>
            </a:r>
            <a:endParaRPr>
              <a:solidFill>
                <a:schemeClr val="accent1"/>
              </a:solidFill>
            </a:endParaRPr>
          </a:p>
        </p:txBody>
      </p:sp>
      <p:pic>
        <p:nvPicPr>
          <p:cNvPr id="276" name="Google Shape;276;p42"/>
          <p:cNvPicPr preferRelativeResize="0"/>
          <p:nvPr/>
        </p:nvPicPr>
        <p:blipFill rotWithShape="1">
          <a:blip r:embed="rId3">
            <a:alphaModFix/>
          </a:blip>
          <a:srcRect b="0" l="0" r="0" t="0"/>
          <a:stretch/>
        </p:blipFill>
        <p:spPr>
          <a:xfrm>
            <a:off x="360150" y="1348827"/>
            <a:ext cx="2223508" cy="1850029"/>
          </a:xfrm>
          <a:prstGeom prst="rect">
            <a:avLst/>
          </a:prstGeom>
          <a:noFill/>
          <a:ln>
            <a:noFill/>
          </a:ln>
          <a:effectLst>
            <a:outerShdw blurRad="57150" rotWithShape="0" algn="bl" dir="4500000" dist="19050">
              <a:srgbClr val="000000">
                <a:alpha val="49800"/>
              </a:srgbClr>
            </a:outerShdw>
          </a:effectLst>
        </p:spPr>
      </p:pic>
      <p:pic>
        <p:nvPicPr>
          <p:cNvPr id="277" name="Google Shape;277;p42"/>
          <p:cNvPicPr preferRelativeResize="0"/>
          <p:nvPr/>
        </p:nvPicPr>
        <p:blipFill rotWithShape="1">
          <a:blip r:embed="rId4">
            <a:alphaModFix/>
          </a:blip>
          <a:srcRect b="0" l="0" r="0" t="0"/>
          <a:stretch/>
        </p:blipFill>
        <p:spPr>
          <a:xfrm>
            <a:off x="2852874" y="1298824"/>
            <a:ext cx="2261996" cy="1850025"/>
          </a:xfrm>
          <a:prstGeom prst="rect">
            <a:avLst/>
          </a:prstGeom>
          <a:noFill/>
          <a:ln>
            <a:noFill/>
          </a:ln>
          <a:effectLst>
            <a:outerShdw blurRad="57150" rotWithShape="0" algn="bl" dir="5400000" dist="19050">
              <a:srgbClr val="000000">
                <a:alpha val="49800"/>
              </a:srgbClr>
            </a:outerShdw>
          </a:effectLst>
        </p:spPr>
      </p:pic>
      <p:pic>
        <p:nvPicPr>
          <p:cNvPr id="278" name="Google Shape;278;p42"/>
          <p:cNvPicPr preferRelativeResize="0"/>
          <p:nvPr/>
        </p:nvPicPr>
        <p:blipFill rotWithShape="1">
          <a:blip r:embed="rId5">
            <a:alphaModFix/>
          </a:blip>
          <a:srcRect b="0" l="0" r="0" t="0"/>
          <a:stretch/>
        </p:blipFill>
        <p:spPr>
          <a:xfrm rot="420002">
            <a:off x="723193" y="2465189"/>
            <a:ext cx="2802311" cy="2334449"/>
          </a:xfrm>
          <a:prstGeom prst="rect">
            <a:avLst/>
          </a:prstGeom>
          <a:noFill/>
          <a:ln>
            <a:noFill/>
          </a:ln>
          <a:effectLst>
            <a:outerShdw blurRad="57150" rotWithShape="0" algn="bl" dir="5400000" dist="19050">
              <a:srgbClr val="000000">
                <a:alpha val="49800"/>
              </a:srgbClr>
            </a:outerShdw>
          </a:effectLst>
        </p:spPr>
      </p:pic>
      <p:pic>
        <p:nvPicPr>
          <p:cNvPr id="279" name="Google Shape;279;p42"/>
          <p:cNvPicPr preferRelativeResize="0"/>
          <p:nvPr/>
        </p:nvPicPr>
        <p:blipFill rotWithShape="1">
          <a:blip r:embed="rId6">
            <a:alphaModFix/>
          </a:blip>
          <a:srcRect b="0" l="0" r="0" t="0"/>
          <a:stretch/>
        </p:blipFill>
        <p:spPr>
          <a:xfrm>
            <a:off x="3602925" y="3110074"/>
            <a:ext cx="2442079" cy="1721175"/>
          </a:xfrm>
          <a:prstGeom prst="rect">
            <a:avLst/>
          </a:prstGeom>
          <a:noFill/>
          <a:ln>
            <a:noFill/>
          </a:ln>
          <a:effectLst>
            <a:outerShdw blurRad="57150" rotWithShape="0" algn="bl" dir="5400000" dist="19050">
              <a:srgbClr val="000000">
                <a:alpha val="49800"/>
              </a:srgbClr>
            </a:outerShdw>
          </a:effectLst>
        </p:spPr>
      </p:pic>
      <p:pic>
        <p:nvPicPr>
          <p:cNvPr id="280" name="Google Shape;280;p42"/>
          <p:cNvPicPr preferRelativeResize="0"/>
          <p:nvPr/>
        </p:nvPicPr>
        <p:blipFill rotWithShape="1">
          <a:blip r:embed="rId7">
            <a:alphaModFix/>
          </a:blip>
          <a:srcRect b="0" l="0" r="0" t="0"/>
          <a:stretch/>
        </p:blipFill>
        <p:spPr>
          <a:xfrm>
            <a:off x="5341384" y="1122800"/>
            <a:ext cx="3068030" cy="2384475"/>
          </a:xfrm>
          <a:prstGeom prst="rect">
            <a:avLst/>
          </a:prstGeom>
          <a:noFill/>
          <a:ln>
            <a:noFill/>
          </a:ln>
          <a:effectLst>
            <a:outerShdw blurRad="57150" rotWithShape="0" algn="bl" dir="5400000" dist="19050">
              <a:srgbClr val="000000">
                <a:alpha val="49800"/>
              </a:srgbClr>
            </a:outerShdw>
          </a:effectLst>
        </p:spPr>
      </p:pic>
      <p:pic>
        <p:nvPicPr>
          <p:cNvPr id="281" name="Google Shape;281;p42"/>
          <p:cNvPicPr preferRelativeResize="0"/>
          <p:nvPr/>
        </p:nvPicPr>
        <p:blipFill rotWithShape="1">
          <a:blip r:embed="rId8">
            <a:alphaModFix/>
          </a:blip>
          <a:srcRect b="0" l="0" r="0" t="0"/>
          <a:stretch/>
        </p:blipFill>
        <p:spPr>
          <a:xfrm rot="540001">
            <a:off x="6397476" y="3032063"/>
            <a:ext cx="1978224" cy="1654642"/>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
        <p:nvSpPr>
          <p:cNvPr id="286" name="Google Shape;286;p43"/>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87" name="Google Shape;287;p43"/>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900">
                <a:solidFill>
                  <a:schemeClr val="lt1"/>
                </a:solidFill>
                <a:latin typeface="Nunito"/>
                <a:ea typeface="Nunito"/>
                <a:cs typeface="Nunito"/>
                <a:sym typeface="Nunito"/>
              </a:rPr>
              <a:t>El acompañamiento es...</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288" name="Google Shape;288;p43"/>
          <p:cNvSpPr txBox="1"/>
          <p:nvPr/>
        </p:nvSpPr>
        <p:spPr>
          <a:xfrm>
            <a:off x="1236600" y="4648600"/>
            <a:ext cx="66708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highlight>
                  <a:srgbClr val="FFF2CC"/>
                </a:highlight>
                <a:latin typeface="Lato"/>
                <a:ea typeface="Lato"/>
                <a:cs typeface="Lato"/>
                <a:sym typeface="Lato"/>
              </a:rPr>
              <a:t>Utiliza estos "puntos adhesivos" para estar de acuerdo con lo que ha escrito otra persona</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289" name="Google Shape;289;p43"/>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0" name="Google Shape;290;p43"/>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1" name="Google Shape;291;p43"/>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292" name="Google Shape;292;p43"/>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3"/>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94" name="Google Shape;294;p43"/>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295" name="Google Shape;295;p43"/>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296" name="Google Shape;296;p43"/>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3"/>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3"/>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3"/>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3"/>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3"/>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3"/>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3"/>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3"/>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3"/>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3"/>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3"/>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3"/>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3"/>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3"/>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3"/>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3"/>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3"/>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3"/>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3"/>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3"/>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3"/>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3"/>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3"/>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3"/>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3"/>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3"/>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323" name="Google Shape;323;p43"/>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3"/>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25" name="Google Shape;325;p43"/>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326" name="Google Shape;326;p43"/>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7" name="Google Shape;327;p43"/>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8" name="Google Shape;328;p43"/>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29" name="Google Shape;329;p43"/>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0" name="Google Shape;330;p43"/>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1" name="Google Shape;331;p43"/>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ph type="ctrTitle"/>
          </p:nvPr>
        </p:nvSpPr>
        <p:spPr>
          <a:xfrm>
            <a:off x="0" y="1470550"/>
            <a:ext cx="9144000" cy="1326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2800">
                <a:solidFill>
                  <a:srgbClr val="0C1720"/>
                </a:solidFill>
                <a:latin typeface="Times New Roman"/>
                <a:ea typeface="Times New Roman"/>
                <a:cs typeface="Times New Roman"/>
                <a:sym typeface="Times New Roman"/>
              </a:rPr>
              <a:t>Un Mundo con Acompañamiento, Acompañamiento Feminista y Derivación en diversos ámbitos</a:t>
            </a:r>
            <a:endParaRPr b="1" sz="2800"/>
          </a:p>
        </p:txBody>
      </p:sp>
      <p:sp>
        <p:nvSpPr>
          <p:cNvPr id="337" name="Google Shape;337;p44"/>
          <p:cNvSpPr txBox="1"/>
          <p:nvPr>
            <p:ph idx="1" type="subTitle"/>
          </p:nvPr>
        </p:nvSpPr>
        <p:spPr>
          <a:xfrm>
            <a:off x="726300" y="2938625"/>
            <a:ext cx="7691400" cy="792600"/>
          </a:xfrm>
          <a:prstGeom prst="rect">
            <a:avLst/>
          </a:prstGeom>
          <a:solidFill>
            <a:schemeClr val="lt1"/>
          </a:solidFill>
          <a:ln>
            <a:noFill/>
          </a:ln>
        </p:spPr>
        <p:txBody>
          <a:bodyPr anchorCtr="0" anchor="t" bIns="91425" lIns="91425" spcFirstLastPara="1" rIns="91425" wrap="square" tIns="91425">
            <a:normAutofit lnSpcReduction="20000"/>
          </a:bodyPr>
          <a:lstStyle/>
          <a:p>
            <a:pPr indent="0" lvl="0" marL="0" rtl="0" algn="ctr">
              <a:lnSpc>
                <a:spcPct val="80000"/>
              </a:lnSpc>
              <a:spcBef>
                <a:spcPts val="0"/>
              </a:spcBef>
              <a:spcAft>
                <a:spcPts val="0"/>
              </a:spcAft>
              <a:buSzPts val="935"/>
              <a:buNone/>
            </a:pPr>
            <a:r>
              <a:rPr b="1" lang="en" sz="2080">
                <a:solidFill>
                  <a:srgbClr val="0C1720"/>
                </a:solidFill>
              </a:rPr>
              <a:t>Sesión 2: </a:t>
            </a:r>
            <a:r>
              <a:rPr b="1" lang="en" sz="2080">
                <a:solidFill>
                  <a:srgbClr val="0C1720"/>
                </a:solidFill>
              </a:rPr>
              <a:t>Mitra Kadarsih (</a:t>
            </a:r>
            <a:r>
              <a:rPr b="1" lang="en" sz="2080">
                <a:solidFill>
                  <a:srgbClr val="0C1720"/>
                </a:solidFill>
              </a:rPr>
              <a:t>matrona</a:t>
            </a:r>
            <a:r>
              <a:rPr b="1" lang="en" sz="2080">
                <a:solidFill>
                  <a:srgbClr val="0C1720"/>
                </a:solidFill>
              </a:rPr>
              <a:t>) y Ika Ayu (Samsara), Indonesia</a:t>
            </a:r>
            <a:endParaRPr b="1" sz="2080">
              <a:solidFill>
                <a:srgbClr val="0C1720"/>
              </a:solidFill>
            </a:endParaRPr>
          </a:p>
          <a:p>
            <a:pPr indent="0" lvl="0" marL="0" rtl="0" algn="ctr">
              <a:lnSpc>
                <a:spcPct val="80000"/>
              </a:lnSpc>
              <a:spcBef>
                <a:spcPts val="0"/>
              </a:spcBef>
              <a:spcAft>
                <a:spcPts val="0"/>
              </a:spcAft>
              <a:buSzPts val="935"/>
              <a:buNone/>
            </a:pPr>
            <a:r>
              <a:t/>
            </a:r>
            <a:endParaRPr b="1" sz="208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title"/>
          </p:nvPr>
        </p:nvSpPr>
        <p:spPr>
          <a:xfrm>
            <a:off x="0" y="445025"/>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b="1" lang="en"/>
              <a:t>PRESENTACIÓN DE LOS PARTICIPANTES</a:t>
            </a:r>
            <a:endParaRPr b="1" sz="2820"/>
          </a:p>
        </p:txBody>
      </p:sp>
      <p:sp>
        <p:nvSpPr>
          <p:cNvPr id="343" name="Google Shape;343;p45"/>
          <p:cNvSpPr txBox="1"/>
          <p:nvPr>
            <p:ph idx="1" type="body"/>
          </p:nvPr>
        </p:nvSpPr>
        <p:spPr>
          <a:xfrm>
            <a:off x="311700" y="1342250"/>
            <a:ext cx="3999900" cy="3693300"/>
          </a:xfrm>
          <a:prstGeom prst="rect">
            <a:avLst/>
          </a:prstGeom>
          <a:solidFill>
            <a:srgbClr val="FF00FF"/>
          </a:solid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lt1"/>
              </a:buClr>
              <a:buSzPts val="1700"/>
              <a:buAutoNum type="arabicParenR"/>
            </a:pPr>
            <a:r>
              <a:rPr lang="en" sz="1700">
                <a:solidFill>
                  <a:schemeClr val="lt1"/>
                </a:solidFill>
              </a:rPr>
              <a:t>Se pedirá a los participantes que utilicen una palabra para describir sus esperanzas que empiece por la misma letra que su nombre preferido.</a:t>
            </a:r>
            <a:endParaRPr sz="1700">
              <a:solidFill>
                <a:schemeClr val="lt1"/>
              </a:solidFill>
            </a:endParaRPr>
          </a:p>
          <a:p>
            <a:pPr indent="-336550" lvl="0" marL="457200" rtl="0" algn="l">
              <a:lnSpc>
                <a:spcPct val="115000"/>
              </a:lnSpc>
              <a:spcBef>
                <a:spcPts val="0"/>
              </a:spcBef>
              <a:spcAft>
                <a:spcPts val="0"/>
              </a:spcAft>
              <a:buClr>
                <a:schemeClr val="lt1"/>
              </a:buClr>
              <a:buSzPts val="1700"/>
              <a:buAutoNum type="arabicParenR"/>
            </a:pPr>
            <a:r>
              <a:rPr lang="en" sz="1700">
                <a:solidFill>
                  <a:schemeClr val="lt1"/>
                </a:solidFill>
              </a:rPr>
              <a:t>Se pedirá a los participantes que compartan su experiencia sobre el acompañamiento a personas que practican abortos/que escuchen una historia/testimonio - cada uno de ellos durante 1 minuto</a:t>
            </a:r>
            <a:endParaRPr sz="1800">
              <a:solidFill>
                <a:schemeClr val="lt1"/>
              </a:solidFill>
            </a:endParaRPr>
          </a:p>
        </p:txBody>
      </p:sp>
      <p:sp>
        <p:nvSpPr>
          <p:cNvPr id="344" name="Google Shape;344;p45"/>
          <p:cNvSpPr txBox="1"/>
          <p:nvPr>
            <p:ph idx="2" type="body"/>
          </p:nvPr>
        </p:nvSpPr>
        <p:spPr>
          <a:xfrm>
            <a:off x="4695875" y="2013625"/>
            <a:ext cx="3999900" cy="2394900"/>
          </a:xfrm>
          <a:prstGeom prst="rect">
            <a:avLst/>
          </a:prstGeom>
          <a:solidFill>
            <a:srgbClr val="FF00FF"/>
          </a:solid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i="1" lang="en" sz="1600">
                <a:solidFill>
                  <a:schemeClr val="lt1"/>
                </a:solidFill>
              </a:rPr>
              <a:t>Hola, me alegro de estar aquí. Soy Ika, espero que en esta sesión pueda ser una INSPIRACIÓN. </a:t>
            </a:r>
            <a:endParaRPr i="1" sz="1600">
              <a:solidFill>
                <a:schemeClr val="lt1"/>
              </a:solidFill>
            </a:endParaRPr>
          </a:p>
          <a:p>
            <a:pPr indent="0" lvl="0" marL="0" rtl="0" algn="l">
              <a:lnSpc>
                <a:spcPct val="105000"/>
              </a:lnSpc>
              <a:spcBef>
                <a:spcPts val="1200"/>
              </a:spcBef>
              <a:spcAft>
                <a:spcPts val="1200"/>
              </a:spcAft>
              <a:buSzPts val="1400"/>
              <a:buNone/>
            </a:pPr>
            <a:r>
              <a:rPr i="1" lang="en" sz="1600">
                <a:solidFill>
                  <a:schemeClr val="lt1"/>
                </a:solidFill>
              </a:rPr>
              <a:t>Nunca he tenido una experiencia que acompañe al aborto, pero produzco muchas campañas que abordan el estigma del aborto. Sé que mi madre abortó una vez.  </a:t>
            </a:r>
            <a:endParaRPr sz="16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6"/>
          <p:cNvSpPr txBox="1"/>
          <p:nvPr>
            <p:ph type="title"/>
          </p:nvPr>
        </p:nvSpPr>
        <p:spPr>
          <a:xfrm>
            <a:off x="0" y="0"/>
            <a:ext cx="9144000" cy="572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100"/>
              <a:buNone/>
            </a:pPr>
            <a:r>
              <a:rPr b="1" lang="en" sz="2200">
                <a:latin typeface="Georgia"/>
                <a:ea typeface="Georgia"/>
                <a:cs typeface="Georgia"/>
                <a:sym typeface="Georgia"/>
              </a:rPr>
              <a:t>¿Cómo es el acompañamiento del aborto en tu lugar?</a:t>
            </a:r>
            <a:endParaRPr b="1" sz="2620">
              <a:latin typeface="Georgia"/>
              <a:ea typeface="Georgia"/>
              <a:cs typeface="Georgia"/>
              <a:sym typeface="Georgia"/>
            </a:endParaRPr>
          </a:p>
        </p:txBody>
      </p:sp>
      <p:pic>
        <p:nvPicPr>
          <p:cNvPr id="350" name="Google Shape;350;p46"/>
          <p:cNvPicPr preferRelativeResize="0"/>
          <p:nvPr/>
        </p:nvPicPr>
        <p:blipFill rotWithShape="1">
          <a:blip r:embed="rId3">
            <a:alphaModFix/>
          </a:blip>
          <a:srcRect b="0" l="0" r="0" t="0"/>
          <a:stretch/>
        </p:blipFill>
        <p:spPr>
          <a:xfrm>
            <a:off x="580375" y="572700"/>
            <a:ext cx="7824558" cy="4506699"/>
          </a:xfrm>
          <a:prstGeom prst="rect">
            <a:avLst/>
          </a:prstGeom>
          <a:noFill/>
          <a:ln>
            <a:noFill/>
          </a:ln>
        </p:spPr>
      </p:pic>
      <p:sp>
        <p:nvSpPr>
          <p:cNvPr id="351" name="Google Shape;351;p46"/>
          <p:cNvSpPr txBox="1"/>
          <p:nvPr/>
        </p:nvSpPr>
        <p:spPr>
          <a:xfrm>
            <a:off x="841000" y="631725"/>
            <a:ext cx="722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https://padlet.com/ikaayukristia/ol3xvln3918l2ljz</a:t>
            </a:r>
            <a:endParaRPr sz="1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7"/>
          <p:cNvSpPr txBox="1"/>
          <p:nvPr>
            <p:ph idx="1" type="body"/>
          </p:nvPr>
        </p:nvSpPr>
        <p:spPr>
          <a:xfrm>
            <a:off x="141375" y="430250"/>
            <a:ext cx="8520600" cy="432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2365">
                <a:solidFill>
                  <a:schemeClr val="dk1"/>
                </a:solidFill>
                <a:latin typeface="Alfa Slab One"/>
                <a:ea typeface="Alfa Slab One"/>
                <a:cs typeface="Alfa Slab One"/>
                <a:sym typeface="Alfa Slab One"/>
              </a:rPr>
              <a:t>Crea un collage de imágenes que representen el compañerismo basado en el feminismo</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SzPts val="1018"/>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0"/>
              </a:spcAft>
              <a:buSzPts val="1018"/>
              <a:buNone/>
            </a:pPr>
            <a:r>
              <a:t/>
            </a:r>
            <a:endParaRPr b="1" sz="2365">
              <a:solidFill>
                <a:schemeClr val="dk1"/>
              </a:solidFill>
              <a:latin typeface="Alfa Slab One"/>
              <a:ea typeface="Alfa Slab One"/>
              <a:cs typeface="Alfa Slab One"/>
              <a:sym typeface="Alfa Slab One"/>
            </a:endParaRPr>
          </a:p>
          <a:p>
            <a:pPr indent="0" lvl="0" marL="0" rtl="0" algn="l">
              <a:lnSpc>
                <a:spcPct val="95000"/>
              </a:lnSpc>
              <a:spcBef>
                <a:spcPts val="1200"/>
              </a:spcBef>
              <a:spcAft>
                <a:spcPts val="1200"/>
              </a:spcAft>
              <a:buSzPts val="1018"/>
              <a:buNone/>
            </a:pPr>
            <a:r>
              <a:t/>
            </a:r>
            <a:endParaRPr b="1" sz="2365">
              <a:solidFill>
                <a:schemeClr val="dk1"/>
              </a:solidFill>
              <a:latin typeface="Alfa Slab One"/>
              <a:ea typeface="Alfa Slab One"/>
              <a:cs typeface="Alfa Slab One"/>
              <a:sym typeface="Alfa Slab One"/>
            </a:endParaRPr>
          </a:p>
        </p:txBody>
      </p:sp>
      <p:sp>
        <p:nvSpPr>
          <p:cNvPr id="357" name="Google Shape;357;p47"/>
          <p:cNvSpPr txBox="1"/>
          <p:nvPr>
            <p:ph idx="1" type="body"/>
          </p:nvPr>
        </p:nvSpPr>
        <p:spPr>
          <a:xfrm>
            <a:off x="226500" y="1198225"/>
            <a:ext cx="8520600" cy="28422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t/>
            </a:r>
            <a:endParaRPr/>
          </a:p>
          <a:p>
            <a:pPr indent="0" lvl="0" marL="457200" rtl="0" algn="ctr">
              <a:lnSpc>
                <a:spcPct val="115000"/>
              </a:lnSpc>
              <a:spcBef>
                <a:spcPts val="0"/>
              </a:spcBef>
              <a:spcAft>
                <a:spcPts val="0"/>
              </a:spcAft>
              <a:buNone/>
            </a:pPr>
            <a:r>
              <a:rPr b="1" lang="en" sz="2000" u="sng">
                <a:solidFill>
                  <a:schemeClr val="lt1"/>
                </a:solidFill>
                <a:highlight>
                  <a:srgbClr val="000000"/>
                </a:highlight>
                <a:latin typeface="Arial"/>
                <a:ea typeface="Arial"/>
                <a:cs typeface="Arial"/>
                <a:sym typeface="Arial"/>
                <a:hlinkClick r:id="rId3">
                  <a:extLst>
                    <a:ext uri="{A12FA001-AC4F-418D-AE19-62706E023703}">
                      <ahyp:hlinkClr val="tx"/>
                    </a:ext>
                  </a:extLst>
                </a:hlinkClick>
              </a:rPr>
              <a:t>https://s.id/FeministCompanion1</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Utiliza una imagen que represente el compañerismo basado en el feminismo en tu propia opinión</a:t>
            </a:r>
            <a:endParaRPr sz="2100">
              <a:solidFill>
                <a:schemeClr val="dk1"/>
              </a:solidFill>
            </a:endParaRPr>
          </a:p>
          <a:p>
            <a:pPr indent="-361950" lvl="0" marL="457200" rtl="0" algn="l">
              <a:lnSpc>
                <a:spcPct val="115000"/>
              </a:lnSpc>
              <a:spcBef>
                <a:spcPts val="0"/>
              </a:spcBef>
              <a:spcAft>
                <a:spcPts val="0"/>
              </a:spcAft>
              <a:buClr>
                <a:schemeClr val="dk1"/>
              </a:buClr>
              <a:buSzPts val="2100"/>
              <a:buAutoNum type="arabicParenR"/>
            </a:pPr>
            <a:r>
              <a:rPr lang="en" sz="2100">
                <a:solidFill>
                  <a:schemeClr val="dk1"/>
                </a:solidFill>
              </a:rPr>
              <a:t>Explica por qué has elegido la imagen: qué historia o valor hay detrás de la imagen y cómo se relaciona con el acompañamiento feminista</a:t>
            </a:r>
            <a:endParaRPr sz="2100">
              <a:solidFill>
                <a:schemeClr val="dk1"/>
              </a:solidFill>
            </a:endParaRPr>
          </a:p>
          <a:p>
            <a:pPr indent="0" lvl="0" marL="0" rtl="0" algn="l">
              <a:lnSpc>
                <a:spcPct val="100000"/>
              </a:lnSpc>
              <a:spcBef>
                <a:spcPts val="0"/>
              </a:spcBef>
              <a:spcAft>
                <a:spcPts val="0"/>
              </a:spcAft>
              <a:buNone/>
            </a:pPr>
            <a:r>
              <a:rPr lang="en" sz="2300">
                <a:solidFill>
                  <a:schemeClr val="accent3"/>
                </a:solidFill>
                <a:latin typeface="Alfa Slab One"/>
                <a:ea typeface="Alfa Slab One"/>
                <a:cs typeface="Alfa Slab One"/>
                <a:sym typeface="Alfa Slab One"/>
              </a:rPr>
              <a:t>Enumere lus retos, puntos fuertes y necesidades de seguridad</a:t>
            </a:r>
            <a:endParaRPr sz="2300">
              <a:solidFill>
                <a:schemeClr val="accent3"/>
              </a:solidFill>
              <a:latin typeface="Alfa Slab One"/>
              <a:ea typeface="Alfa Slab One"/>
              <a:cs typeface="Alfa Slab One"/>
              <a:sym typeface="Alfa Slab One"/>
            </a:endParaRPr>
          </a:p>
          <a:p>
            <a:pPr indent="0" lvl="0" marL="0" rtl="0" algn="ctr">
              <a:lnSpc>
                <a:spcPct val="100000"/>
              </a:lnSpc>
              <a:spcBef>
                <a:spcPts val="0"/>
              </a:spcBef>
              <a:spcAft>
                <a:spcPts val="0"/>
              </a:spcAft>
              <a:buNone/>
            </a:pPr>
            <a:r>
              <a:rPr b="1" lang="en" sz="1900" u="sng">
                <a:solidFill>
                  <a:schemeClr val="lt1"/>
                </a:solidFill>
                <a:highlight>
                  <a:srgbClr val="202124"/>
                </a:highlight>
                <a:latin typeface="Georgia"/>
                <a:ea typeface="Georgia"/>
                <a:cs typeface="Georgia"/>
                <a:sym typeface="Georgia"/>
                <a:hlinkClick r:id="rId4">
                  <a:extLst>
                    <a:ext uri="{A12FA001-AC4F-418D-AE19-62706E023703}">
                      <ahyp:hlinkClr val="tx"/>
                    </a:ext>
                  </a:extLst>
                </a:hlinkClick>
              </a:rPr>
              <a:t>https://s.id/visionboardcometrue</a:t>
            </a:r>
            <a:endParaRPr sz="1200">
              <a:solidFill>
                <a:schemeClr val="lt1"/>
              </a:solidFill>
              <a:highlight>
                <a:srgbClr val="202124"/>
              </a:highlight>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2100">
                <a:solidFill>
                  <a:schemeClr val="dk1"/>
                </a:solidFill>
              </a:rPr>
              <a:t> </a:t>
            </a:r>
            <a:endParaRPr sz="2100">
              <a:solidFill>
                <a:schemeClr val="dk1"/>
              </a:solidFill>
            </a:endParaRPr>
          </a:p>
          <a:p>
            <a:pPr indent="0" lvl="0" marL="457200" rtl="0" algn="l">
              <a:lnSpc>
                <a:spcPct val="115000"/>
              </a:lnSpc>
              <a:spcBef>
                <a:spcPts val="0"/>
              </a:spcBef>
              <a:spcAft>
                <a:spcPts val="0"/>
              </a:spcAft>
              <a:buNone/>
            </a:pPr>
            <a:r>
              <a:t/>
            </a:r>
            <a:endParaRPr sz="21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Sobre este guía</a:t>
            </a:r>
            <a:endParaRPr/>
          </a:p>
        </p:txBody>
      </p:sp>
      <p:sp>
        <p:nvSpPr>
          <p:cNvPr id="127" name="Google Shape;12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just">
              <a:spcBef>
                <a:spcPts val="0"/>
              </a:spcBef>
              <a:spcAft>
                <a:spcPts val="0"/>
              </a:spcAft>
              <a:buNone/>
            </a:pPr>
            <a:r>
              <a:rPr lang="en" sz="2100">
                <a:solidFill>
                  <a:srgbClr val="272727"/>
                </a:solidFill>
              </a:rPr>
              <a:t>Este guía práctica proviene del taller de Acompañamiento Global del Aborto de inroads.</a:t>
            </a:r>
            <a:endParaRPr sz="2100">
              <a:solidFill>
                <a:srgbClr val="272727"/>
              </a:solidFill>
            </a:endParaRPr>
          </a:p>
          <a:p>
            <a:pPr indent="0" lvl="0" marL="0" rtl="0" algn="just">
              <a:spcBef>
                <a:spcPts val="0"/>
              </a:spcBef>
              <a:spcAft>
                <a:spcPts val="0"/>
              </a:spcAft>
              <a:buClr>
                <a:schemeClr val="dk1"/>
              </a:buClr>
              <a:buSzPct val="52380"/>
              <a:buFont typeface="Arial"/>
              <a:buNone/>
            </a:pPr>
            <a:r>
              <a:t/>
            </a:r>
            <a:endParaRPr sz="2100">
              <a:solidFill>
                <a:srgbClr val="272727"/>
              </a:solidFill>
            </a:endParaRPr>
          </a:p>
          <a:p>
            <a:pPr indent="0" lvl="0" marL="0" rtl="0" algn="just">
              <a:spcBef>
                <a:spcPts val="0"/>
              </a:spcBef>
              <a:spcAft>
                <a:spcPts val="0"/>
              </a:spcAft>
              <a:buNone/>
            </a:pPr>
            <a:r>
              <a:rPr lang="en" sz="2100">
                <a:solidFill>
                  <a:srgbClr val="272727"/>
                </a:solidFill>
              </a:rPr>
              <a:t>Basándonos en la presentación de diapositivas de las 5 sesiones, preparamos una versión práctica para facilitar la experiencia de aprendizaje de todas las personas de inroads, incluidos aquellas que no pudieron asistir a la sesión en vivo.</a:t>
            </a:r>
            <a:endParaRPr sz="2100">
              <a:solidFill>
                <a:srgbClr val="272727"/>
              </a:solidFill>
            </a:endParaRPr>
          </a:p>
          <a:p>
            <a:pPr indent="0" lvl="0" marL="0" rtl="0" algn="just">
              <a:spcBef>
                <a:spcPts val="0"/>
              </a:spcBef>
              <a:spcAft>
                <a:spcPts val="0"/>
              </a:spcAft>
              <a:buClr>
                <a:schemeClr val="dk1"/>
              </a:buClr>
              <a:buSzPct val="52380"/>
              <a:buFont typeface="Arial"/>
              <a:buNone/>
            </a:pPr>
            <a:r>
              <a:t/>
            </a:r>
            <a:endParaRPr sz="2100">
              <a:solidFill>
                <a:srgbClr val="272727"/>
              </a:solidFill>
            </a:endParaRPr>
          </a:p>
          <a:p>
            <a:pPr indent="0" lvl="0" marL="0" rtl="0" algn="just">
              <a:spcBef>
                <a:spcPts val="0"/>
              </a:spcBef>
              <a:spcAft>
                <a:spcPts val="0"/>
              </a:spcAft>
              <a:buClr>
                <a:schemeClr val="dk1"/>
              </a:buClr>
              <a:buSzPct val="52380"/>
              <a:buFont typeface="Arial"/>
              <a:buNone/>
            </a:pPr>
            <a:r>
              <a:rPr lang="en" sz="2100">
                <a:solidFill>
                  <a:srgbClr val="272727"/>
                </a:solidFill>
              </a:rPr>
              <a:t>Cada sesión del taller se enfocó en construir espacios de aprendizaje co-creados entre miembros facilitadores y participantes. Como tal, un enfoque participativo está integrado en los materiales del taller, con el fin de fomentar el aprendizaje activo y una diversidad de respuestas.</a:t>
            </a:r>
            <a:endParaRPr sz="2100">
              <a:solidFill>
                <a:srgbClr val="272727"/>
              </a:solidFill>
            </a:endParaRPr>
          </a:p>
          <a:p>
            <a:pPr indent="0" lvl="0" marL="0" rtl="0" algn="just">
              <a:spcBef>
                <a:spcPts val="0"/>
              </a:spcBef>
              <a:spcAft>
                <a:spcPts val="0"/>
              </a:spcAft>
              <a:buClr>
                <a:schemeClr val="dk1"/>
              </a:buClr>
              <a:buSzPct val="52380"/>
              <a:buFont typeface="Arial"/>
              <a:buNone/>
            </a:pPr>
            <a:r>
              <a:t/>
            </a:r>
            <a:endParaRPr sz="2100">
              <a:solidFill>
                <a:srgbClr val="272727"/>
              </a:solidFill>
            </a:endParaRPr>
          </a:p>
          <a:p>
            <a:pPr indent="0" lvl="0" marL="0" rtl="0" algn="just">
              <a:spcBef>
                <a:spcPts val="0"/>
              </a:spcBef>
              <a:spcAft>
                <a:spcPts val="0"/>
              </a:spcAft>
              <a:buClr>
                <a:schemeClr val="dk1"/>
              </a:buClr>
              <a:buSzPct val="52380"/>
              <a:buFont typeface="Arial"/>
              <a:buNone/>
            </a:pPr>
            <a:r>
              <a:rPr lang="en" sz="2100">
                <a:solidFill>
                  <a:srgbClr val="272727"/>
                </a:solidFill>
              </a:rPr>
              <a:t>Te invitamos a utilizar este material para facilitar espacios de aprendizaje dentro de tu comunidad.</a:t>
            </a:r>
            <a:endParaRPr sz="2100">
              <a:solidFill>
                <a:srgbClr val="272727"/>
              </a:solidFill>
            </a:endParaRPr>
          </a:p>
          <a:p>
            <a:pPr indent="0" lvl="0" marL="0" rtl="0" algn="just">
              <a:spcBef>
                <a:spcPts val="0"/>
              </a:spcBef>
              <a:spcAft>
                <a:spcPts val="0"/>
              </a:spcAft>
              <a:buNone/>
            </a:pPr>
            <a:r>
              <a:t/>
            </a:r>
            <a:endParaRPr sz="2100">
              <a:solidFill>
                <a:srgbClr val="272727"/>
              </a:solidFill>
            </a:endParaRPr>
          </a:p>
          <a:p>
            <a:pPr indent="0" lvl="0" marL="0" rtl="0" algn="l">
              <a:spcBef>
                <a:spcPts val="0"/>
              </a:spcBef>
              <a:spcAft>
                <a:spcPts val="0"/>
              </a:spcAft>
              <a:buNone/>
            </a:pPr>
            <a:r>
              <a:t/>
            </a:r>
            <a:endParaRPr sz="2100">
              <a:solidFill>
                <a:srgbClr val="272727"/>
              </a:solidFill>
            </a:endParaRPr>
          </a:p>
          <a:p>
            <a:pPr indent="0" lvl="0" marL="0" rtl="0" algn="l">
              <a:spcBef>
                <a:spcPts val="1200"/>
              </a:spcBef>
              <a:spcAft>
                <a:spcPts val="0"/>
              </a:spcAft>
              <a:buNone/>
            </a:pPr>
            <a:r>
              <a:t/>
            </a:r>
            <a:endParaRPr sz="2100">
              <a:solidFill>
                <a:srgbClr val="272727"/>
              </a:solidFill>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type="title"/>
          </p:nvPr>
        </p:nvSpPr>
        <p:spPr>
          <a:xfrm>
            <a:off x="5685725" y="1032225"/>
            <a:ext cx="3544800" cy="2141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560">
                <a:solidFill>
                  <a:srgbClr val="50B4C8"/>
                </a:solidFill>
              </a:rPr>
              <a:t>Un tablero de visión del acompañamiento del aborto</a:t>
            </a:r>
            <a:endParaRPr b="1" sz="2560">
              <a:solidFill>
                <a:srgbClr val="50B4C8"/>
              </a:solidFill>
            </a:endParaRPr>
          </a:p>
          <a:p>
            <a:pPr indent="0" lvl="0" marL="0" rtl="0" algn="ctr">
              <a:lnSpc>
                <a:spcPct val="100000"/>
              </a:lnSpc>
              <a:spcBef>
                <a:spcPts val="0"/>
              </a:spcBef>
              <a:spcAft>
                <a:spcPts val="0"/>
              </a:spcAft>
              <a:buSzPts val="2800"/>
              <a:buNone/>
            </a:pPr>
            <a:r>
              <a:t/>
            </a:r>
            <a:endParaRPr b="1" sz="2760">
              <a:solidFill>
                <a:srgbClr val="50B4C8"/>
              </a:solidFill>
            </a:endParaRPr>
          </a:p>
        </p:txBody>
      </p:sp>
      <p:pic>
        <p:nvPicPr>
          <p:cNvPr id="363" name="Google Shape;363;p48"/>
          <p:cNvPicPr preferRelativeResize="0"/>
          <p:nvPr/>
        </p:nvPicPr>
        <p:blipFill>
          <a:blip r:embed="rId3">
            <a:alphaModFix/>
          </a:blip>
          <a:stretch>
            <a:fillRect/>
          </a:stretch>
        </p:blipFill>
        <p:spPr>
          <a:xfrm>
            <a:off x="152400" y="0"/>
            <a:ext cx="5464068" cy="4991099"/>
          </a:xfrm>
          <a:prstGeom prst="rect">
            <a:avLst/>
          </a:prstGeom>
          <a:noFill/>
          <a:ln>
            <a:noFill/>
          </a:ln>
        </p:spPr>
      </p:pic>
      <p:pic>
        <p:nvPicPr>
          <p:cNvPr id="364" name="Google Shape;364;p48"/>
          <p:cNvPicPr preferRelativeResize="0"/>
          <p:nvPr/>
        </p:nvPicPr>
        <p:blipFill>
          <a:blip r:embed="rId4">
            <a:alphaModFix/>
          </a:blip>
          <a:stretch>
            <a:fillRect/>
          </a:stretch>
        </p:blipFill>
        <p:spPr>
          <a:xfrm>
            <a:off x="708566" y="564925"/>
            <a:ext cx="4307010" cy="3917324"/>
          </a:xfrm>
          <a:prstGeom prst="rect">
            <a:avLst/>
          </a:prstGeom>
          <a:noFill/>
          <a:ln>
            <a:noFill/>
          </a:ln>
        </p:spPr>
      </p:pic>
      <p:pic>
        <p:nvPicPr>
          <p:cNvPr id="365" name="Google Shape;365;p48"/>
          <p:cNvPicPr preferRelativeResize="0"/>
          <p:nvPr/>
        </p:nvPicPr>
        <p:blipFill>
          <a:blip r:embed="rId5">
            <a:alphaModFix/>
          </a:blip>
          <a:stretch>
            <a:fillRect/>
          </a:stretch>
        </p:blipFill>
        <p:spPr>
          <a:xfrm>
            <a:off x="1593126" y="1342750"/>
            <a:ext cx="775350" cy="833218"/>
          </a:xfrm>
          <a:prstGeom prst="rect">
            <a:avLst/>
          </a:prstGeom>
          <a:noFill/>
          <a:ln>
            <a:noFill/>
          </a:ln>
        </p:spPr>
      </p:pic>
      <p:pic>
        <p:nvPicPr>
          <p:cNvPr id="366" name="Google Shape;366;p48"/>
          <p:cNvPicPr preferRelativeResize="0"/>
          <p:nvPr/>
        </p:nvPicPr>
        <p:blipFill>
          <a:blip r:embed="rId5">
            <a:alphaModFix/>
          </a:blip>
          <a:stretch>
            <a:fillRect/>
          </a:stretch>
        </p:blipFill>
        <p:spPr>
          <a:xfrm>
            <a:off x="2368476" y="1065725"/>
            <a:ext cx="775350" cy="833225"/>
          </a:xfrm>
          <a:prstGeom prst="rect">
            <a:avLst/>
          </a:prstGeom>
          <a:noFill/>
          <a:ln>
            <a:noFill/>
          </a:ln>
        </p:spPr>
      </p:pic>
      <p:pic>
        <p:nvPicPr>
          <p:cNvPr id="367" name="Google Shape;367;p48"/>
          <p:cNvPicPr preferRelativeResize="0"/>
          <p:nvPr/>
        </p:nvPicPr>
        <p:blipFill>
          <a:blip r:embed="rId5">
            <a:alphaModFix/>
          </a:blip>
          <a:stretch>
            <a:fillRect/>
          </a:stretch>
        </p:blipFill>
        <p:spPr>
          <a:xfrm>
            <a:off x="1077751" y="2120588"/>
            <a:ext cx="775350" cy="833218"/>
          </a:xfrm>
          <a:prstGeom prst="rect">
            <a:avLst/>
          </a:prstGeom>
          <a:noFill/>
          <a:ln>
            <a:noFill/>
          </a:ln>
        </p:spPr>
      </p:pic>
      <p:pic>
        <p:nvPicPr>
          <p:cNvPr id="368" name="Google Shape;368;p48"/>
          <p:cNvPicPr preferRelativeResize="0"/>
          <p:nvPr/>
        </p:nvPicPr>
        <p:blipFill>
          <a:blip r:embed="rId5">
            <a:alphaModFix/>
          </a:blip>
          <a:stretch>
            <a:fillRect/>
          </a:stretch>
        </p:blipFill>
        <p:spPr>
          <a:xfrm>
            <a:off x="3207100" y="1130166"/>
            <a:ext cx="820800" cy="882034"/>
          </a:xfrm>
          <a:prstGeom prst="rect">
            <a:avLst/>
          </a:prstGeom>
          <a:noFill/>
          <a:ln>
            <a:noFill/>
          </a:ln>
        </p:spPr>
      </p:pic>
      <p:pic>
        <p:nvPicPr>
          <p:cNvPr id="369" name="Google Shape;369;p48"/>
          <p:cNvPicPr preferRelativeResize="0"/>
          <p:nvPr/>
        </p:nvPicPr>
        <p:blipFill>
          <a:blip r:embed="rId5">
            <a:alphaModFix/>
          </a:blip>
          <a:stretch>
            <a:fillRect/>
          </a:stretch>
        </p:blipFill>
        <p:spPr>
          <a:xfrm>
            <a:off x="1593126" y="2953800"/>
            <a:ext cx="775350" cy="833218"/>
          </a:xfrm>
          <a:prstGeom prst="rect">
            <a:avLst/>
          </a:prstGeom>
          <a:noFill/>
          <a:ln>
            <a:noFill/>
          </a:ln>
        </p:spPr>
      </p:pic>
      <p:pic>
        <p:nvPicPr>
          <p:cNvPr id="370" name="Google Shape;370;p48"/>
          <p:cNvPicPr preferRelativeResize="0"/>
          <p:nvPr/>
        </p:nvPicPr>
        <p:blipFill>
          <a:blip r:embed="rId5">
            <a:alphaModFix/>
          </a:blip>
          <a:stretch>
            <a:fillRect/>
          </a:stretch>
        </p:blipFill>
        <p:spPr>
          <a:xfrm>
            <a:off x="2368476" y="3173650"/>
            <a:ext cx="775350" cy="833218"/>
          </a:xfrm>
          <a:prstGeom prst="rect">
            <a:avLst/>
          </a:prstGeom>
          <a:noFill/>
          <a:ln>
            <a:noFill/>
          </a:ln>
        </p:spPr>
      </p:pic>
      <p:pic>
        <p:nvPicPr>
          <p:cNvPr id="371" name="Google Shape;371;p48"/>
          <p:cNvPicPr preferRelativeResize="0"/>
          <p:nvPr/>
        </p:nvPicPr>
        <p:blipFill>
          <a:blip r:embed="rId5">
            <a:alphaModFix/>
          </a:blip>
          <a:stretch>
            <a:fillRect/>
          </a:stretch>
        </p:blipFill>
        <p:spPr>
          <a:xfrm>
            <a:off x="3343876" y="2941713"/>
            <a:ext cx="775350" cy="833218"/>
          </a:xfrm>
          <a:prstGeom prst="rect">
            <a:avLst/>
          </a:prstGeom>
          <a:noFill/>
          <a:ln>
            <a:noFill/>
          </a:ln>
        </p:spPr>
      </p:pic>
      <p:pic>
        <p:nvPicPr>
          <p:cNvPr id="372" name="Google Shape;372;p48"/>
          <p:cNvPicPr preferRelativeResize="0"/>
          <p:nvPr/>
        </p:nvPicPr>
        <p:blipFill>
          <a:blip r:embed="rId5">
            <a:alphaModFix/>
          </a:blip>
          <a:stretch>
            <a:fillRect/>
          </a:stretch>
        </p:blipFill>
        <p:spPr>
          <a:xfrm>
            <a:off x="1976051" y="2119688"/>
            <a:ext cx="775350" cy="833218"/>
          </a:xfrm>
          <a:prstGeom prst="rect">
            <a:avLst/>
          </a:prstGeom>
          <a:noFill/>
          <a:ln>
            <a:noFill/>
          </a:ln>
        </p:spPr>
      </p:pic>
      <p:pic>
        <p:nvPicPr>
          <p:cNvPr id="373" name="Google Shape;373;p48"/>
          <p:cNvPicPr preferRelativeResize="0"/>
          <p:nvPr/>
        </p:nvPicPr>
        <p:blipFill>
          <a:blip r:embed="rId5">
            <a:alphaModFix/>
          </a:blip>
          <a:stretch>
            <a:fillRect/>
          </a:stretch>
        </p:blipFill>
        <p:spPr>
          <a:xfrm>
            <a:off x="2874351" y="2122513"/>
            <a:ext cx="775350" cy="833218"/>
          </a:xfrm>
          <a:prstGeom prst="rect">
            <a:avLst/>
          </a:prstGeom>
          <a:noFill/>
          <a:ln>
            <a:noFill/>
          </a:ln>
        </p:spPr>
      </p:pic>
      <p:sp>
        <p:nvSpPr>
          <p:cNvPr id="374" name="Google Shape;374;p48"/>
          <p:cNvSpPr txBox="1"/>
          <p:nvPr/>
        </p:nvSpPr>
        <p:spPr>
          <a:xfrm>
            <a:off x="1143675" y="2287825"/>
            <a:ext cx="643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Acceso a Mife-Miso</a:t>
            </a:r>
            <a:endParaRPr sz="800"/>
          </a:p>
          <a:p>
            <a:pPr indent="0" lvl="0" marL="0" rtl="0" algn="l">
              <a:spcBef>
                <a:spcPts val="0"/>
              </a:spcBef>
              <a:spcAft>
                <a:spcPts val="0"/>
              </a:spcAft>
              <a:buNone/>
            </a:pPr>
            <a:r>
              <a:t/>
            </a:r>
            <a:endParaRPr sz="800"/>
          </a:p>
        </p:txBody>
      </p:sp>
      <p:sp>
        <p:nvSpPr>
          <p:cNvPr id="375" name="Google Shape;375;p48"/>
          <p:cNvSpPr txBox="1"/>
          <p:nvPr/>
        </p:nvSpPr>
        <p:spPr>
          <a:xfrm>
            <a:off x="2041975" y="2345288"/>
            <a:ext cx="643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Refugio</a:t>
            </a:r>
            <a:endParaRPr sz="1000"/>
          </a:p>
          <a:p>
            <a:pPr indent="0" lvl="0" marL="0" rtl="0" algn="l">
              <a:spcBef>
                <a:spcPts val="0"/>
              </a:spcBef>
              <a:spcAft>
                <a:spcPts val="0"/>
              </a:spcAft>
              <a:buNone/>
            </a:pPr>
            <a:r>
              <a:t/>
            </a:r>
            <a:endParaRPr sz="900"/>
          </a:p>
          <a:p>
            <a:pPr indent="0" lvl="0" marL="0" rtl="0" algn="l">
              <a:spcBef>
                <a:spcPts val="0"/>
              </a:spcBef>
              <a:spcAft>
                <a:spcPts val="0"/>
              </a:spcAft>
              <a:buNone/>
            </a:pPr>
            <a:r>
              <a:t/>
            </a:r>
            <a:endParaRPr sz="900"/>
          </a:p>
        </p:txBody>
      </p:sp>
      <p:sp>
        <p:nvSpPr>
          <p:cNvPr id="376" name="Google Shape;376;p48"/>
          <p:cNvSpPr txBox="1"/>
          <p:nvPr/>
        </p:nvSpPr>
        <p:spPr>
          <a:xfrm>
            <a:off x="2976125" y="2323575"/>
            <a:ext cx="7206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Espacio seguro</a:t>
            </a:r>
            <a:endParaRPr sz="900"/>
          </a:p>
          <a:p>
            <a:pPr indent="0" lvl="0" marL="0" rtl="0" algn="l">
              <a:spcBef>
                <a:spcPts val="0"/>
              </a:spcBef>
              <a:spcAft>
                <a:spcPts val="0"/>
              </a:spcAft>
              <a:buNone/>
            </a:pPr>
            <a:r>
              <a:t/>
            </a:r>
            <a:endParaRPr sz="1000"/>
          </a:p>
          <a:p>
            <a:pPr indent="0" lvl="0" marL="0" rtl="0" algn="l">
              <a:spcBef>
                <a:spcPts val="0"/>
              </a:spcBef>
              <a:spcAft>
                <a:spcPts val="0"/>
              </a:spcAft>
              <a:buNone/>
            </a:pPr>
            <a:r>
              <a:t/>
            </a:r>
            <a:endParaRPr sz="900"/>
          </a:p>
        </p:txBody>
      </p:sp>
      <p:sp>
        <p:nvSpPr>
          <p:cNvPr id="377" name="Google Shape;377;p48"/>
          <p:cNvSpPr txBox="1"/>
          <p:nvPr/>
        </p:nvSpPr>
        <p:spPr>
          <a:xfrm>
            <a:off x="1668300" y="1564663"/>
            <a:ext cx="643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Red de contactos</a:t>
            </a:r>
            <a:endParaRPr sz="800"/>
          </a:p>
        </p:txBody>
      </p:sp>
      <p:sp>
        <p:nvSpPr>
          <p:cNvPr id="378" name="Google Shape;378;p48"/>
          <p:cNvSpPr txBox="1"/>
          <p:nvPr/>
        </p:nvSpPr>
        <p:spPr>
          <a:xfrm>
            <a:off x="2466038" y="1044050"/>
            <a:ext cx="6435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Línea directa, acceso por Internet</a:t>
            </a:r>
            <a:endParaRPr sz="9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379" name="Google Shape;379;p48"/>
          <p:cNvSpPr txBox="1"/>
          <p:nvPr/>
        </p:nvSpPr>
        <p:spPr>
          <a:xfrm>
            <a:off x="3200500" y="1149950"/>
            <a:ext cx="8877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800"/>
          </a:p>
          <a:p>
            <a:pPr indent="0" lvl="0" marL="0" rtl="0" algn="ctr">
              <a:spcBef>
                <a:spcPts val="0"/>
              </a:spcBef>
              <a:spcAft>
                <a:spcPts val="0"/>
              </a:spcAft>
              <a:buNone/>
            </a:pPr>
            <a:r>
              <a:rPr lang="en" sz="900"/>
              <a:t>Clínica, hospitales, domicilio</a:t>
            </a:r>
            <a:endParaRPr sz="900"/>
          </a:p>
        </p:txBody>
      </p:sp>
      <p:sp>
        <p:nvSpPr>
          <p:cNvPr id="380" name="Google Shape;380;p48"/>
          <p:cNvSpPr txBox="1"/>
          <p:nvPr/>
        </p:nvSpPr>
        <p:spPr>
          <a:xfrm>
            <a:off x="3287700" y="3149100"/>
            <a:ext cx="887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Apoyo psicosocial</a:t>
            </a:r>
            <a:endParaRPr sz="900"/>
          </a:p>
        </p:txBody>
      </p:sp>
      <p:sp>
        <p:nvSpPr>
          <p:cNvPr id="381" name="Google Shape;381;p48"/>
          <p:cNvSpPr txBox="1"/>
          <p:nvPr/>
        </p:nvSpPr>
        <p:spPr>
          <a:xfrm>
            <a:off x="1623150" y="3076813"/>
            <a:ext cx="72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TBA, Parteras, Médicos</a:t>
            </a:r>
            <a:endParaRPr sz="800"/>
          </a:p>
        </p:txBody>
      </p:sp>
      <p:sp>
        <p:nvSpPr>
          <p:cNvPr id="382" name="Google Shape;382;p48"/>
          <p:cNvSpPr txBox="1"/>
          <p:nvPr/>
        </p:nvSpPr>
        <p:spPr>
          <a:xfrm>
            <a:off x="2405325" y="3407875"/>
            <a:ext cx="82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Farmacias</a:t>
            </a:r>
            <a:endParaRPr sz="1100"/>
          </a:p>
        </p:txBody>
      </p:sp>
      <p:sp>
        <p:nvSpPr>
          <p:cNvPr id="383" name="Google Shape;383;p48"/>
          <p:cNvSpPr txBox="1"/>
          <p:nvPr/>
        </p:nvSpPr>
        <p:spPr>
          <a:xfrm>
            <a:off x="1031300" y="490975"/>
            <a:ext cx="155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Accesibilidad</a:t>
            </a:r>
            <a:endParaRPr sz="1100"/>
          </a:p>
        </p:txBody>
      </p:sp>
      <p:sp>
        <p:nvSpPr>
          <p:cNvPr id="384" name="Google Shape;384;p48"/>
          <p:cNvSpPr txBox="1"/>
          <p:nvPr/>
        </p:nvSpPr>
        <p:spPr>
          <a:xfrm>
            <a:off x="1474225" y="4364175"/>
            <a:ext cx="117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No estigma</a:t>
            </a:r>
            <a:endParaRPr sz="1100"/>
          </a:p>
        </p:txBody>
      </p:sp>
      <p:sp>
        <p:nvSpPr>
          <p:cNvPr id="385" name="Google Shape;385;p48"/>
          <p:cNvSpPr txBox="1"/>
          <p:nvPr/>
        </p:nvSpPr>
        <p:spPr>
          <a:xfrm>
            <a:off x="4425050" y="844975"/>
            <a:ext cx="1308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Libertad</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386" name="Google Shape;386;p48"/>
          <p:cNvSpPr txBox="1"/>
          <p:nvPr/>
        </p:nvSpPr>
        <p:spPr>
          <a:xfrm>
            <a:off x="3830375" y="4169625"/>
            <a:ext cx="155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Confidencialidad</a:t>
            </a:r>
            <a:endParaRPr sz="1100"/>
          </a:p>
        </p:txBody>
      </p:sp>
      <p:sp>
        <p:nvSpPr>
          <p:cNvPr id="387" name="Google Shape;387;p48"/>
          <p:cNvSpPr txBox="1"/>
          <p:nvPr/>
        </p:nvSpPr>
        <p:spPr>
          <a:xfrm>
            <a:off x="4638725" y="3405613"/>
            <a:ext cx="1047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Inclusión</a:t>
            </a:r>
            <a:endParaRPr sz="1200"/>
          </a:p>
        </p:txBody>
      </p:sp>
      <p:sp>
        <p:nvSpPr>
          <p:cNvPr id="388" name="Google Shape;388;p48"/>
          <p:cNvSpPr txBox="1"/>
          <p:nvPr/>
        </p:nvSpPr>
        <p:spPr>
          <a:xfrm>
            <a:off x="366850" y="1182638"/>
            <a:ext cx="887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Confiar en las personas embarazadas </a:t>
            </a:r>
            <a:endParaRPr sz="900"/>
          </a:p>
        </p:txBody>
      </p:sp>
      <p:sp>
        <p:nvSpPr>
          <p:cNvPr id="389" name="Google Shape;389;p48"/>
          <p:cNvSpPr txBox="1"/>
          <p:nvPr/>
        </p:nvSpPr>
        <p:spPr>
          <a:xfrm>
            <a:off x="255975" y="3051625"/>
            <a:ext cx="887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Elección</a:t>
            </a:r>
            <a:endParaRPr sz="1100"/>
          </a:p>
        </p:txBody>
      </p:sp>
      <p:sp>
        <p:nvSpPr>
          <p:cNvPr id="390" name="Google Shape;390;p48"/>
          <p:cNvSpPr txBox="1"/>
          <p:nvPr/>
        </p:nvSpPr>
        <p:spPr>
          <a:xfrm>
            <a:off x="4923200" y="1948300"/>
            <a:ext cx="820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Los abortos se pueden acompañar en cualquier lugar</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p:txBody>
      </p:sp>
      <p:sp>
        <p:nvSpPr>
          <p:cNvPr id="391" name="Google Shape;391;p48"/>
          <p:cNvSpPr txBox="1"/>
          <p:nvPr/>
        </p:nvSpPr>
        <p:spPr>
          <a:xfrm>
            <a:off x="3649700" y="2380538"/>
            <a:ext cx="117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CONTEXTO</a:t>
            </a:r>
            <a:endParaRPr>
              <a:latin typeface="Proxima Nova"/>
              <a:ea typeface="Proxima Nova"/>
              <a:cs typeface="Proxima Nova"/>
              <a:sym typeface="Proxima Nova"/>
            </a:endParaRPr>
          </a:p>
        </p:txBody>
      </p:sp>
      <p:sp>
        <p:nvSpPr>
          <p:cNvPr id="392" name="Google Shape;392;p48"/>
          <p:cNvSpPr txBox="1"/>
          <p:nvPr/>
        </p:nvSpPr>
        <p:spPr>
          <a:xfrm>
            <a:off x="2445552" y="100275"/>
            <a:ext cx="104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VALORES</a:t>
            </a:r>
            <a:endParaRPr>
              <a:latin typeface="Proxima Nova"/>
              <a:ea typeface="Proxima Nova"/>
              <a:cs typeface="Proxima Nova"/>
              <a:sym typeface="Proxima Nova"/>
            </a:endParaRPr>
          </a:p>
        </p:txBody>
      </p:sp>
      <p:sp>
        <p:nvSpPr>
          <p:cNvPr id="393" name="Google Shape;393;p48"/>
          <p:cNvSpPr txBox="1"/>
          <p:nvPr/>
        </p:nvSpPr>
        <p:spPr>
          <a:xfrm>
            <a:off x="2851625" y="4546700"/>
            <a:ext cx="82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Valores</a:t>
            </a:r>
            <a:endParaRPr sz="1000">
              <a:latin typeface="Proxima Nova"/>
              <a:ea typeface="Proxima Nova"/>
              <a:cs typeface="Proxima Nova"/>
              <a:sym typeface="Proxima Nova"/>
            </a:endParaRPr>
          </a:p>
        </p:txBody>
      </p:sp>
      <p:sp>
        <p:nvSpPr>
          <p:cNvPr id="394" name="Google Shape;394;p48"/>
          <p:cNvSpPr txBox="1"/>
          <p:nvPr/>
        </p:nvSpPr>
        <p:spPr>
          <a:xfrm>
            <a:off x="2390650" y="4076688"/>
            <a:ext cx="9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Seguridad</a:t>
            </a:r>
            <a:endParaRPr>
              <a:latin typeface="Proxima Nova"/>
              <a:ea typeface="Proxima Nova"/>
              <a:cs typeface="Proxima Nova"/>
              <a:sym typeface="Proxima Nova"/>
            </a:endParaRPr>
          </a:p>
        </p:txBody>
      </p:sp>
      <p:sp>
        <p:nvSpPr>
          <p:cNvPr id="395" name="Google Shape;395;p48"/>
          <p:cNvSpPr txBox="1"/>
          <p:nvPr/>
        </p:nvSpPr>
        <p:spPr>
          <a:xfrm>
            <a:off x="2363325" y="500475"/>
            <a:ext cx="9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Seguridad</a:t>
            </a:r>
            <a:endParaRPr>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9"/>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en" sz="3680"/>
              <a:t>El estigma del aborto </a:t>
            </a:r>
            <a:endParaRPr sz="3680"/>
          </a:p>
          <a:p>
            <a:pPr indent="0" lvl="0" marL="0" rtl="0" algn="ctr">
              <a:lnSpc>
                <a:spcPct val="100000"/>
              </a:lnSpc>
              <a:spcBef>
                <a:spcPts val="0"/>
              </a:spcBef>
              <a:spcAft>
                <a:spcPts val="0"/>
              </a:spcAft>
              <a:buNone/>
            </a:pPr>
            <a:r>
              <a:rPr lang="en" sz="3680"/>
              <a:t>y su papel en nuestro trabajo sobre el aborto</a:t>
            </a:r>
            <a:endParaRPr sz="3680"/>
          </a:p>
        </p:txBody>
      </p:sp>
      <p:sp>
        <p:nvSpPr>
          <p:cNvPr id="401" name="Google Shape;401;p49"/>
          <p:cNvSpPr txBox="1"/>
          <p:nvPr>
            <p:ph idx="1" type="subTitle"/>
          </p:nvPr>
        </p:nvSpPr>
        <p:spPr>
          <a:xfrm>
            <a:off x="311700" y="3165823"/>
            <a:ext cx="8520600" cy="733500"/>
          </a:xfrm>
          <a:prstGeom prst="rect">
            <a:avLst/>
          </a:prstGeom>
          <a:noFill/>
          <a:ln>
            <a:noFill/>
          </a:ln>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3060"/>
              <a:buNone/>
            </a:pPr>
            <a:r>
              <a:rPr lang="en" sz="1979"/>
              <a:t>Sesión</a:t>
            </a:r>
            <a:r>
              <a:rPr lang="en" sz="1979"/>
              <a:t> 3: Natalia Broniarczyk, Karolina Więckiewicz</a:t>
            </a:r>
            <a:endParaRPr sz="1979"/>
          </a:p>
          <a:p>
            <a:pPr indent="0" lvl="0" marL="0" rtl="0" algn="ctr">
              <a:lnSpc>
                <a:spcPct val="80000"/>
              </a:lnSpc>
              <a:spcBef>
                <a:spcPts val="0"/>
              </a:spcBef>
              <a:spcAft>
                <a:spcPts val="0"/>
              </a:spcAft>
              <a:buSzPts val="3060"/>
              <a:buNone/>
            </a:pPr>
            <a:r>
              <a:rPr lang="en" sz="1979"/>
              <a:t>(Abortion Dream Team), Poland</a:t>
            </a:r>
            <a:endParaRPr sz="1979"/>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50"/>
          <p:cNvPicPr preferRelativeResize="0"/>
          <p:nvPr/>
        </p:nvPicPr>
        <p:blipFill rotWithShape="1">
          <a:blip r:embed="rId3">
            <a:alphaModFix/>
          </a:blip>
          <a:srcRect b="0" l="0" r="0" t="0"/>
          <a:stretch/>
        </p:blipFill>
        <p:spPr>
          <a:xfrm>
            <a:off x="2465400" y="0"/>
            <a:ext cx="6678599" cy="5206401"/>
          </a:xfrm>
          <a:prstGeom prst="rect">
            <a:avLst/>
          </a:prstGeom>
          <a:noFill/>
          <a:ln>
            <a:noFill/>
          </a:ln>
        </p:spPr>
      </p:pic>
      <p:sp>
        <p:nvSpPr>
          <p:cNvPr id="407" name="Google Shape;407;p50"/>
          <p:cNvSpPr txBox="1"/>
          <p:nvPr/>
        </p:nvSpPr>
        <p:spPr>
          <a:xfrm>
            <a:off x="202200" y="410200"/>
            <a:ext cx="2263200" cy="4648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a:solidFill>
                  <a:schemeClr val="accent3"/>
                </a:solidFill>
                <a:latin typeface="Oswald"/>
                <a:ea typeface="Oswald"/>
                <a:cs typeface="Oswald"/>
                <a:sym typeface="Oswald"/>
              </a:rPr>
              <a:t>¿Cuáles son las representaciones del estigma en cada nivel que, en su opinión, pueden tener un impacto en tu propio estigma y en tu trabajo como proveedores de servicios de aborto?</a:t>
            </a:r>
            <a:endParaRPr sz="2000">
              <a:solidFill>
                <a:schemeClr val="accent3"/>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51"/>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3" name="Google Shape;413;p51"/>
          <p:cNvSpPr txBox="1"/>
          <p:nvPr>
            <p:ph idx="4294967295" type="title"/>
          </p:nvPr>
        </p:nvSpPr>
        <p:spPr>
          <a:xfrm>
            <a:off x="311700" y="145700"/>
            <a:ext cx="8520600" cy="9675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¿Qué papel desempeñan los medios de comunicación populares y su representación de las personas que necesitan y se someten a un aborto, los proveedores de servicios de aborto y la situación legal del aborto en el estigma del aborto?</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14" name="Google Shape;414;p51"/>
          <p:cNvSpPr txBox="1"/>
          <p:nvPr/>
        </p:nvSpPr>
        <p:spPr>
          <a:xfrm>
            <a:off x="2703675" y="4746100"/>
            <a:ext cx="66762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sz="1300">
                <a:highlight>
                  <a:srgbClr val="FFF2CC"/>
                </a:highlight>
                <a:latin typeface="Lato"/>
                <a:ea typeface="Lato"/>
                <a:cs typeface="Lato"/>
                <a:sym typeface="Lato"/>
              </a:rPr>
              <a:t>Utiliza estos "puntos adhesivos" para estar de acuerdo con lo que ha escrito otra persona</a:t>
            </a:r>
            <a:endParaRPr i="1" sz="1300">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415" name="Google Shape;415;p51"/>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6" name="Google Shape;416;p51"/>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17" name="Google Shape;417;p51"/>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18" name="Google Shape;418;p51"/>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1"/>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20" name="Google Shape;420;p51"/>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21" name="Google Shape;421;p51"/>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22" name="Google Shape;422;p51"/>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1"/>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1"/>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1"/>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1"/>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1"/>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1"/>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1"/>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1"/>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1"/>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1"/>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1"/>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1"/>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1"/>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1"/>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1"/>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1"/>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1"/>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1"/>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1"/>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1"/>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1"/>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1"/>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1"/>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1"/>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1"/>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1"/>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449" name="Google Shape;449;p51"/>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1"/>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1" name="Google Shape;451;p51"/>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452" name="Google Shape;452;p51"/>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3" name="Google Shape;453;p51"/>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4" name="Google Shape;454;p51"/>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455" name="Google Shape;455;p51"/>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6" name="Google Shape;456;p51"/>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57" name="Google Shape;457;p51"/>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458" name="Google Shape;458;p51"/>
          <p:cNvSpPr txBox="1"/>
          <p:nvPr>
            <p:ph idx="4294967295" type="title"/>
          </p:nvPr>
        </p:nvSpPr>
        <p:spPr>
          <a:xfrm>
            <a:off x="149825" y="3620275"/>
            <a:ext cx="3511200" cy="12444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lang="en"/>
              <a:t>Medios de comunicación y cultura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sp>
        <p:nvSpPr>
          <p:cNvPr id="463" name="Google Shape;463;p52"/>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4" name="Google Shape;464;p52"/>
          <p:cNvSpPr txBox="1"/>
          <p:nvPr>
            <p:ph idx="4294967295" type="title"/>
          </p:nvPr>
        </p:nvSpPr>
        <p:spPr>
          <a:xfrm>
            <a:off x="311700" y="345475"/>
            <a:ext cx="8520600" cy="5601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¿Cuál es la relación entre las leyes, reglamentos y el estigma del aborto?</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465" name="Google Shape;465;p52"/>
          <p:cNvSpPr txBox="1"/>
          <p:nvPr/>
        </p:nvSpPr>
        <p:spPr>
          <a:xfrm>
            <a:off x="2970825" y="4746100"/>
            <a:ext cx="61419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300">
                <a:highlight>
                  <a:srgbClr val="FFF2CC"/>
                </a:highlight>
                <a:latin typeface="Lato"/>
                <a:ea typeface="Lato"/>
                <a:cs typeface="Lato"/>
                <a:sym typeface="Lato"/>
              </a:rPr>
              <a:t>Utiliza estos "puntos adhesivos" para estar de acuerdo con lo que ha escrito otra persona</a:t>
            </a:r>
            <a:endParaRPr i="1" sz="1300">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466" name="Google Shape;466;p52"/>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7" name="Google Shape;467;p52"/>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68" name="Google Shape;468;p52"/>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469" name="Google Shape;469;p52"/>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2"/>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471" name="Google Shape;471;p52"/>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472" name="Google Shape;472;p52"/>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473" name="Google Shape;473;p52"/>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2"/>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2"/>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2"/>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2"/>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2"/>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52"/>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2"/>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2"/>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2"/>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2"/>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2"/>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2"/>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2"/>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2"/>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2"/>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2"/>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2"/>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2"/>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2"/>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2"/>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2"/>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2"/>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2"/>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2"/>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2"/>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2"/>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00" name="Google Shape;500;p52"/>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2"/>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2" name="Google Shape;502;p52"/>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03" name="Google Shape;503;p52"/>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4" name="Google Shape;504;p52"/>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5" name="Google Shape;505;p52"/>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06" name="Google Shape;506;p52"/>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7" name="Google Shape;507;p52"/>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08" name="Google Shape;508;p52"/>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09" name="Google Shape;509;p52"/>
          <p:cNvSpPr txBox="1"/>
          <p:nvPr>
            <p:ph idx="4294967295" type="title"/>
          </p:nvPr>
        </p:nvSpPr>
        <p:spPr>
          <a:xfrm>
            <a:off x="146275" y="3448125"/>
            <a:ext cx="3472200" cy="11454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Legal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sp>
        <p:nvSpPr>
          <p:cNvPr id="514" name="Google Shape;514;p53"/>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5" name="Google Shape;515;p53"/>
          <p:cNvSpPr txBox="1"/>
          <p:nvPr>
            <p:ph idx="4294967295" type="title"/>
          </p:nvPr>
        </p:nvSpPr>
        <p:spPr>
          <a:xfrm>
            <a:off x="311700" y="243825"/>
            <a:ext cx="8520600" cy="7653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¿Cuál es la relación entre la forma en que se proporciona el aborto (servicios) y el estigma del aborto?</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16" name="Google Shape;516;p53"/>
          <p:cNvSpPr txBox="1"/>
          <p:nvPr/>
        </p:nvSpPr>
        <p:spPr>
          <a:xfrm>
            <a:off x="2916975" y="4739300"/>
            <a:ext cx="62496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300">
                <a:highlight>
                  <a:srgbClr val="FFF2CC"/>
                </a:highlight>
                <a:latin typeface="Lato"/>
                <a:ea typeface="Lato"/>
                <a:cs typeface="Lato"/>
                <a:sym typeface="Lato"/>
              </a:rPr>
              <a:t>Utiliza estos "puntos adhesivos" para estar de acuerdo con lo que ha escrito otra persona</a:t>
            </a:r>
            <a:endParaRPr i="1" sz="1300">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517" name="Google Shape;517;p53"/>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8" name="Google Shape;518;p53"/>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19" name="Google Shape;519;p53"/>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20" name="Google Shape;520;p53"/>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3"/>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22" name="Google Shape;522;p53"/>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23" name="Google Shape;523;p53"/>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24" name="Google Shape;524;p53"/>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53"/>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53"/>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3"/>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3"/>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3"/>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3"/>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3"/>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3"/>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3"/>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3"/>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3"/>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3"/>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3"/>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53"/>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53"/>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53"/>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53"/>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53"/>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53"/>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3"/>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53"/>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53"/>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53"/>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3"/>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3"/>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53"/>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551" name="Google Shape;551;p53"/>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3"/>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3" name="Google Shape;553;p53"/>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554" name="Google Shape;554;p53"/>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5" name="Google Shape;555;p53"/>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6" name="Google Shape;556;p53"/>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57" name="Google Shape;557;p53"/>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8" name="Google Shape;558;p53"/>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59" name="Google Shape;559;p53"/>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560" name="Google Shape;560;p53"/>
          <p:cNvSpPr txBox="1"/>
          <p:nvPr>
            <p:ph idx="4294967295" type="title"/>
          </p:nvPr>
        </p:nvSpPr>
        <p:spPr>
          <a:xfrm>
            <a:off x="146275" y="3448125"/>
            <a:ext cx="3153300" cy="12528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SzPct val="121052"/>
              <a:buNone/>
            </a:pPr>
            <a:r>
              <a:rPr lang="en" sz="3800"/>
              <a:t>Institucional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54"/>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6" name="Google Shape;566;p54"/>
          <p:cNvSpPr txBox="1"/>
          <p:nvPr>
            <p:ph idx="4294967295" type="title"/>
          </p:nvPr>
        </p:nvSpPr>
        <p:spPr>
          <a:xfrm>
            <a:off x="311700" y="255425"/>
            <a:ext cx="8520600" cy="75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¿Cómo influyen las actitudes y acciones de la comunidad relacionadas con el aborto en el estigma o protegen del mismo a quienes necesitan/tienen abortos?</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rPr lang="en" sz="1800">
                <a:solidFill>
                  <a:schemeClr val="lt1"/>
                </a:solidFill>
                <a:latin typeface="Proxima Nova"/>
                <a:ea typeface="Proxima Nova"/>
                <a:cs typeface="Proxima Nova"/>
                <a:sym typeface="Proxima Nova"/>
              </a:rPr>
              <a:t>?</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567" name="Google Shape;567;p54"/>
          <p:cNvSpPr txBox="1"/>
          <p:nvPr/>
        </p:nvSpPr>
        <p:spPr>
          <a:xfrm>
            <a:off x="2988225" y="4711575"/>
            <a:ext cx="61071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300">
                <a:highlight>
                  <a:srgbClr val="FFF2CC"/>
                </a:highlight>
                <a:latin typeface="Lato"/>
                <a:ea typeface="Lato"/>
                <a:cs typeface="Lato"/>
                <a:sym typeface="Lato"/>
              </a:rPr>
              <a:t>Utiliza estos "puntos adhesivos" para estar de acuerdo con lo que ha escrito otra persona</a:t>
            </a:r>
            <a:endParaRPr i="1" sz="1300">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568" name="Google Shape;568;p54"/>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69" name="Google Shape;569;p54"/>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0" name="Google Shape;570;p54"/>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571" name="Google Shape;571;p54"/>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4"/>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573" name="Google Shape;573;p54"/>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574" name="Google Shape;574;p54"/>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575" name="Google Shape;575;p54"/>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54"/>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54"/>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4"/>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4"/>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4"/>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4"/>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4"/>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4"/>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4"/>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4"/>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4"/>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4"/>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4"/>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4"/>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4"/>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4"/>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4"/>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4"/>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4"/>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4"/>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4"/>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4"/>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4"/>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4"/>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4"/>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4"/>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02" name="Google Shape;602;p54"/>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4"/>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04" name="Google Shape;604;p54"/>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05" name="Google Shape;605;p54"/>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6" name="Google Shape;606;p54"/>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7" name="Google Shape;607;p54"/>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08" name="Google Shape;608;p54"/>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09" name="Google Shape;609;p54"/>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0" name="Google Shape;610;p54"/>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11" name="Google Shape;611;p54"/>
          <p:cNvSpPr txBox="1"/>
          <p:nvPr>
            <p:ph idx="4294967295" type="title"/>
          </p:nvPr>
        </p:nvSpPr>
        <p:spPr>
          <a:xfrm>
            <a:off x="146275" y="3448125"/>
            <a:ext cx="3108300" cy="12102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3800"/>
              <a:t>Comunidad </a:t>
            </a:r>
            <a:endParaRPr sz="3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 name="Shape 615"/>
        <p:cNvGrpSpPr/>
        <p:nvPr/>
      </p:nvGrpSpPr>
      <p:grpSpPr>
        <a:xfrm>
          <a:off x="0" y="0"/>
          <a:ext cx="0" cy="0"/>
          <a:chOff x="0" y="0"/>
          <a:chExt cx="0" cy="0"/>
        </a:xfrm>
      </p:grpSpPr>
      <p:sp>
        <p:nvSpPr>
          <p:cNvPr id="616" name="Google Shape;616;p55"/>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17" name="Google Shape;617;p55"/>
          <p:cNvSpPr txBox="1"/>
          <p:nvPr>
            <p:ph idx="4294967295" type="title"/>
          </p:nvPr>
        </p:nvSpPr>
        <p:spPr>
          <a:xfrm>
            <a:off x="311700" y="345475"/>
            <a:ext cx="8520600" cy="663600"/>
          </a:xfrm>
          <a:prstGeom prst="rect">
            <a:avLst/>
          </a:prstGeom>
          <a:solidFill>
            <a:schemeClr val="accent3"/>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800">
                <a:solidFill>
                  <a:schemeClr val="lt1"/>
                </a:solidFill>
                <a:latin typeface="Proxima Nova"/>
                <a:ea typeface="Proxima Nova"/>
                <a:cs typeface="Proxima Nova"/>
                <a:sym typeface="Proxima Nova"/>
              </a:rPr>
              <a:t>¿Cuál es la relación entre la experiencia personal del aborto y el estigma del aborto?</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00000"/>
              <a:buFont typeface="Arial"/>
              <a:buNone/>
            </a:pPr>
            <a:r>
              <a:t/>
            </a:r>
            <a:endParaRPr sz="1800">
              <a:solidFill>
                <a:schemeClr val="lt1"/>
              </a:solidFill>
              <a:latin typeface="Proxima Nova"/>
              <a:ea typeface="Proxima Nova"/>
              <a:cs typeface="Proxima Nova"/>
              <a:sym typeface="Proxima Nova"/>
            </a:endParaRPr>
          </a:p>
          <a:p>
            <a:pPr indent="0" lvl="0" marL="0" rtl="0" algn="l">
              <a:lnSpc>
                <a:spcPct val="115000"/>
              </a:lnSpc>
              <a:spcBef>
                <a:spcPts val="120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618" name="Google Shape;618;p55"/>
          <p:cNvSpPr txBox="1"/>
          <p:nvPr/>
        </p:nvSpPr>
        <p:spPr>
          <a:xfrm>
            <a:off x="2894700" y="4694475"/>
            <a:ext cx="6249300" cy="4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300">
                <a:highlight>
                  <a:srgbClr val="FFF2CC"/>
                </a:highlight>
                <a:latin typeface="Lato"/>
                <a:ea typeface="Lato"/>
                <a:cs typeface="Lato"/>
                <a:sym typeface="Lato"/>
              </a:rPr>
              <a:t>Utiliza estos "puntos adhesivos" para estar de acuerdo con lo que ha escrito otra persona</a:t>
            </a:r>
            <a:endParaRPr i="1" sz="1300">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619" name="Google Shape;619;p55"/>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0" name="Google Shape;620;p55"/>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1" name="Google Shape;621;p55"/>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622" name="Google Shape;622;p55"/>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55"/>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24" name="Google Shape;624;p55"/>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625" name="Google Shape;625;p55"/>
          <p:cNvSpPr/>
          <p:nvPr/>
        </p:nvSpPr>
        <p:spPr>
          <a:xfrm>
            <a:off x="262046"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626" name="Google Shape;626;p55"/>
          <p:cNvSpPr/>
          <p:nvPr/>
        </p:nvSpPr>
        <p:spPr>
          <a:xfrm>
            <a:off x="81664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55"/>
          <p:cNvSpPr/>
          <p:nvPr/>
        </p:nvSpPr>
        <p:spPr>
          <a:xfrm>
            <a:off x="6869575"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55"/>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55"/>
          <p:cNvSpPr/>
          <p:nvPr/>
        </p:nvSpPr>
        <p:spPr>
          <a:xfrm>
            <a:off x="6398375" y="4051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5"/>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55"/>
          <p:cNvSpPr/>
          <p:nvPr/>
        </p:nvSpPr>
        <p:spPr>
          <a:xfrm>
            <a:off x="7621125"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55"/>
          <p:cNvSpPr/>
          <p:nvPr/>
        </p:nvSpPr>
        <p:spPr>
          <a:xfrm>
            <a:off x="7621250"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5"/>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55"/>
          <p:cNvSpPr/>
          <p:nvPr/>
        </p:nvSpPr>
        <p:spPr>
          <a:xfrm>
            <a:off x="8309625" y="3822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55"/>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55"/>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55"/>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55"/>
          <p:cNvSpPr/>
          <p:nvPr/>
        </p:nvSpPr>
        <p:spPr>
          <a:xfrm>
            <a:off x="7352100" y="39868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55"/>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55"/>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5"/>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55"/>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55"/>
          <p:cNvSpPr/>
          <p:nvPr/>
        </p:nvSpPr>
        <p:spPr>
          <a:xfrm>
            <a:off x="8364350" y="4281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55"/>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5"/>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5"/>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5"/>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55"/>
          <p:cNvSpPr/>
          <p:nvPr/>
        </p:nvSpPr>
        <p:spPr>
          <a:xfrm>
            <a:off x="8711700" y="40519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5"/>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5"/>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5"/>
          <p:cNvSpPr/>
          <p:nvPr/>
        </p:nvSpPr>
        <p:spPr>
          <a:xfrm>
            <a:off x="7890150" y="43271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5"/>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653" name="Google Shape;653;p55"/>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5"/>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55" name="Google Shape;655;p55"/>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656" name="Google Shape;656;p55"/>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7" name="Google Shape;657;p55"/>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8" name="Google Shape;658;p55"/>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9" name="Google Shape;659;p55"/>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0" name="Google Shape;660;p55"/>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661" name="Google Shape;661;p55"/>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sz="900"/>
          </a:p>
        </p:txBody>
      </p:sp>
      <p:sp>
        <p:nvSpPr>
          <p:cNvPr id="662" name="Google Shape;662;p55"/>
          <p:cNvSpPr txBox="1"/>
          <p:nvPr>
            <p:ph idx="4294967295" type="title"/>
          </p:nvPr>
        </p:nvSpPr>
        <p:spPr>
          <a:xfrm>
            <a:off x="146275" y="3448125"/>
            <a:ext cx="3372900" cy="11931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SzPts val="4600"/>
              <a:buNone/>
            </a:pPr>
            <a:r>
              <a:rPr lang="en" sz="3800"/>
              <a:t>Individual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6"/>
          <p:cNvSpPr txBox="1"/>
          <p:nvPr>
            <p:ph type="title"/>
          </p:nvPr>
        </p:nvSpPr>
        <p:spPr>
          <a:xfrm>
            <a:off x="311700" y="630800"/>
            <a:ext cx="8771100" cy="5727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lang="en"/>
              <a:t>¿Qué importancia tiene esto en el trabajo de los proveedores?</a:t>
            </a:r>
            <a:endParaRPr/>
          </a:p>
        </p:txBody>
      </p:sp>
      <p:sp>
        <p:nvSpPr>
          <p:cNvPr id="668" name="Google Shape;668;p56"/>
          <p:cNvSpPr txBox="1"/>
          <p:nvPr>
            <p:ph idx="1" type="body"/>
          </p:nvPr>
        </p:nvSpPr>
        <p:spPr>
          <a:xfrm>
            <a:off x="311700" y="1268575"/>
            <a:ext cx="8520600" cy="37473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Todo nuestro trabajo se ve afectado por el estigma en todos los niveles</a:t>
            </a:r>
            <a:endParaRPr/>
          </a:p>
          <a:p>
            <a:pPr indent="-342900" lvl="0" marL="457200" rtl="0" algn="l">
              <a:lnSpc>
                <a:spcPct val="115000"/>
              </a:lnSpc>
              <a:spcBef>
                <a:spcPts val="0"/>
              </a:spcBef>
              <a:spcAft>
                <a:spcPts val="0"/>
              </a:spcAft>
              <a:buSzPts val="1800"/>
              <a:buChar char="-"/>
            </a:pPr>
            <a:r>
              <a:rPr lang="en"/>
              <a:t>Todxs estamos afectados por el estigma </a:t>
            </a:r>
            <a:endParaRPr/>
          </a:p>
          <a:p>
            <a:pPr indent="-342900" lvl="0" marL="457200" rtl="0" algn="l">
              <a:lnSpc>
                <a:spcPct val="115000"/>
              </a:lnSpc>
              <a:spcBef>
                <a:spcPts val="0"/>
              </a:spcBef>
              <a:spcAft>
                <a:spcPts val="0"/>
              </a:spcAft>
              <a:buSzPts val="1800"/>
              <a:buChar char="-"/>
            </a:pPr>
            <a:r>
              <a:rPr lang="en"/>
              <a:t>Autoestigma y estigma propio</a:t>
            </a:r>
            <a:endParaRPr/>
          </a:p>
          <a:p>
            <a:pPr indent="-342900" lvl="0" marL="457200" rtl="0" algn="l">
              <a:lnSpc>
                <a:spcPct val="115000"/>
              </a:lnSpc>
              <a:spcBef>
                <a:spcPts val="0"/>
              </a:spcBef>
              <a:spcAft>
                <a:spcPts val="0"/>
              </a:spcAft>
              <a:buSzPts val="1800"/>
              <a:buChar char="-"/>
            </a:pPr>
            <a:r>
              <a:rPr lang="en"/>
              <a:t>Todxs lo tenemos </a:t>
            </a:r>
            <a:endParaRPr/>
          </a:p>
          <a:p>
            <a:pPr indent="-342900" lvl="0" marL="457200" rtl="0" algn="l">
              <a:lnSpc>
                <a:spcPct val="115000"/>
              </a:lnSpc>
              <a:spcBef>
                <a:spcPts val="0"/>
              </a:spcBef>
              <a:spcAft>
                <a:spcPts val="0"/>
              </a:spcAft>
              <a:buSzPts val="1800"/>
              <a:buChar char="-"/>
            </a:pPr>
            <a:r>
              <a:rPr lang="en"/>
              <a:t>Nuestro propio estigma afecta a la forma en que trabajamos con el aborto y con las personas a las que apoyamos </a:t>
            </a:r>
            <a:endParaRPr/>
          </a:p>
          <a:p>
            <a:pPr indent="-342900" lvl="0" marL="457200" rtl="0" algn="l">
              <a:lnSpc>
                <a:spcPct val="115000"/>
              </a:lnSpc>
              <a:spcBef>
                <a:spcPts val="0"/>
              </a:spcBef>
              <a:spcAft>
                <a:spcPts val="0"/>
              </a:spcAft>
              <a:buSzPts val="1800"/>
              <a:buChar char="-"/>
            </a:pPr>
            <a:r>
              <a:rPr lang="en"/>
              <a:t>Es importante darse cuenta de cómo se produce</a:t>
            </a:r>
            <a:endParaRPr/>
          </a:p>
          <a:p>
            <a:pPr indent="-342900" lvl="0" marL="457200" rtl="0" algn="l">
              <a:lnSpc>
                <a:spcPct val="115000"/>
              </a:lnSpc>
              <a:spcBef>
                <a:spcPts val="0"/>
              </a:spcBef>
              <a:spcAft>
                <a:spcPts val="0"/>
              </a:spcAft>
              <a:buSzPts val="1800"/>
              <a:buChar char="-"/>
            </a:pPr>
            <a:r>
              <a:rPr lang="en"/>
              <a:t>Tiene un impacto en nosotrxs mismxs y podemos superarlo para que nuestro trabajo no sea una carga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7"/>
          <p:cNvSpPr txBox="1"/>
          <p:nvPr>
            <p:ph type="title"/>
          </p:nvPr>
        </p:nvSpPr>
        <p:spPr>
          <a:xfrm>
            <a:off x="311700" y="259250"/>
            <a:ext cx="8520600" cy="572700"/>
          </a:xfrm>
          <a:prstGeom prst="rect">
            <a:avLst/>
          </a:prstGeom>
        </p:spPr>
        <p:txBody>
          <a:bodyPr anchorCtr="0" anchor="t" bIns="91425" lIns="91425" spcFirstLastPara="1" rIns="91425" wrap="square" tIns="91425">
            <a:normAutofit fontScale="90000"/>
          </a:bodyPr>
          <a:lstStyle/>
          <a:p>
            <a:pPr indent="0" lvl="0" marL="0" rtl="0" algn="just">
              <a:spcBef>
                <a:spcPts val="0"/>
              </a:spcBef>
              <a:spcAft>
                <a:spcPts val="0"/>
              </a:spcAft>
              <a:buNone/>
            </a:pPr>
            <a:r>
              <a:rPr lang="en" sz="2555"/>
              <a:t>¿Cómo puede afectar el estigma del aborto a nuestro papel como proveedores de servicios de aborto?</a:t>
            </a:r>
            <a:endParaRPr sz="2555"/>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74" name="Google Shape;674;p57"/>
          <p:cNvSpPr txBox="1"/>
          <p:nvPr>
            <p:ph idx="1" type="body"/>
          </p:nvPr>
        </p:nvSpPr>
        <p:spPr>
          <a:xfrm>
            <a:off x="311700" y="1375800"/>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rPr lang="en" sz="2714">
                <a:solidFill>
                  <a:schemeClr val="accent3"/>
                </a:solidFill>
                <a:latin typeface="Alfa Slab One"/>
                <a:ea typeface="Alfa Slab One"/>
                <a:cs typeface="Alfa Slab One"/>
                <a:sym typeface="Alfa Slab One"/>
              </a:rPr>
              <a:t>Nosotros y nuestro papel / Las personas y sus necesidades</a:t>
            </a:r>
            <a:endParaRPr sz="2714">
              <a:solidFill>
                <a:schemeClr val="accent3"/>
              </a:solidFill>
              <a:latin typeface="Alfa Slab One"/>
              <a:ea typeface="Alfa Slab One"/>
              <a:cs typeface="Alfa Slab One"/>
              <a:sym typeface="Alfa Slab One"/>
            </a:endParaRPr>
          </a:p>
          <a:p>
            <a:pPr indent="0" lvl="0" marL="0" rtl="0" algn="l">
              <a:lnSpc>
                <a:spcPct val="100000"/>
              </a:lnSpc>
              <a:spcBef>
                <a:spcPts val="0"/>
              </a:spcBef>
              <a:spcAft>
                <a:spcPts val="0"/>
              </a:spcAft>
              <a:buNone/>
            </a:pPr>
            <a:r>
              <a:t/>
            </a:r>
            <a:endParaRPr sz="2714">
              <a:solidFill>
                <a:schemeClr val="accent3"/>
              </a:solidFill>
              <a:latin typeface="Alfa Slab One"/>
              <a:ea typeface="Alfa Slab One"/>
              <a:cs typeface="Alfa Slab One"/>
              <a:sym typeface="Alfa Slab One"/>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Pensar que podemos salvar a las personas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Supuestos sobre las personas a las que apoyamos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Rescatar, curar a las personas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Quere resolver todos sus problemas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Sin fronteras, sin colocar límites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Sentir que eres lo mejor que le puede pasar a una persona y tratar de demostrarlo</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Aborto de "sus" sueños (elección)</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Pedir disculpas por cosas que no dependen de nosotrxs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Asegurar a la gente que todo estará bien, proteger a la gente de las cosas que tememos o que vienen de nuestro propio estigma (no hay dolor, no hay necesidad de ir al hospital, etc.), colorear la realidad en lugar de admitir que puede ser diferente, no ser sincerxs por miedo</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Fingir que lo sabemos todo</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Hacer que la gente dependa de nosotros</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Asumir la responsabilidad de ofrecer la "mejor" experiencia de aborto posible</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Mentir a la gente sobre lo que debe "prepararse" para ver, sentir, etc.</a:t>
            </a:r>
            <a:endParaRPr b="1" sz="1458">
              <a:solidFill>
                <a:srgbClr val="E91D63"/>
              </a:solidFill>
              <a:latin typeface="Arial"/>
              <a:ea typeface="Arial"/>
              <a:cs typeface="Arial"/>
              <a:sym typeface="Arial"/>
            </a:endParaRPr>
          </a:p>
          <a:p>
            <a:pPr indent="-300357" lvl="0" marL="457200" rtl="0" algn="l">
              <a:spcBef>
                <a:spcPts val="0"/>
              </a:spcBef>
              <a:spcAft>
                <a:spcPts val="0"/>
              </a:spcAft>
              <a:buClr>
                <a:srgbClr val="E91D63"/>
              </a:buClr>
              <a:buSzPct val="100000"/>
              <a:buFont typeface="Arial"/>
              <a:buChar char="●"/>
            </a:pPr>
            <a:r>
              <a:rPr b="1" lang="en" sz="1458">
                <a:solidFill>
                  <a:srgbClr val="E91D63"/>
                </a:solidFill>
                <a:latin typeface="Arial"/>
                <a:ea typeface="Arial"/>
                <a:cs typeface="Arial"/>
                <a:sym typeface="Arial"/>
              </a:rPr>
              <a:t>Estigma interseccional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1"/>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400"/>
              <a:buNone/>
            </a:pPr>
            <a:r>
              <a:rPr lang="en" sz="4600"/>
              <a:t>Las Acompañantes</a:t>
            </a:r>
            <a:endParaRPr sz="4600"/>
          </a:p>
        </p:txBody>
      </p:sp>
      <p:sp>
        <p:nvSpPr>
          <p:cNvPr id="133" name="Google Shape;133;p31"/>
          <p:cNvSpPr txBox="1"/>
          <p:nvPr>
            <p:ph idx="1" type="subTitle"/>
          </p:nvPr>
        </p:nvSpPr>
        <p:spPr>
          <a:xfrm>
            <a:off x="311700" y="3142598"/>
            <a:ext cx="8520600" cy="733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ctr">
              <a:lnSpc>
                <a:spcPct val="100000"/>
              </a:lnSpc>
              <a:spcBef>
                <a:spcPts val="0"/>
              </a:spcBef>
              <a:spcAft>
                <a:spcPts val="0"/>
              </a:spcAft>
              <a:buSzPct val="108107"/>
              <a:buNone/>
            </a:pPr>
            <a:r>
              <a:rPr lang="en"/>
              <a:t>Sesión</a:t>
            </a:r>
            <a:r>
              <a:rPr lang="en"/>
              <a:t> 1 : Daniela TV (</a:t>
            </a:r>
            <a:r>
              <a:rPr lang="en"/>
              <a:t>Di RAMONA) &amp; </a:t>
            </a:r>
            <a:endParaRPr/>
          </a:p>
          <a:p>
            <a:pPr indent="0" lvl="0" marL="0" rtl="0" algn="ctr">
              <a:lnSpc>
                <a:spcPct val="100000"/>
              </a:lnSpc>
              <a:spcBef>
                <a:spcPts val="0"/>
              </a:spcBef>
              <a:spcAft>
                <a:spcPts val="0"/>
              </a:spcAft>
              <a:buSzPct val="108107"/>
              <a:buNone/>
            </a:pPr>
            <a:r>
              <a:rPr lang="en"/>
              <a:t>Sandra Cardona + Vanessa Jimenez (Necesito Abortar) México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8"/>
          <p:cNvSpPr txBox="1"/>
          <p:nvPr>
            <p:ph type="title"/>
          </p:nvPr>
        </p:nvSpPr>
        <p:spPr>
          <a:xfrm>
            <a:off x="514800" y="301400"/>
            <a:ext cx="8114400" cy="2445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None/>
            </a:pPr>
            <a:r>
              <a:rPr lang="en" sz="2820"/>
              <a:t>La empatía radical no consiste en comprender a todo el mundo y tener compasión por todos</a:t>
            </a:r>
            <a:endParaRPr sz="2820"/>
          </a:p>
          <a:p>
            <a:pPr indent="0" lvl="0" marL="0" rtl="0" algn="l">
              <a:lnSpc>
                <a:spcPct val="100000"/>
              </a:lnSpc>
              <a:spcBef>
                <a:spcPts val="0"/>
              </a:spcBef>
              <a:spcAft>
                <a:spcPts val="0"/>
              </a:spcAft>
              <a:buSzPts val="3240"/>
              <a:buNone/>
            </a:pPr>
            <a:r>
              <a:t/>
            </a:r>
            <a:endParaRPr sz="2820"/>
          </a:p>
          <a:p>
            <a:pPr indent="0" lvl="0" marL="0" rtl="0" algn="ctr">
              <a:lnSpc>
                <a:spcPct val="100000"/>
              </a:lnSpc>
              <a:spcBef>
                <a:spcPts val="0"/>
              </a:spcBef>
              <a:spcAft>
                <a:spcPts val="0"/>
              </a:spcAft>
              <a:buSzPts val="3240"/>
              <a:buNone/>
            </a:pPr>
            <a:r>
              <a:t/>
            </a:r>
            <a:endParaRPr sz="2820"/>
          </a:p>
          <a:p>
            <a:pPr indent="0" lvl="0" marL="0" rtl="0" algn="ctr">
              <a:spcBef>
                <a:spcPts val="0"/>
              </a:spcBef>
              <a:spcAft>
                <a:spcPts val="0"/>
              </a:spcAft>
              <a:buNone/>
            </a:pPr>
            <a:r>
              <a:rPr lang="en" sz="3100"/>
              <a:t>LA DESESTIGMATIZACIÓN ES UN PROCESO, NO UN OBJETIVO</a:t>
            </a:r>
            <a:endParaRPr sz="3100"/>
          </a:p>
          <a:p>
            <a:pPr indent="0" lvl="0" marL="0" rtl="0" algn="ctr">
              <a:lnSpc>
                <a:spcPct val="100000"/>
              </a:lnSpc>
              <a:spcBef>
                <a:spcPts val="0"/>
              </a:spcBef>
              <a:spcAft>
                <a:spcPts val="0"/>
              </a:spcAft>
              <a:buSzPts val="3240"/>
              <a:buNone/>
            </a:pPr>
            <a:r>
              <a:t/>
            </a:r>
            <a:endParaRPr sz="28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9"/>
          <p:cNvSpPr txBox="1"/>
          <p:nvPr>
            <p:ph type="ctrTitle"/>
          </p:nvPr>
        </p:nvSpPr>
        <p:spPr>
          <a:xfrm>
            <a:off x="311700" y="595975"/>
            <a:ext cx="8520600" cy="4572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t/>
            </a:r>
            <a:endParaRPr/>
          </a:p>
          <a:p>
            <a:pPr indent="0" lvl="0" marL="0" rtl="0" algn="ctr">
              <a:lnSpc>
                <a:spcPct val="100000"/>
              </a:lnSpc>
              <a:spcBef>
                <a:spcPts val="0"/>
              </a:spcBef>
              <a:spcAft>
                <a:spcPts val="0"/>
              </a:spcAft>
              <a:buSzPct val="180000"/>
              <a:buNone/>
            </a:pPr>
            <a:r>
              <a:rPr lang="en" sz="3000"/>
              <a:t>Contact us:</a:t>
            </a:r>
            <a:endParaRPr sz="3000"/>
          </a:p>
        </p:txBody>
      </p:sp>
      <p:sp>
        <p:nvSpPr>
          <p:cNvPr id="685" name="Google Shape;685;p59"/>
          <p:cNvSpPr txBox="1"/>
          <p:nvPr>
            <p:ph idx="1" type="subTitle"/>
          </p:nvPr>
        </p:nvSpPr>
        <p:spPr>
          <a:xfrm>
            <a:off x="1071175" y="3165825"/>
            <a:ext cx="3042000" cy="12933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SzPct val="40180"/>
              <a:buNone/>
            </a:pPr>
            <a:r>
              <a:rPr b="1" lang="en" sz="5973"/>
              <a:t>Di RAMONA</a:t>
            </a:r>
            <a:endParaRPr b="1" sz="5973"/>
          </a:p>
          <a:p>
            <a:pPr indent="0" lvl="0" marL="0" rtl="0" algn="l">
              <a:lnSpc>
                <a:spcPct val="100000"/>
              </a:lnSpc>
              <a:spcBef>
                <a:spcPts val="0"/>
              </a:spcBef>
              <a:spcAft>
                <a:spcPts val="0"/>
              </a:spcAft>
              <a:buSzPct val="40180"/>
              <a:buNone/>
            </a:pPr>
            <a:r>
              <a:rPr lang="en" sz="5973"/>
              <a:t>FB: diramona.hgo</a:t>
            </a:r>
            <a:endParaRPr sz="5973"/>
          </a:p>
          <a:p>
            <a:pPr indent="0" lvl="0" marL="0" rtl="0" algn="l">
              <a:lnSpc>
                <a:spcPct val="100000"/>
              </a:lnSpc>
              <a:spcBef>
                <a:spcPts val="0"/>
              </a:spcBef>
              <a:spcAft>
                <a:spcPts val="0"/>
              </a:spcAft>
              <a:buSzPct val="40180"/>
              <a:buNone/>
            </a:pPr>
            <a:r>
              <a:rPr lang="en" sz="5973"/>
              <a:t>IG: diramona.hgo</a:t>
            </a:r>
            <a:endParaRPr sz="5973"/>
          </a:p>
          <a:p>
            <a:pPr indent="0" lvl="0" marL="0" rtl="0" algn="l">
              <a:spcBef>
                <a:spcPts val="0"/>
              </a:spcBef>
              <a:spcAft>
                <a:spcPts val="0"/>
              </a:spcAft>
              <a:buClr>
                <a:srgbClr val="000000"/>
              </a:buClr>
              <a:buSzPct val="40180"/>
              <a:buFont typeface="Arial"/>
              <a:buNone/>
            </a:pPr>
            <a:r>
              <a:rPr b="1" lang="en" sz="5973"/>
              <a:t>Necesito Abortar</a:t>
            </a:r>
            <a:endParaRPr b="1" sz="5973"/>
          </a:p>
          <a:p>
            <a:pPr indent="0" lvl="0" marL="0" rtl="0" algn="l">
              <a:spcBef>
                <a:spcPts val="0"/>
              </a:spcBef>
              <a:spcAft>
                <a:spcPts val="0"/>
              </a:spcAft>
              <a:buSzPct val="40180"/>
              <a:buNone/>
            </a:pPr>
            <a:r>
              <a:rPr lang="en" sz="5973"/>
              <a:t>FB: necesitoabortar</a:t>
            </a:r>
            <a:endParaRPr sz="5973"/>
          </a:p>
          <a:p>
            <a:pPr indent="0" lvl="0" marL="0" rtl="0" algn="l">
              <a:spcBef>
                <a:spcPts val="0"/>
              </a:spcBef>
              <a:spcAft>
                <a:spcPts val="0"/>
              </a:spcAft>
              <a:buSzPct val="40180"/>
              <a:buNone/>
            </a:pPr>
            <a:r>
              <a:rPr lang="en" sz="5973"/>
              <a:t>IG: necesitoabortar</a:t>
            </a:r>
            <a:endParaRPr sz="5973"/>
          </a:p>
          <a:p>
            <a:pPr indent="0" lvl="0" marL="0" rtl="0" algn="l">
              <a:spcBef>
                <a:spcPts val="0"/>
              </a:spcBef>
              <a:spcAft>
                <a:spcPts val="0"/>
              </a:spcAft>
              <a:buSzPct val="40180"/>
              <a:buNone/>
            </a:pPr>
            <a:r>
              <a:rPr lang="en" sz="5973"/>
              <a:t>necesitoabortar.mx</a:t>
            </a:r>
            <a:endParaRPr sz="5973"/>
          </a:p>
          <a:p>
            <a:pPr indent="0" lvl="0" marL="0" rtl="0" algn="l">
              <a:lnSpc>
                <a:spcPct val="100000"/>
              </a:lnSpc>
              <a:spcBef>
                <a:spcPts val="0"/>
              </a:spcBef>
              <a:spcAft>
                <a:spcPts val="0"/>
              </a:spcAft>
              <a:buSzPct val="100000"/>
              <a:buNone/>
            </a:pPr>
            <a:r>
              <a:t/>
            </a:r>
            <a:endParaRPr b="1"/>
          </a:p>
          <a:p>
            <a:pPr indent="0" lvl="0" marL="0" rtl="0" algn="l">
              <a:lnSpc>
                <a:spcPct val="100000"/>
              </a:lnSpc>
              <a:spcBef>
                <a:spcPts val="0"/>
              </a:spcBef>
              <a:spcAft>
                <a:spcPts val="0"/>
              </a:spcAft>
              <a:buSzPct val="100000"/>
              <a:buNone/>
            </a:pPr>
            <a:r>
              <a:t/>
            </a:r>
            <a:endParaRPr/>
          </a:p>
        </p:txBody>
      </p:sp>
      <p:sp>
        <p:nvSpPr>
          <p:cNvPr id="686" name="Google Shape;686;p59"/>
          <p:cNvSpPr txBox="1"/>
          <p:nvPr>
            <p:ph idx="1" type="subTitle"/>
          </p:nvPr>
        </p:nvSpPr>
        <p:spPr>
          <a:xfrm>
            <a:off x="5149625" y="3188375"/>
            <a:ext cx="2889000" cy="1707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SzPts val="2400"/>
              <a:buNone/>
            </a:pPr>
            <a:r>
              <a:rPr b="1" lang="en" sz="1600"/>
              <a:t>Samsara</a:t>
            </a:r>
            <a:endParaRPr b="1" sz="1600"/>
          </a:p>
          <a:p>
            <a:pPr indent="0" lvl="0" marL="0" rtl="0" algn="l">
              <a:lnSpc>
                <a:spcPct val="100000"/>
              </a:lnSpc>
              <a:spcBef>
                <a:spcPts val="0"/>
              </a:spcBef>
              <a:spcAft>
                <a:spcPts val="0"/>
              </a:spcAft>
              <a:buSzPts val="2400"/>
              <a:buNone/>
            </a:pPr>
            <a:r>
              <a:rPr lang="en" sz="1250" u="sng">
                <a:solidFill>
                  <a:schemeClr val="hlink"/>
                </a:solidFill>
                <a:latin typeface="Work Sans"/>
                <a:ea typeface="Work Sans"/>
                <a:cs typeface="Work Sans"/>
                <a:sym typeface="Work Sans"/>
                <a:hlinkClick r:id="rId3"/>
              </a:rPr>
              <a:t>hello@samsara.or.id</a:t>
            </a:r>
            <a:endParaRPr sz="1250">
              <a:solidFill>
                <a:srgbClr val="000000"/>
              </a:solidFill>
              <a:latin typeface="Work Sans"/>
              <a:ea typeface="Work Sans"/>
              <a:cs typeface="Work Sans"/>
              <a:sym typeface="Work Sans"/>
            </a:endParaRPr>
          </a:p>
          <a:p>
            <a:pPr indent="0" lvl="0" marL="0" rtl="0" algn="l">
              <a:lnSpc>
                <a:spcPct val="100000"/>
              </a:lnSpc>
              <a:spcBef>
                <a:spcPts val="0"/>
              </a:spcBef>
              <a:spcAft>
                <a:spcPts val="0"/>
              </a:spcAft>
              <a:buSzPts val="2400"/>
              <a:buNone/>
            </a:pPr>
            <a:r>
              <a:rPr lang="en" sz="1250">
                <a:solidFill>
                  <a:srgbClr val="595959"/>
                </a:solidFill>
              </a:rPr>
              <a:t>IG: perkumpulan.samsara</a:t>
            </a:r>
            <a:endParaRPr sz="125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90000"/>
              </a:lnSpc>
              <a:spcBef>
                <a:spcPts val="0"/>
              </a:spcBef>
              <a:spcAft>
                <a:spcPts val="0"/>
              </a:spcAft>
              <a:buNone/>
            </a:pPr>
            <a:r>
              <a:rPr b="1" lang="en" sz="1380">
                <a:solidFill>
                  <a:srgbClr val="595959"/>
                </a:solidFill>
              </a:rPr>
              <a:t>Abortion Dream Team: </a:t>
            </a:r>
            <a:r>
              <a:rPr lang="en" sz="1380" u="sng">
                <a:solidFill>
                  <a:srgbClr val="595959"/>
                </a:solidFill>
                <a:hlinkClick r:id="rId4">
                  <a:extLst>
                    <a:ext uri="{A12FA001-AC4F-418D-AE19-62706E023703}">
                      <ahyp:hlinkClr val="tx"/>
                    </a:ext>
                  </a:extLst>
                </a:hlinkClick>
              </a:rPr>
              <a:t>kontakt@aborcyjnydreamteam.pl</a:t>
            </a:r>
            <a:endParaRPr sz="1380">
              <a:solidFill>
                <a:srgbClr val="595959"/>
              </a:solidFill>
            </a:endParaRPr>
          </a:p>
          <a:p>
            <a:pPr indent="0" lvl="0" marL="0" rtl="0" algn="l">
              <a:lnSpc>
                <a:spcPct val="100000"/>
              </a:lnSpc>
              <a:spcBef>
                <a:spcPts val="0"/>
              </a:spcBef>
              <a:spcAft>
                <a:spcPts val="0"/>
              </a:spcAft>
              <a:buSzPts val="2400"/>
              <a:buNone/>
            </a:pPr>
            <a:r>
              <a:t/>
            </a:r>
            <a:endParaRPr sz="1250">
              <a:solidFill>
                <a:srgbClr val="595959"/>
              </a:solidFill>
            </a:endParaRPr>
          </a:p>
          <a:p>
            <a:pPr indent="0" lvl="0" marL="0" rtl="0" algn="l">
              <a:lnSpc>
                <a:spcPct val="100000"/>
              </a:lnSpc>
              <a:spcBef>
                <a:spcPts val="0"/>
              </a:spcBef>
              <a:spcAft>
                <a:spcPts val="0"/>
              </a:spcAft>
              <a:buSzPts val="2400"/>
              <a:buNone/>
            </a:pPr>
            <a:r>
              <a:t/>
            </a:r>
            <a:endParaRPr b="1" sz="1350">
              <a:solidFill>
                <a:srgbClr val="595959"/>
              </a:solidFill>
            </a:endParaRPr>
          </a:p>
        </p:txBody>
      </p:sp>
      <p:cxnSp>
        <p:nvCxnSpPr>
          <p:cNvPr id="687" name="Google Shape;687;p59"/>
          <p:cNvCxnSpPr/>
          <p:nvPr/>
        </p:nvCxnSpPr>
        <p:spPr>
          <a:xfrm>
            <a:off x="939975" y="3188375"/>
            <a:ext cx="0" cy="1293300"/>
          </a:xfrm>
          <a:prstGeom prst="straightConnector1">
            <a:avLst/>
          </a:prstGeom>
          <a:noFill/>
          <a:ln cap="flat" cmpd="sng" w="76200">
            <a:solidFill>
              <a:schemeClr val="accent3"/>
            </a:solidFill>
            <a:prstDash val="solid"/>
            <a:round/>
            <a:headEnd len="sm" w="sm" type="none"/>
            <a:tailEnd len="sm" w="sm" type="none"/>
          </a:ln>
        </p:spPr>
      </p:cxnSp>
      <p:cxnSp>
        <p:nvCxnSpPr>
          <p:cNvPr id="688" name="Google Shape;688;p59"/>
          <p:cNvCxnSpPr/>
          <p:nvPr/>
        </p:nvCxnSpPr>
        <p:spPr>
          <a:xfrm>
            <a:off x="5094250" y="3188375"/>
            <a:ext cx="0" cy="1677000"/>
          </a:xfrm>
          <a:prstGeom prst="straightConnector1">
            <a:avLst/>
          </a:prstGeom>
          <a:noFill/>
          <a:ln cap="flat" cmpd="sng" w="76200">
            <a:solidFill>
              <a:schemeClr val="accent3"/>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2"/>
          <p:cNvSpPr/>
          <p:nvPr/>
        </p:nvSpPr>
        <p:spPr>
          <a:xfrm>
            <a:off x="-75" y="2834950"/>
            <a:ext cx="9144000" cy="2308500"/>
          </a:xfrm>
          <a:prstGeom prst="rect">
            <a:avLst/>
          </a:prstGeom>
          <a:solidFill>
            <a:srgbClr val="EFEFEF"/>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1200"/>
              </a:spcAft>
              <a:buClr>
                <a:srgbClr val="000000"/>
              </a:buClr>
              <a:buSzPts val="1800"/>
              <a:buFont typeface="Arial"/>
              <a:buNone/>
            </a:pPr>
            <a:r>
              <a:rPr lang="en" sz="1800">
                <a:solidFill>
                  <a:schemeClr val="dk2"/>
                </a:solidFill>
                <a:latin typeface="Proxima Nova"/>
                <a:ea typeface="Proxima Nova"/>
                <a:cs typeface="Proxima Nova"/>
                <a:sym typeface="Proxima Nova"/>
              </a:rPr>
              <a:t>Conjunto de creencias negativas y a menudo injustas que una sociedad o grupo de personas tiene sobre algo.</a:t>
            </a:r>
            <a:endParaRPr b="0" i="0" sz="1400" u="none" cap="none" strike="noStrike">
              <a:solidFill>
                <a:srgbClr val="000000"/>
              </a:solidFill>
              <a:latin typeface="Arial"/>
              <a:ea typeface="Arial"/>
              <a:cs typeface="Arial"/>
              <a:sym typeface="Arial"/>
            </a:endParaRPr>
          </a:p>
        </p:txBody>
      </p:sp>
      <p:sp>
        <p:nvSpPr>
          <p:cNvPr id="139" name="Google Shape;139;p32"/>
          <p:cNvSpPr txBox="1"/>
          <p:nvPr>
            <p:ph type="title"/>
          </p:nvPr>
        </p:nvSpPr>
        <p:spPr>
          <a:xfrm>
            <a:off x="426682" y="598046"/>
            <a:ext cx="8114400" cy="1710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4800"/>
              <a:t>¿Qué es el estigma y el estigma del aborto?</a:t>
            </a:r>
            <a:endParaRPr sz="4800"/>
          </a:p>
        </p:txBody>
      </p:sp>
      <p:sp>
        <p:nvSpPr>
          <p:cNvPr id="140" name="Google Shape;140;p32"/>
          <p:cNvSpPr txBox="1"/>
          <p:nvPr/>
        </p:nvSpPr>
        <p:spPr>
          <a:xfrm>
            <a:off x="204475" y="3038575"/>
            <a:ext cx="1887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3000"/>
              <a:buFont typeface="Arial"/>
              <a:buNone/>
            </a:pPr>
            <a:r>
              <a:rPr lang="en" sz="3000">
                <a:solidFill>
                  <a:schemeClr val="accent1"/>
                </a:solidFill>
                <a:latin typeface="Alfa Slab One"/>
                <a:ea typeface="Alfa Slab One"/>
                <a:cs typeface="Alfa Slab One"/>
                <a:sym typeface="Alfa Slab One"/>
              </a:rPr>
              <a:t>Estigma</a:t>
            </a:r>
            <a:endParaRPr b="0" i="0" sz="4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3"/>
          <p:cNvSpPr/>
          <p:nvPr/>
        </p:nvSpPr>
        <p:spPr>
          <a:xfrm>
            <a:off x="8175" y="8175"/>
            <a:ext cx="9144000" cy="2772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3"/>
          <p:cNvSpPr txBox="1"/>
          <p:nvPr>
            <p:ph type="title"/>
          </p:nvPr>
        </p:nvSpPr>
        <p:spPr>
          <a:xfrm>
            <a:off x="540725" y="600450"/>
            <a:ext cx="3573300" cy="180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5000">
                <a:solidFill>
                  <a:schemeClr val="lt1"/>
                </a:solidFill>
              </a:rPr>
              <a:t>Aborto estigma</a:t>
            </a:r>
            <a:endParaRPr sz="5000">
              <a:solidFill>
                <a:schemeClr val="lt1"/>
              </a:solidFill>
            </a:endParaRPr>
          </a:p>
        </p:txBody>
      </p:sp>
      <p:sp>
        <p:nvSpPr>
          <p:cNvPr id="147" name="Google Shape;147;p33"/>
          <p:cNvSpPr txBox="1"/>
          <p:nvPr>
            <p:ph idx="1" type="body"/>
          </p:nvPr>
        </p:nvSpPr>
        <p:spPr>
          <a:xfrm>
            <a:off x="630675" y="3115425"/>
            <a:ext cx="7671000" cy="14193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SzPct val="100000"/>
              <a:buNone/>
            </a:pPr>
            <a:r>
              <a:rPr lang="en"/>
              <a:t>Las actitudes y creencias negativas sobre el aborto pueden actuar como barreras para acceder a servicios seguros y pueden dificultar que las personas hablen de sus experiencias de aborto. Esto puede ser muy aislante, y puede obligar a las personas a continuar con los embarazos no deseados o a buscar un aborto inseguro.</a:t>
            </a:r>
            <a:endParaRPr/>
          </a:p>
        </p:txBody>
      </p:sp>
      <p:pic>
        <p:nvPicPr>
          <p:cNvPr id="148" name="Google Shape;148;p33"/>
          <p:cNvPicPr preferRelativeResize="0"/>
          <p:nvPr/>
        </p:nvPicPr>
        <p:blipFill rotWithShape="1">
          <a:blip r:embed="rId3">
            <a:alphaModFix/>
          </a:blip>
          <a:srcRect b="0" l="0" r="0" t="0"/>
          <a:stretch/>
        </p:blipFill>
        <p:spPr>
          <a:xfrm>
            <a:off x="3806626" y="267538"/>
            <a:ext cx="2267551" cy="2470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solidFill>
                  <a:schemeClr val="accent1"/>
                </a:solidFill>
              </a:rPr>
              <a:t>¿Qué son la mifepristona y el misoprostol? </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11111"/>
              <a:buNone/>
            </a:pPr>
            <a:r>
              <a:t/>
            </a:r>
            <a:endParaRPr>
              <a:solidFill>
                <a:schemeClr val="accent1"/>
              </a:solidFill>
            </a:endParaRPr>
          </a:p>
        </p:txBody>
      </p:sp>
      <p:sp>
        <p:nvSpPr>
          <p:cNvPr id="154" name="Google Shape;154;p34"/>
          <p:cNvSpPr txBox="1"/>
          <p:nvPr>
            <p:ph idx="1" type="body"/>
          </p:nvPr>
        </p:nvSpPr>
        <p:spPr>
          <a:xfrm>
            <a:off x="814725" y="1017725"/>
            <a:ext cx="80304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Mifepristona</a:t>
            </a:r>
            <a:endParaRPr b="1" sz="2600">
              <a:solidFill>
                <a:schemeClr val="accent1"/>
              </a:solidFill>
            </a:endParaRPr>
          </a:p>
          <a:p>
            <a:pPr indent="0" lvl="0" marL="0" rtl="0" algn="l">
              <a:lnSpc>
                <a:spcPct val="115000"/>
              </a:lnSpc>
              <a:spcBef>
                <a:spcPts val="1200"/>
              </a:spcBef>
              <a:spcAft>
                <a:spcPts val="1200"/>
              </a:spcAft>
              <a:buNone/>
            </a:pPr>
            <a:r>
              <a:rPr lang="en"/>
              <a:t>Bloquea la acción de la progesterona (hormona necesaria para mantener el embarazo), altera el endometrio, ablanda el cuello del útero y provoca contracciones.</a:t>
            </a:r>
            <a:endParaRPr/>
          </a:p>
        </p:txBody>
      </p:sp>
      <p:sp>
        <p:nvSpPr>
          <p:cNvPr id="155" name="Google Shape;155;p34"/>
          <p:cNvSpPr txBox="1"/>
          <p:nvPr>
            <p:ph idx="2" type="body"/>
          </p:nvPr>
        </p:nvSpPr>
        <p:spPr>
          <a:xfrm>
            <a:off x="776325" y="2500450"/>
            <a:ext cx="8107200" cy="1266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en" sz="2600">
                <a:solidFill>
                  <a:schemeClr val="accent1"/>
                </a:solidFill>
              </a:rPr>
              <a:t>Misoprostol</a:t>
            </a:r>
            <a:endParaRPr b="1" sz="2600">
              <a:solidFill>
                <a:schemeClr val="accent1"/>
              </a:solidFill>
            </a:endParaRPr>
          </a:p>
          <a:p>
            <a:pPr indent="0" lvl="0" marL="0" rtl="0" algn="l">
              <a:lnSpc>
                <a:spcPct val="115000"/>
              </a:lnSpc>
              <a:spcBef>
                <a:spcPts val="1200"/>
              </a:spcBef>
              <a:spcAft>
                <a:spcPts val="1200"/>
              </a:spcAft>
              <a:buNone/>
            </a:pPr>
            <a:r>
              <a:rPr lang="en"/>
              <a:t>Prostaglandina (no es una hormona) que provoca calambres y sangrado para que el útero se vacíe.</a:t>
            </a:r>
            <a:endParaRPr/>
          </a:p>
        </p:txBody>
      </p:sp>
      <p:cxnSp>
        <p:nvCxnSpPr>
          <p:cNvPr id="156" name="Google Shape;156;p34"/>
          <p:cNvCxnSpPr/>
          <p:nvPr/>
        </p:nvCxnSpPr>
        <p:spPr>
          <a:xfrm>
            <a:off x="495400" y="1017725"/>
            <a:ext cx="0" cy="1398900"/>
          </a:xfrm>
          <a:prstGeom prst="straightConnector1">
            <a:avLst/>
          </a:prstGeom>
          <a:noFill/>
          <a:ln cap="flat" cmpd="sng" w="38100">
            <a:solidFill>
              <a:schemeClr val="accent3"/>
            </a:solidFill>
            <a:prstDash val="solid"/>
            <a:round/>
            <a:headEnd len="sm" w="sm" type="none"/>
            <a:tailEnd len="sm" w="sm" type="none"/>
          </a:ln>
        </p:spPr>
      </p:cxnSp>
      <p:cxnSp>
        <p:nvCxnSpPr>
          <p:cNvPr id="157" name="Google Shape;157;p34"/>
          <p:cNvCxnSpPr/>
          <p:nvPr/>
        </p:nvCxnSpPr>
        <p:spPr>
          <a:xfrm>
            <a:off x="495400" y="2571750"/>
            <a:ext cx="0" cy="1266900"/>
          </a:xfrm>
          <a:prstGeom prst="straightConnector1">
            <a:avLst/>
          </a:prstGeom>
          <a:noFill/>
          <a:ln cap="flat" cmpd="sng" w="38100">
            <a:solidFill>
              <a:schemeClr val="accent3"/>
            </a:solidFill>
            <a:prstDash val="solid"/>
            <a:round/>
            <a:headEnd len="sm" w="sm" type="none"/>
            <a:tailEnd len="sm" w="sm" type="none"/>
          </a:ln>
        </p:spPr>
      </p:cxnSp>
      <p:pic>
        <p:nvPicPr>
          <p:cNvPr id="158" name="Google Shape;158;p34"/>
          <p:cNvPicPr preferRelativeResize="0"/>
          <p:nvPr/>
        </p:nvPicPr>
        <p:blipFill rotWithShape="1">
          <a:blip r:embed="rId3">
            <a:alphaModFix/>
          </a:blip>
          <a:srcRect b="0" l="0" r="0" t="0"/>
          <a:stretch/>
        </p:blipFill>
        <p:spPr>
          <a:xfrm>
            <a:off x="7922025" y="803144"/>
            <a:ext cx="1027527" cy="1026055"/>
          </a:xfrm>
          <a:prstGeom prst="rect">
            <a:avLst/>
          </a:prstGeom>
          <a:noFill/>
          <a:ln>
            <a:noFill/>
          </a:ln>
        </p:spPr>
      </p:pic>
      <p:pic>
        <p:nvPicPr>
          <p:cNvPr id="159" name="Google Shape;159;p34"/>
          <p:cNvPicPr preferRelativeResize="0"/>
          <p:nvPr/>
        </p:nvPicPr>
        <p:blipFill rotWithShape="1">
          <a:blip r:embed="rId4">
            <a:alphaModFix/>
          </a:blip>
          <a:srcRect b="0" l="0" r="0" t="0"/>
          <a:stretch/>
        </p:blipFill>
        <p:spPr>
          <a:xfrm>
            <a:off x="7922023" y="2229866"/>
            <a:ext cx="1027527" cy="1026059"/>
          </a:xfrm>
          <a:prstGeom prst="rect">
            <a:avLst/>
          </a:prstGeom>
          <a:noFill/>
          <a:ln>
            <a:noFill/>
          </a:ln>
        </p:spPr>
      </p:pic>
      <p:sp>
        <p:nvSpPr>
          <p:cNvPr id="160" name="Google Shape;160;p34"/>
          <p:cNvSpPr txBox="1"/>
          <p:nvPr/>
        </p:nvSpPr>
        <p:spPr>
          <a:xfrm>
            <a:off x="814725" y="3580700"/>
            <a:ext cx="44937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accent1"/>
                </a:solidFill>
                <a:latin typeface="Alfa Slab One"/>
                <a:ea typeface="Alfa Slab One"/>
                <a:cs typeface="Alfa Slab One"/>
                <a:sym typeface="Alfa Slab One"/>
              </a:rPr>
              <a:t>¿Son fiables?</a:t>
            </a:r>
            <a:endParaRPr sz="2600">
              <a:solidFill>
                <a:schemeClr val="accent1"/>
              </a:solidFill>
              <a:latin typeface="Alfa Slab One"/>
              <a:ea typeface="Alfa Slab One"/>
              <a:cs typeface="Alfa Slab One"/>
              <a:sym typeface="Alfa Slab One"/>
            </a:endParaRPr>
          </a:p>
          <a:p>
            <a:pPr indent="0" lvl="0" marL="0" rtl="0" algn="l">
              <a:spcBef>
                <a:spcPts val="0"/>
              </a:spcBef>
              <a:spcAft>
                <a:spcPts val="0"/>
              </a:spcAft>
              <a:buNone/>
            </a:pPr>
            <a:r>
              <a:t/>
            </a:r>
            <a:endParaRPr sz="2600">
              <a:solidFill>
                <a:schemeClr val="accent1"/>
              </a:solidFill>
              <a:latin typeface="Alfa Slab One"/>
              <a:ea typeface="Alfa Slab One"/>
              <a:cs typeface="Alfa Slab One"/>
              <a:sym typeface="Alfa Slab One"/>
            </a:endParaRPr>
          </a:p>
          <a:p>
            <a:pPr indent="0" lvl="0" marL="0" rtl="0" algn="l">
              <a:spcBef>
                <a:spcPts val="0"/>
              </a:spcBef>
              <a:spcAft>
                <a:spcPts val="0"/>
              </a:spcAft>
              <a:buNone/>
            </a:pPr>
            <a:r>
              <a:t/>
            </a:r>
            <a:endParaRPr sz="2600">
              <a:solidFill>
                <a:schemeClr val="accent1"/>
              </a:solidFill>
              <a:latin typeface="Alfa Slab One"/>
              <a:ea typeface="Alfa Slab One"/>
              <a:cs typeface="Alfa Slab One"/>
              <a:sym typeface="Alfa Slab One"/>
            </a:endParaRPr>
          </a:p>
        </p:txBody>
      </p:sp>
      <p:sp>
        <p:nvSpPr>
          <p:cNvPr id="161" name="Google Shape;161;p34"/>
          <p:cNvSpPr txBox="1"/>
          <p:nvPr/>
        </p:nvSpPr>
        <p:spPr>
          <a:xfrm>
            <a:off x="785475" y="4026650"/>
            <a:ext cx="80889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500">
                <a:solidFill>
                  <a:schemeClr val="dk2"/>
                </a:solidFill>
                <a:latin typeface="Proxima Nova"/>
                <a:ea typeface="Proxima Nova"/>
                <a:cs typeface="Proxima Nova"/>
                <a:sym typeface="Proxima Nova"/>
              </a:rPr>
              <a:t>Múltiples ensayos clínicos controlados han demostrado que la combinación de mifepristona y misoprostol es un régimen de aborto médico eficaz, con tasas de eficacia que van del 95% al 98%.</a:t>
            </a:r>
            <a:endParaRPr sz="1500">
              <a:solidFill>
                <a:schemeClr val="dk2"/>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5"/>
          <p:cNvSpPr txBox="1"/>
          <p:nvPr>
            <p:ph type="title"/>
          </p:nvPr>
        </p:nvSpPr>
        <p:spPr>
          <a:xfrm>
            <a:off x="311700" y="445025"/>
            <a:ext cx="8520600" cy="11493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t/>
            </a:r>
            <a:endParaRPr/>
          </a:p>
          <a:p>
            <a:pPr indent="0" lvl="0" marL="0" rtl="0" algn="l">
              <a:lnSpc>
                <a:spcPct val="100000"/>
              </a:lnSpc>
              <a:spcBef>
                <a:spcPts val="0"/>
              </a:spcBef>
              <a:spcAft>
                <a:spcPts val="0"/>
              </a:spcAft>
              <a:buNone/>
            </a:pPr>
            <a:r>
              <a:rPr lang="en">
                <a:solidFill>
                  <a:schemeClr val="accent1"/>
                </a:solidFill>
              </a:rPr>
              <a:t>Así conocimos el misoprostol...</a:t>
            </a:r>
            <a:endParaRPr>
              <a:solidFill>
                <a:schemeClr val="accent1"/>
              </a:solidFill>
            </a:endParaRPr>
          </a:p>
          <a:p>
            <a:pPr indent="0" lvl="0" marL="0" rtl="0" algn="l">
              <a:lnSpc>
                <a:spcPct val="100000"/>
              </a:lnSpc>
              <a:spcBef>
                <a:spcPts val="0"/>
              </a:spcBef>
              <a:spcAft>
                <a:spcPts val="0"/>
              </a:spcAft>
              <a:buNone/>
            </a:pPr>
            <a:r>
              <a:t/>
            </a:r>
            <a:endParaRPr>
              <a:solidFill>
                <a:schemeClr val="accent1"/>
              </a:solidFill>
            </a:endParaRPr>
          </a:p>
          <a:p>
            <a:pPr indent="0" lvl="0" marL="0" rtl="0" algn="l">
              <a:lnSpc>
                <a:spcPct val="100000"/>
              </a:lnSpc>
              <a:spcBef>
                <a:spcPts val="0"/>
              </a:spcBef>
              <a:spcAft>
                <a:spcPts val="0"/>
              </a:spcAft>
              <a:buSzPct val="100000"/>
              <a:buNone/>
            </a:pPr>
            <a:r>
              <a:t/>
            </a:r>
            <a:endParaRPr>
              <a:solidFill>
                <a:schemeClr val="accent1"/>
              </a:solidFill>
            </a:endParaRPr>
          </a:p>
          <a:p>
            <a:pPr indent="0" lvl="0" marL="0" rtl="0" algn="l">
              <a:lnSpc>
                <a:spcPct val="100000"/>
              </a:lnSpc>
              <a:spcBef>
                <a:spcPts val="0"/>
              </a:spcBef>
              <a:spcAft>
                <a:spcPts val="0"/>
              </a:spcAft>
              <a:buSzPct val="100000"/>
              <a:buNone/>
            </a:pPr>
            <a:r>
              <a:t/>
            </a:r>
            <a:endParaRPr>
              <a:solidFill>
                <a:schemeClr val="accent1"/>
              </a:solidFill>
            </a:endParaRPr>
          </a:p>
        </p:txBody>
      </p:sp>
      <p:pic>
        <p:nvPicPr>
          <p:cNvPr id="167" name="Google Shape;167;p35"/>
          <p:cNvPicPr preferRelativeResize="0"/>
          <p:nvPr/>
        </p:nvPicPr>
        <p:blipFill rotWithShape="1">
          <a:blip r:embed="rId3">
            <a:alphaModFix/>
          </a:blip>
          <a:srcRect b="0" l="0" r="0" t="0"/>
          <a:stretch/>
        </p:blipFill>
        <p:spPr>
          <a:xfrm>
            <a:off x="1844675" y="1643400"/>
            <a:ext cx="3295359" cy="3244376"/>
          </a:xfrm>
          <a:prstGeom prst="rect">
            <a:avLst/>
          </a:prstGeom>
          <a:noFill/>
          <a:ln>
            <a:noFill/>
          </a:ln>
        </p:spPr>
      </p:pic>
      <p:sp>
        <p:nvSpPr>
          <p:cNvPr id="168" name="Google Shape;168;p35"/>
          <p:cNvSpPr txBox="1"/>
          <p:nvPr>
            <p:ph type="title"/>
          </p:nvPr>
        </p:nvSpPr>
        <p:spPr>
          <a:xfrm>
            <a:off x="4857150" y="2903500"/>
            <a:ext cx="3975000" cy="85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500">
                <a:solidFill>
                  <a:schemeClr val="accent1"/>
                </a:solidFill>
                <a:latin typeface="Proxima Nova"/>
                <a:ea typeface="Proxima Nova"/>
                <a:cs typeface="Proxima Nova"/>
                <a:sym typeface="Proxima Nova"/>
              </a:rPr>
              <a:t>BRASIL</a:t>
            </a:r>
            <a:r>
              <a:rPr lang="en" sz="2500">
                <a:solidFill>
                  <a:schemeClr val="accent1"/>
                </a:solidFill>
                <a:latin typeface="Proxima Nova"/>
                <a:ea typeface="Proxima Nova"/>
                <a:cs typeface="Proxima Nova"/>
                <a:sym typeface="Proxima Nova"/>
              </a:rPr>
              <a:t>: https://womenhelp.org/en/page/1182/the-amazing-story-of-misoprostol</a:t>
            </a:r>
            <a:endParaRPr sz="2500">
              <a:solidFill>
                <a:schemeClr val="accent1"/>
              </a:solidFill>
              <a:latin typeface="Proxima Nova"/>
              <a:ea typeface="Proxima Nova"/>
              <a:cs typeface="Proxima Nova"/>
              <a:sym typeface="Proxima Nova"/>
            </a:endParaRPr>
          </a:p>
        </p:txBody>
      </p:sp>
      <p:cxnSp>
        <p:nvCxnSpPr>
          <p:cNvPr id="169" name="Google Shape;169;p35"/>
          <p:cNvCxnSpPr/>
          <p:nvPr/>
        </p:nvCxnSpPr>
        <p:spPr>
          <a:xfrm>
            <a:off x="4743750" y="3762100"/>
            <a:ext cx="2584500" cy="0"/>
          </a:xfrm>
          <a:prstGeom prst="straightConnector1">
            <a:avLst/>
          </a:prstGeom>
          <a:noFill/>
          <a:ln cap="flat" cmpd="sng" w="28575">
            <a:solidFill>
              <a:schemeClr val="accent3"/>
            </a:solidFill>
            <a:prstDash val="solid"/>
            <a:round/>
            <a:headEnd len="med" w="med" type="oval"/>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6"/>
          <p:cNvSpPr/>
          <p:nvPr/>
        </p:nvSpPr>
        <p:spPr>
          <a:xfrm>
            <a:off x="-75" y="2849975"/>
            <a:ext cx="9144000" cy="2293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6"/>
          <p:cNvSpPr txBox="1"/>
          <p:nvPr>
            <p:ph type="title"/>
          </p:nvPr>
        </p:nvSpPr>
        <p:spPr>
          <a:xfrm>
            <a:off x="311700" y="187000"/>
            <a:ext cx="8114400" cy="2445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5020"/>
              <a:t>Mitos y datos sobre el aborto médico</a:t>
            </a:r>
            <a:endParaRPr sz="50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37"/>
          <p:cNvSpPr/>
          <p:nvPr/>
        </p:nvSpPr>
        <p:spPr>
          <a:xfrm>
            <a:off x="4785925" y="24218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1" name="Google Shape;181;p37"/>
          <p:cNvSpPr txBox="1"/>
          <p:nvPr>
            <p:ph idx="4294967295" type="title"/>
          </p:nvPr>
        </p:nvSpPr>
        <p:spPr>
          <a:xfrm>
            <a:off x="311700" y="345475"/>
            <a:ext cx="8520600" cy="663600"/>
          </a:xfrm>
          <a:prstGeom prst="rect">
            <a:avLst/>
          </a:prstGeom>
          <a:solidFill>
            <a:schemeClr val="dk1"/>
          </a:solid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1900">
                <a:solidFill>
                  <a:schemeClr val="lt1"/>
                </a:solidFill>
                <a:latin typeface="Nunito"/>
                <a:ea typeface="Nunito"/>
                <a:cs typeface="Nunito"/>
                <a:sym typeface="Nunito"/>
              </a:rPr>
              <a:t>¿Cuáles son los mitos y rumores más comunes sobre los abortos médicos en tu contexto?</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None/>
            </a:pPr>
            <a:r>
              <a:t/>
            </a:r>
            <a:endParaRPr sz="1900">
              <a:solidFill>
                <a:schemeClr val="lt1"/>
              </a:solidFill>
              <a:latin typeface="Nunito"/>
              <a:ea typeface="Nunito"/>
              <a:cs typeface="Nunito"/>
              <a:sym typeface="Nunito"/>
            </a:endParaRPr>
          </a:p>
          <a:p>
            <a:pPr indent="0" lvl="0" marL="0" rtl="0" algn="l">
              <a:lnSpc>
                <a:spcPct val="115000"/>
              </a:lnSpc>
              <a:spcBef>
                <a:spcPts val="0"/>
              </a:spcBef>
              <a:spcAft>
                <a:spcPts val="0"/>
              </a:spcAft>
              <a:buClr>
                <a:srgbClr val="000000"/>
              </a:buClr>
              <a:buSzPct val="147368"/>
              <a:buFont typeface="Arial"/>
              <a:buNone/>
            </a:pPr>
            <a:r>
              <a:t/>
            </a:r>
            <a:endParaRPr sz="19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2"/>
              </a:buClr>
              <a:buSzPct val="42306"/>
              <a:buFont typeface="Arial"/>
              <a:buNone/>
            </a:pPr>
            <a:r>
              <a:t/>
            </a:r>
            <a:endParaRPr sz="2600">
              <a:solidFill>
                <a:schemeClr val="lt1"/>
              </a:solidFill>
              <a:latin typeface="Lato"/>
              <a:ea typeface="Lato"/>
              <a:cs typeface="Lato"/>
              <a:sym typeface="Lato"/>
            </a:endParaRPr>
          </a:p>
          <a:p>
            <a:pPr indent="0" lvl="0" marL="0" rtl="0" algn="ctr">
              <a:lnSpc>
                <a:spcPct val="100000"/>
              </a:lnSpc>
              <a:spcBef>
                <a:spcPts val="0"/>
              </a:spcBef>
              <a:spcAft>
                <a:spcPts val="0"/>
              </a:spcAft>
              <a:buSzPct val="93333"/>
              <a:buNone/>
            </a:pPr>
            <a:r>
              <a:t/>
            </a:r>
            <a:endParaRPr/>
          </a:p>
        </p:txBody>
      </p:sp>
      <p:sp>
        <p:nvSpPr>
          <p:cNvPr id="182" name="Google Shape;182;p37"/>
          <p:cNvSpPr txBox="1"/>
          <p:nvPr/>
        </p:nvSpPr>
        <p:spPr>
          <a:xfrm>
            <a:off x="1300500" y="4648600"/>
            <a:ext cx="65430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1" lang="en">
                <a:highlight>
                  <a:srgbClr val="FFF2CC"/>
                </a:highlight>
                <a:latin typeface="Lato"/>
                <a:ea typeface="Lato"/>
                <a:cs typeface="Lato"/>
                <a:sym typeface="Lato"/>
              </a:rPr>
              <a:t>Utiliza estos "puntos adhesivos" para estar de acuerdo con lo que ha escrito otra persona</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None/>
            </a:pPr>
            <a:r>
              <a:t/>
            </a:r>
            <a:endParaRPr i="1">
              <a:highlight>
                <a:srgbClr val="FFF2CC"/>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t/>
            </a:r>
            <a:endParaRPr i="1">
              <a:highlight>
                <a:srgbClr val="FFF2CC"/>
              </a:highlight>
              <a:latin typeface="Lato"/>
              <a:ea typeface="Lato"/>
              <a:cs typeface="Lato"/>
              <a:sym typeface="Lato"/>
            </a:endParaRPr>
          </a:p>
        </p:txBody>
      </p:sp>
      <p:sp>
        <p:nvSpPr>
          <p:cNvPr id="183" name="Google Shape;183;p37"/>
          <p:cNvSpPr/>
          <p:nvPr/>
        </p:nvSpPr>
        <p:spPr>
          <a:xfrm>
            <a:off x="1521413" y="12344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4" name="Google Shape;184;p37"/>
          <p:cNvSpPr/>
          <p:nvPr/>
        </p:nvSpPr>
        <p:spPr>
          <a:xfrm>
            <a:off x="1373988" y="24273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5" name="Google Shape;185;p37"/>
          <p:cNvSpPr/>
          <p:nvPr/>
        </p:nvSpPr>
        <p:spPr>
          <a:xfrm>
            <a:off x="2702175" y="1234475"/>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38100" rtl="0" algn="l">
              <a:lnSpc>
                <a:spcPct val="128571"/>
              </a:lnSpc>
              <a:spcBef>
                <a:spcPts val="0"/>
              </a:spcBef>
              <a:spcAft>
                <a:spcPts val="0"/>
              </a:spcAft>
              <a:buNone/>
            </a:pPr>
            <a:r>
              <a:rPr lang="en" sz="700">
                <a:solidFill>
                  <a:srgbClr val="202124"/>
                </a:solidFill>
              </a:rPr>
              <a:t>.</a:t>
            </a:r>
            <a:endParaRPr sz="700">
              <a:solidFill>
                <a:srgbClr val="202124"/>
              </a:solidFill>
            </a:endParaRPr>
          </a:p>
          <a:p>
            <a:pPr indent="0" lvl="0" marL="0" marR="0" rtl="0" algn="l">
              <a:lnSpc>
                <a:spcPct val="100000"/>
              </a:lnSpc>
              <a:spcBef>
                <a:spcPts val="0"/>
              </a:spcBef>
              <a:spcAft>
                <a:spcPts val="0"/>
              </a:spcAft>
              <a:buClr>
                <a:srgbClr val="000000"/>
              </a:buClr>
              <a:buSzPts val="800"/>
              <a:buFont typeface="Arial"/>
              <a:buNone/>
            </a:pPr>
            <a:r>
              <a:t/>
            </a:r>
            <a:endParaRPr sz="800"/>
          </a:p>
        </p:txBody>
      </p:sp>
      <p:sp>
        <p:nvSpPr>
          <p:cNvPr id="186" name="Google Shape;186;p37"/>
          <p:cNvSpPr/>
          <p:nvPr/>
        </p:nvSpPr>
        <p:spPr>
          <a:xfrm>
            <a:off x="6604650" y="12773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7"/>
          <p:cNvSpPr/>
          <p:nvPr/>
        </p:nvSpPr>
        <p:spPr>
          <a:xfrm>
            <a:off x="25289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88" name="Google Shape;188;p37"/>
          <p:cNvSpPr/>
          <p:nvPr/>
        </p:nvSpPr>
        <p:spPr>
          <a:xfrm>
            <a:off x="3785263" y="1223588"/>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800" u="none" cap="none" strike="noStrike">
              <a:solidFill>
                <a:srgbClr val="000000"/>
              </a:solidFill>
              <a:latin typeface="Arial"/>
              <a:ea typeface="Arial"/>
              <a:cs typeface="Arial"/>
              <a:sym typeface="Arial"/>
            </a:endParaRPr>
          </a:p>
        </p:txBody>
      </p:sp>
      <p:sp>
        <p:nvSpPr>
          <p:cNvPr id="189" name="Google Shape;189;p37"/>
          <p:cNvSpPr/>
          <p:nvPr/>
        </p:nvSpPr>
        <p:spPr>
          <a:xfrm>
            <a:off x="253500" y="1234463"/>
            <a:ext cx="11205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Arial"/>
              <a:ea typeface="Arial"/>
              <a:cs typeface="Arial"/>
              <a:sym typeface="Arial"/>
            </a:endParaRPr>
          </a:p>
        </p:txBody>
      </p:sp>
      <p:sp>
        <p:nvSpPr>
          <p:cNvPr id="190" name="Google Shape;190;p37"/>
          <p:cNvSpPr/>
          <p:nvPr/>
        </p:nvSpPr>
        <p:spPr>
          <a:xfrm>
            <a:off x="3070438"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7"/>
          <p:cNvSpPr/>
          <p:nvPr/>
        </p:nvSpPr>
        <p:spPr>
          <a:xfrm>
            <a:off x="29918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7"/>
          <p:cNvSpPr/>
          <p:nvPr/>
        </p:nvSpPr>
        <p:spPr>
          <a:xfrm>
            <a:off x="4144288" y="41210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7"/>
          <p:cNvSpPr/>
          <p:nvPr/>
        </p:nvSpPr>
        <p:spPr>
          <a:xfrm>
            <a:off x="3428400" y="39826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7"/>
          <p:cNvSpPr/>
          <p:nvPr/>
        </p:nvSpPr>
        <p:spPr>
          <a:xfrm>
            <a:off x="5639725" y="438755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7"/>
          <p:cNvSpPr/>
          <p:nvPr/>
        </p:nvSpPr>
        <p:spPr>
          <a:xfrm>
            <a:off x="37863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7"/>
          <p:cNvSpPr/>
          <p:nvPr/>
        </p:nvSpPr>
        <p:spPr>
          <a:xfrm>
            <a:off x="2681775" y="42351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7"/>
          <p:cNvSpPr/>
          <p:nvPr/>
        </p:nvSpPr>
        <p:spPr>
          <a:xfrm>
            <a:off x="4781500" y="39869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7"/>
          <p:cNvSpPr/>
          <p:nvPr/>
        </p:nvSpPr>
        <p:spPr>
          <a:xfrm>
            <a:off x="383162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7"/>
          <p:cNvSpPr/>
          <p:nvPr/>
        </p:nvSpPr>
        <p:spPr>
          <a:xfrm>
            <a:off x="4502250"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7"/>
          <p:cNvSpPr/>
          <p:nvPr/>
        </p:nvSpPr>
        <p:spPr>
          <a:xfrm>
            <a:off x="5572663" y="4029000"/>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7"/>
          <p:cNvSpPr/>
          <p:nvPr/>
        </p:nvSpPr>
        <p:spPr>
          <a:xfrm>
            <a:off x="59897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7"/>
          <p:cNvSpPr/>
          <p:nvPr/>
        </p:nvSpPr>
        <p:spPr>
          <a:xfrm>
            <a:off x="23333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7"/>
          <p:cNvSpPr/>
          <p:nvPr/>
        </p:nvSpPr>
        <p:spPr>
          <a:xfrm>
            <a:off x="458062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7"/>
          <p:cNvSpPr/>
          <p:nvPr/>
        </p:nvSpPr>
        <p:spPr>
          <a:xfrm>
            <a:off x="5374800" y="438753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7"/>
          <p:cNvSpPr/>
          <p:nvPr/>
        </p:nvSpPr>
        <p:spPr>
          <a:xfrm>
            <a:off x="5218150" y="40864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7"/>
          <p:cNvSpPr/>
          <p:nvPr/>
        </p:nvSpPr>
        <p:spPr>
          <a:xfrm>
            <a:off x="5927175" y="11945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7"/>
          <p:cNvSpPr/>
          <p:nvPr/>
        </p:nvSpPr>
        <p:spPr>
          <a:xfrm>
            <a:off x="3521525"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7"/>
          <p:cNvSpPr/>
          <p:nvPr/>
        </p:nvSpPr>
        <p:spPr>
          <a:xfrm>
            <a:off x="42714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7"/>
          <p:cNvSpPr/>
          <p:nvPr/>
        </p:nvSpPr>
        <p:spPr>
          <a:xfrm>
            <a:off x="730465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7"/>
          <p:cNvSpPr/>
          <p:nvPr/>
        </p:nvSpPr>
        <p:spPr>
          <a:xfrm>
            <a:off x="6869575" y="432711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7"/>
          <p:cNvSpPr/>
          <p:nvPr/>
        </p:nvSpPr>
        <p:spPr>
          <a:xfrm>
            <a:off x="6339725" y="4292563"/>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37"/>
          <p:cNvSpPr/>
          <p:nvPr/>
        </p:nvSpPr>
        <p:spPr>
          <a:xfrm>
            <a:off x="3256700" y="42350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7"/>
          <p:cNvSpPr/>
          <p:nvPr/>
        </p:nvSpPr>
        <p:spPr>
          <a:xfrm>
            <a:off x="5021375"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7"/>
          <p:cNvSpPr/>
          <p:nvPr/>
        </p:nvSpPr>
        <p:spPr>
          <a:xfrm>
            <a:off x="5927175" y="40289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7"/>
          <p:cNvSpPr/>
          <p:nvPr/>
        </p:nvSpPr>
        <p:spPr>
          <a:xfrm>
            <a:off x="2762675" y="3914925"/>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7"/>
          <p:cNvSpPr/>
          <p:nvPr/>
        </p:nvSpPr>
        <p:spPr>
          <a:xfrm>
            <a:off x="3657425" y="2405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800" u="none" cap="none" strike="noStrike">
              <a:solidFill>
                <a:srgbClr val="000000"/>
              </a:solidFill>
              <a:latin typeface="Arial"/>
              <a:ea typeface="Arial"/>
              <a:cs typeface="Arial"/>
              <a:sym typeface="Arial"/>
            </a:endParaRPr>
          </a:p>
        </p:txBody>
      </p:sp>
      <p:sp>
        <p:nvSpPr>
          <p:cNvPr id="217" name="Google Shape;217;p37"/>
          <p:cNvSpPr/>
          <p:nvPr/>
        </p:nvSpPr>
        <p:spPr>
          <a:xfrm>
            <a:off x="6604650" y="4338788"/>
            <a:ext cx="229200" cy="206100"/>
          </a:xfrm>
          <a:prstGeom prst="ellipse">
            <a:avLst/>
          </a:prstGeom>
          <a:solidFill>
            <a:schemeClr val="accent2"/>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7"/>
          <p:cNvSpPr/>
          <p:nvPr/>
        </p:nvSpPr>
        <p:spPr>
          <a:xfrm>
            <a:off x="219075" y="242735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19" name="Google Shape;219;p37"/>
          <p:cNvSpPr/>
          <p:nvPr/>
        </p:nvSpPr>
        <p:spPr>
          <a:xfrm>
            <a:off x="4868350"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sz="700"/>
          </a:p>
        </p:txBody>
      </p:sp>
      <p:sp>
        <p:nvSpPr>
          <p:cNvPr id="220" name="Google Shape;220;p37"/>
          <p:cNvSpPr/>
          <p:nvPr/>
        </p:nvSpPr>
        <p:spPr>
          <a:xfrm>
            <a:off x="59144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1" name="Google Shape;221;p37"/>
          <p:cNvSpPr/>
          <p:nvPr/>
        </p:nvSpPr>
        <p:spPr>
          <a:xfrm>
            <a:off x="7034525" y="1194588"/>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2" name="Google Shape;222;p37"/>
          <p:cNvSpPr/>
          <p:nvPr/>
        </p:nvSpPr>
        <p:spPr>
          <a:xfrm>
            <a:off x="8082625" y="2427363"/>
            <a:ext cx="990300" cy="9675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23" name="Google Shape;223;p37"/>
          <p:cNvSpPr/>
          <p:nvPr/>
        </p:nvSpPr>
        <p:spPr>
          <a:xfrm>
            <a:off x="5914425"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4" name="Google Shape;224;p37"/>
          <p:cNvSpPr/>
          <p:nvPr/>
        </p:nvSpPr>
        <p:spPr>
          <a:xfrm>
            <a:off x="6998525" y="2427375"/>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225" name="Google Shape;225;p37"/>
          <p:cNvSpPr/>
          <p:nvPr/>
        </p:nvSpPr>
        <p:spPr>
          <a:xfrm>
            <a:off x="8065100" y="1194600"/>
            <a:ext cx="990300" cy="96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t>Que los abortos médicos causan infertilidad</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