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Proxima Nova"/>
      <p:regular r:id="rId39"/>
      <p:bold r:id="rId40"/>
      <p:italic r:id="rId41"/>
      <p:boldItalic r:id="rId42"/>
    </p:embeddedFont>
    <p:embeddedFont>
      <p:font typeface="Nunito"/>
      <p:regular r:id="rId43"/>
      <p:bold r:id="rId44"/>
      <p:italic r:id="rId45"/>
      <p:boldItalic r:id="rId46"/>
    </p:embeddedFont>
    <p:embeddedFont>
      <p:font typeface="Lato"/>
      <p:regular r:id="rId47"/>
      <p:bold r:id="rId48"/>
      <p:italic r:id="rId49"/>
      <p:boldItalic r:id="rId50"/>
    </p:embeddedFont>
    <p:embeddedFont>
      <p:font typeface="Work Sans"/>
      <p:regular r:id="rId51"/>
      <p:bold r:id="rId52"/>
      <p:italic r:id="rId53"/>
      <p:boldItalic r:id="rId54"/>
    </p:embeddedFont>
    <p:embeddedFont>
      <p:font typeface="Oswald"/>
      <p:regular r:id="rId55"/>
      <p:bold r:id="rId56"/>
    </p:embeddedFont>
    <p:embeddedFont>
      <p:font typeface="Alfa Slab One"/>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riana Gonzalez Cedraro"/>
  <p:cmAuthor clrIdx="1" id="1" initials="" lastIdx="1" name="Amanda Tiew"/>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fntdata"/><Relationship Id="rId42" Type="http://schemas.openxmlformats.org/officeDocument/2006/relationships/font" Target="fonts/ProximaNova-boldItalic.fntdata"/><Relationship Id="rId41" Type="http://schemas.openxmlformats.org/officeDocument/2006/relationships/font" Target="fonts/ProximaNova-italic.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ProximaNova-regular.fntdata"/><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WorkSans-regular.fntdata"/><Relationship Id="rId50" Type="http://schemas.openxmlformats.org/officeDocument/2006/relationships/font" Target="fonts/Lato-boldItalic.fntdata"/><Relationship Id="rId53" Type="http://schemas.openxmlformats.org/officeDocument/2006/relationships/font" Target="fonts/WorkSans-italic.fntdata"/><Relationship Id="rId52" Type="http://schemas.openxmlformats.org/officeDocument/2006/relationships/font" Target="fonts/WorkSans-bold.fntdata"/><Relationship Id="rId11" Type="http://schemas.openxmlformats.org/officeDocument/2006/relationships/slide" Target="slides/slide4.xml"/><Relationship Id="rId55" Type="http://schemas.openxmlformats.org/officeDocument/2006/relationships/font" Target="fonts/Oswald-regular.fntdata"/><Relationship Id="rId10" Type="http://schemas.openxmlformats.org/officeDocument/2006/relationships/slide" Target="slides/slide3.xml"/><Relationship Id="rId54" Type="http://schemas.openxmlformats.org/officeDocument/2006/relationships/font" Target="fonts/WorkSans-boldItalic.fntdata"/><Relationship Id="rId13" Type="http://schemas.openxmlformats.org/officeDocument/2006/relationships/slide" Target="slides/slide6.xml"/><Relationship Id="rId57" Type="http://schemas.openxmlformats.org/officeDocument/2006/relationships/font" Target="fonts/AlfaSlabOne-regular.fntdata"/><Relationship Id="rId12" Type="http://schemas.openxmlformats.org/officeDocument/2006/relationships/slide" Target="slides/slide5.xml"/><Relationship Id="rId56" Type="http://schemas.openxmlformats.org/officeDocument/2006/relationships/font" Target="fonts/Oswald-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2-13T20:42:25.130">
    <p:pos x="6000" y="0"/>
    <p:text>@amanda@makeinroads.org Hi Amanda, looking at the translation of this slide, it seems accurate, but I'm not sure it conveys what the facilitator had in mind. Can you elaborate about what the facilitator said related to this issue of radical empathy?</p:text>
  </p:cm>
  <p:cm authorId="1" idx="1" dt="2021-12-13T20:42:25.130">
    <p:pos x="6000" y="0"/>
    <p:text>Thanks for checking in, Mariana. I believe the facilitators mentioned radical empathy in terms of not overextending oneself in the name of shared compassion, esp. in terms of accompaniment -- i.e. Setting boundaries are "radical" in that sense and allow us to do more of the work that we set out to do, rather than burning out.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4b73312d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104b73312d0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4b73312d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104b73312d0_0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4b73312d0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104b73312d0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04b73312d0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104b73312d0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4b73312d0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104b73312d0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4b73312d0_0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104b73312d0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04b73312d0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04b73312d0_0_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4b73312d0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04b73312d0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04b73312d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104b73312d0_0_6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04b73312d0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104b73312d0_0_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75085fa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75085fa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04b73312d0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04b73312d0_0_7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04b73312d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104b73312d0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NAT</a:t>
            </a:r>
            <a:endParaRPr/>
          </a:p>
          <a:p>
            <a:pPr indent="0" lvl="0" marL="0" rtl="0" algn="l">
              <a:lnSpc>
                <a:spcPct val="100000"/>
              </a:lnSpc>
              <a:spcBef>
                <a:spcPts val="0"/>
              </a:spcBef>
              <a:spcAft>
                <a:spcPts val="0"/>
              </a:spcAft>
              <a:buSzPts val="1100"/>
              <a:buNone/>
            </a:pPr>
            <a:r>
              <a:rPr lang="en"/>
              <a:t>Tu się przedstawiamy - 5 minut</a:t>
            </a:r>
            <a:endParaRPr/>
          </a:p>
          <a:p>
            <a:pPr indent="0" lvl="0" marL="0" rtl="0" algn="l">
              <a:lnSpc>
                <a:spcPct val="100000"/>
              </a:lnSpc>
              <a:spcBef>
                <a:spcPts val="0"/>
              </a:spcBef>
              <a:spcAft>
                <a:spcPts val="0"/>
              </a:spcAft>
              <a:buSzPts val="1100"/>
              <a:buNone/>
            </a:pPr>
            <a:r>
              <a:rPr lang="en"/>
              <a:t>ADT, AWB, </a:t>
            </a:r>
            <a:endParaRPr/>
          </a:p>
          <a:p>
            <a:pPr indent="0" lvl="0" marL="0" rtl="0" algn="l">
              <a:lnSpc>
                <a:spcPct val="100000"/>
              </a:lnSpc>
              <a:spcBef>
                <a:spcPts val="0"/>
              </a:spcBef>
              <a:spcAft>
                <a:spcPts val="0"/>
              </a:spcAft>
              <a:buSzPts val="1100"/>
              <a:buNone/>
            </a:pPr>
            <a:r>
              <a:rPr lang="en"/>
              <a:t>We are going to talk about abortion providers but we know that there are different AP - doctors, midwives, doulas, scompaniantes, abortion friends, groups, individuals etc.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04b73312d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104b73312d0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https://jamboard.google.com/d/1Ieau5q0VZp4FyDEa0Z-5exlJd9GJLeG-gYm1pWDTc8k/viewer?f=1</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4b73312d0_2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104b73312d0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04b73312d0_2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104b73312d0_2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04b73312d0_2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104b73312d0_2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04b73312d0_2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104b73312d0_2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04b73312d0_2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104b73312d0_2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04b73312d0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g104b73312d0_2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KARO</a:t>
            </a:r>
            <a:endParaRPr/>
          </a:p>
          <a:p>
            <a:pPr indent="0" lvl="0" marL="0" rtl="0" algn="l">
              <a:lnSpc>
                <a:spcPct val="100000"/>
              </a:lnSpc>
              <a:spcBef>
                <a:spcPts val="0"/>
              </a:spcBef>
              <a:spcAft>
                <a:spcPts val="0"/>
              </a:spcAft>
              <a:buSzPts val="1100"/>
              <a:buNone/>
            </a:pPr>
            <a:r>
              <a:rPr lang="en"/>
              <a:t>7</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04b73312d0_2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04b73312d0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4b73312d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104b73312d0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04b73312d0_2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g104b73312d0_2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04b73312d0_1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104b73312d0_1_5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4b73312d0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04b73312d0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04b73312d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104b73312d0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4b73312d0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104b73312d0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04b73312d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104b73312d0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4b73312d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104b73312d0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4b73312d0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04b73312d0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cxnSp>
        <p:nvCxnSpPr>
          <p:cNvPr id="55" name="Google Shape;55;p14"/>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56" name="Google Shape;56;p14"/>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57" name="Google Shape;57;p14"/>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8" name="Google Shape;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sp>
        <p:nvSpPr>
          <p:cNvPr id="63" name="Google Shape;63;p16"/>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chemeClr val="lt1"/>
              </a:buClr>
              <a:buSzPts val="6800"/>
              <a:buNone/>
              <a:defRPr sz="6800">
                <a:solidFill>
                  <a:schemeClr val="lt1"/>
                </a:solidFill>
              </a:defRPr>
            </a:lvl1pPr>
            <a:lvl2pPr lvl="1" rtl="0" algn="l">
              <a:lnSpc>
                <a:spcPct val="100000"/>
              </a:lnSpc>
              <a:spcBef>
                <a:spcPts val="0"/>
              </a:spcBef>
              <a:spcAft>
                <a:spcPts val="0"/>
              </a:spcAft>
              <a:buClr>
                <a:schemeClr val="lt1"/>
              </a:buClr>
              <a:buSzPts val="6800"/>
              <a:buNone/>
              <a:defRPr sz="6800">
                <a:solidFill>
                  <a:schemeClr val="lt1"/>
                </a:solidFill>
              </a:defRPr>
            </a:lvl2pPr>
            <a:lvl3pPr lvl="2" rtl="0" algn="l">
              <a:lnSpc>
                <a:spcPct val="100000"/>
              </a:lnSpc>
              <a:spcBef>
                <a:spcPts val="0"/>
              </a:spcBef>
              <a:spcAft>
                <a:spcPts val="0"/>
              </a:spcAft>
              <a:buClr>
                <a:schemeClr val="lt1"/>
              </a:buClr>
              <a:buSzPts val="6800"/>
              <a:buNone/>
              <a:defRPr sz="6800">
                <a:solidFill>
                  <a:schemeClr val="lt1"/>
                </a:solidFill>
              </a:defRPr>
            </a:lvl3pPr>
            <a:lvl4pPr lvl="3" rtl="0" algn="l">
              <a:lnSpc>
                <a:spcPct val="100000"/>
              </a:lnSpc>
              <a:spcBef>
                <a:spcPts val="0"/>
              </a:spcBef>
              <a:spcAft>
                <a:spcPts val="0"/>
              </a:spcAft>
              <a:buClr>
                <a:schemeClr val="lt1"/>
              </a:buClr>
              <a:buSzPts val="6800"/>
              <a:buNone/>
              <a:defRPr sz="6800">
                <a:solidFill>
                  <a:schemeClr val="lt1"/>
                </a:solidFill>
              </a:defRPr>
            </a:lvl4pPr>
            <a:lvl5pPr lvl="4" rtl="0" algn="l">
              <a:lnSpc>
                <a:spcPct val="100000"/>
              </a:lnSpc>
              <a:spcBef>
                <a:spcPts val="0"/>
              </a:spcBef>
              <a:spcAft>
                <a:spcPts val="0"/>
              </a:spcAft>
              <a:buClr>
                <a:schemeClr val="lt1"/>
              </a:buClr>
              <a:buSzPts val="6800"/>
              <a:buNone/>
              <a:defRPr sz="6800">
                <a:solidFill>
                  <a:schemeClr val="lt1"/>
                </a:solidFill>
              </a:defRPr>
            </a:lvl5pPr>
            <a:lvl6pPr lvl="5" rtl="0" algn="l">
              <a:lnSpc>
                <a:spcPct val="100000"/>
              </a:lnSpc>
              <a:spcBef>
                <a:spcPts val="0"/>
              </a:spcBef>
              <a:spcAft>
                <a:spcPts val="0"/>
              </a:spcAft>
              <a:buClr>
                <a:schemeClr val="lt1"/>
              </a:buClr>
              <a:buSzPts val="6800"/>
              <a:buNone/>
              <a:defRPr sz="6800">
                <a:solidFill>
                  <a:schemeClr val="lt1"/>
                </a:solidFill>
              </a:defRPr>
            </a:lvl6pPr>
            <a:lvl7pPr lvl="6" rtl="0" algn="l">
              <a:lnSpc>
                <a:spcPct val="100000"/>
              </a:lnSpc>
              <a:spcBef>
                <a:spcPts val="0"/>
              </a:spcBef>
              <a:spcAft>
                <a:spcPts val="0"/>
              </a:spcAft>
              <a:buClr>
                <a:schemeClr val="lt1"/>
              </a:buClr>
              <a:buSzPts val="6800"/>
              <a:buNone/>
              <a:defRPr sz="6800">
                <a:solidFill>
                  <a:schemeClr val="lt1"/>
                </a:solidFill>
              </a:defRPr>
            </a:lvl7pPr>
            <a:lvl8pPr lvl="7" rtl="0" algn="l">
              <a:lnSpc>
                <a:spcPct val="100000"/>
              </a:lnSpc>
              <a:spcBef>
                <a:spcPts val="0"/>
              </a:spcBef>
              <a:spcAft>
                <a:spcPts val="0"/>
              </a:spcAft>
              <a:buClr>
                <a:schemeClr val="lt1"/>
              </a:buClr>
              <a:buSzPts val="6800"/>
              <a:buNone/>
              <a:defRPr sz="6800">
                <a:solidFill>
                  <a:schemeClr val="lt1"/>
                </a:solidFill>
              </a:defRPr>
            </a:lvl8pPr>
            <a:lvl9pPr lvl="8" rtl="0" algn="l">
              <a:lnSpc>
                <a:spcPct val="100000"/>
              </a:lnSpc>
              <a:spcBef>
                <a:spcPts val="0"/>
              </a:spcBef>
              <a:spcAft>
                <a:spcPts val="0"/>
              </a:spcAft>
              <a:buClr>
                <a:schemeClr val="lt1"/>
              </a:buClr>
              <a:buSzPts val="6800"/>
              <a:buNone/>
              <a:defRPr sz="6800">
                <a:solidFill>
                  <a:schemeClr val="lt1"/>
                </a:solidFill>
              </a:defRPr>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17"/>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 name="Google Shape;67;p17"/>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8" name="Google Shape;68;p17"/>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69" name="Google Shape;69;p17"/>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0" name="Google Shape;70;p1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17500" lvl="2" marL="1371600" rtl="0" algn="l">
              <a:lnSpc>
                <a:spcPct val="115000"/>
              </a:lnSpc>
              <a:spcBef>
                <a:spcPts val="0"/>
              </a:spcBef>
              <a:spcAft>
                <a:spcPts val="0"/>
              </a:spcAft>
              <a:buClr>
                <a:schemeClr val="lt1"/>
              </a:buClr>
              <a:buSzPts val="1400"/>
              <a:buChar char="■"/>
              <a:defRPr>
                <a:solidFill>
                  <a:schemeClr val="lt1"/>
                </a:solidFill>
              </a:defRPr>
            </a:lvl3pPr>
            <a:lvl4pPr indent="-317500" lvl="3" marL="1828800" rtl="0" algn="l">
              <a:lnSpc>
                <a:spcPct val="115000"/>
              </a:lnSpc>
              <a:spcBef>
                <a:spcPts val="0"/>
              </a:spcBef>
              <a:spcAft>
                <a:spcPts val="0"/>
              </a:spcAft>
              <a:buClr>
                <a:schemeClr val="lt1"/>
              </a:buClr>
              <a:buSzPts val="1400"/>
              <a:buChar char="●"/>
              <a:defRPr>
                <a:solidFill>
                  <a:schemeClr val="lt1"/>
                </a:solidFill>
              </a:defRPr>
            </a:lvl4pPr>
            <a:lvl5pPr indent="-317500" lvl="4" marL="2286000" rtl="0" algn="l">
              <a:lnSpc>
                <a:spcPct val="115000"/>
              </a:lnSpc>
              <a:spcBef>
                <a:spcPts val="0"/>
              </a:spcBef>
              <a:spcAft>
                <a:spcPts val="0"/>
              </a:spcAft>
              <a:buClr>
                <a:schemeClr val="lt1"/>
              </a:buClr>
              <a:buSzPts val="1400"/>
              <a:buChar char="○"/>
              <a:defRPr>
                <a:solidFill>
                  <a:schemeClr val="lt1"/>
                </a:solidFill>
              </a:defRPr>
            </a:lvl5pPr>
            <a:lvl6pPr indent="-317500" lvl="5" marL="2743200" rtl="0" algn="l">
              <a:lnSpc>
                <a:spcPct val="115000"/>
              </a:lnSpc>
              <a:spcBef>
                <a:spcPts val="0"/>
              </a:spcBef>
              <a:spcAft>
                <a:spcPts val="0"/>
              </a:spcAft>
              <a:buClr>
                <a:schemeClr val="lt1"/>
              </a:buClr>
              <a:buSzPts val="1400"/>
              <a:buChar char="■"/>
              <a:defRPr>
                <a:solidFill>
                  <a:schemeClr val="lt1"/>
                </a:solidFill>
              </a:defRPr>
            </a:lvl6pPr>
            <a:lvl7pPr indent="-317500" lvl="6" marL="3200400" rtl="0" algn="l">
              <a:lnSpc>
                <a:spcPct val="115000"/>
              </a:lnSpc>
              <a:spcBef>
                <a:spcPts val="0"/>
              </a:spcBef>
              <a:spcAft>
                <a:spcPts val="0"/>
              </a:spcAft>
              <a:buClr>
                <a:schemeClr val="lt1"/>
              </a:buClr>
              <a:buSzPts val="1400"/>
              <a:buChar char="●"/>
              <a:defRPr>
                <a:solidFill>
                  <a:schemeClr val="lt1"/>
                </a:solidFill>
              </a:defRPr>
            </a:lvl7pPr>
            <a:lvl8pPr indent="-317500" lvl="7" marL="3657600" rtl="0" algn="l">
              <a:lnSpc>
                <a:spcPct val="115000"/>
              </a:lnSpc>
              <a:spcBef>
                <a:spcPts val="0"/>
              </a:spcBef>
              <a:spcAft>
                <a:spcPts val="0"/>
              </a:spcAft>
              <a:buClr>
                <a:schemeClr val="lt1"/>
              </a:buClr>
              <a:buSzPts val="1400"/>
              <a:buChar char="○"/>
              <a:defRPr>
                <a:solidFill>
                  <a:schemeClr val="lt1"/>
                </a:solidFill>
              </a:defRPr>
            </a:lvl8pPr>
            <a:lvl9pPr indent="-317500" lvl="8" marL="4114800" rtl="0" algn="l">
              <a:lnSpc>
                <a:spcPct val="115000"/>
              </a:lnSpc>
              <a:spcBef>
                <a:spcPts val="0"/>
              </a:spcBef>
              <a:spcAft>
                <a:spcPts val="0"/>
              </a:spcAft>
              <a:buClr>
                <a:schemeClr val="lt1"/>
              </a:buClr>
              <a:buSzPts val="1400"/>
              <a:buChar char="■"/>
              <a:defRPr>
                <a:solidFill>
                  <a:schemeClr val="lt1"/>
                </a:solidFill>
              </a:defRPr>
            </a:lvl9pPr>
          </a:lstStyle>
          <a:p/>
        </p:txBody>
      </p:sp>
      <p:sp>
        <p:nvSpPr>
          <p:cNvPr id="71" name="Google Shape;7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4" name="Google Shape;74;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5" name="Google Shape;7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8" name="Google Shape;78;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9" name="Google Shape;79;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21"/>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6" name="Google Shape;86;p21"/>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7" name="Google Shape;8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90" name="Google Shape;9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11000"/>
              <a:buNone/>
              <a:defRPr sz="11000">
                <a:solidFill>
                  <a:schemeClr val="dk1"/>
                </a:solidFill>
              </a:defRPr>
            </a:lvl1pPr>
            <a:lvl2pPr lvl="1" rtl="0" algn="ctr">
              <a:lnSpc>
                <a:spcPct val="100000"/>
              </a:lnSpc>
              <a:spcBef>
                <a:spcPts val="0"/>
              </a:spcBef>
              <a:spcAft>
                <a:spcPts val="0"/>
              </a:spcAft>
              <a:buClr>
                <a:schemeClr val="dk1"/>
              </a:buClr>
              <a:buSzPts val="11000"/>
              <a:buNone/>
              <a:defRPr sz="11000">
                <a:solidFill>
                  <a:schemeClr val="dk1"/>
                </a:solidFill>
              </a:defRPr>
            </a:lvl2pPr>
            <a:lvl3pPr lvl="2" rtl="0" algn="ctr">
              <a:lnSpc>
                <a:spcPct val="100000"/>
              </a:lnSpc>
              <a:spcBef>
                <a:spcPts val="0"/>
              </a:spcBef>
              <a:spcAft>
                <a:spcPts val="0"/>
              </a:spcAft>
              <a:buClr>
                <a:schemeClr val="dk1"/>
              </a:buClr>
              <a:buSzPts val="11000"/>
              <a:buNone/>
              <a:defRPr sz="11000">
                <a:solidFill>
                  <a:schemeClr val="dk1"/>
                </a:solidFill>
              </a:defRPr>
            </a:lvl3pPr>
            <a:lvl4pPr lvl="3" rtl="0" algn="ctr">
              <a:lnSpc>
                <a:spcPct val="100000"/>
              </a:lnSpc>
              <a:spcBef>
                <a:spcPts val="0"/>
              </a:spcBef>
              <a:spcAft>
                <a:spcPts val="0"/>
              </a:spcAft>
              <a:buClr>
                <a:schemeClr val="dk1"/>
              </a:buClr>
              <a:buSzPts val="11000"/>
              <a:buNone/>
              <a:defRPr sz="11000">
                <a:solidFill>
                  <a:schemeClr val="dk1"/>
                </a:solidFill>
              </a:defRPr>
            </a:lvl4pPr>
            <a:lvl5pPr lvl="4" rtl="0" algn="ctr">
              <a:lnSpc>
                <a:spcPct val="100000"/>
              </a:lnSpc>
              <a:spcBef>
                <a:spcPts val="0"/>
              </a:spcBef>
              <a:spcAft>
                <a:spcPts val="0"/>
              </a:spcAft>
              <a:buClr>
                <a:schemeClr val="dk1"/>
              </a:buClr>
              <a:buSzPts val="11000"/>
              <a:buNone/>
              <a:defRPr sz="11000">
                <a:solidFill>
                  <a:schemeClr val="dk1"/>
                </a:solidFill>
              </a:defRPr>
            </a:lvl5pPr>
            <a:lvl6pPr lvl="5" rtl="0" algn="ctr">
              <a:lnSpc>
                <a:spcPct val="100000"/>
              </a:lnSpc>
              <a:spcBef>
                <a:spcPts val="0"/>
              </a:spcBef>
              <a:spcAft>
                <a:spcPts val="0"/>
              </a:spcAft>
              <a:buClr>
                <a:schemeClr val="dk1"/>
              </a:buClr>
              <a:buSzPts val="11000"/>
              <a:buNone/>
              <a:defRPr sz="11000">
                <a:solidFill>
                  <a:schemeClr val="dk1"/>
                </a:solidFill>
              </a:defRPr>
            </a:lvl6pPr>
            <a:lvl7pPr lvl="6" rtl="0" algn="ctr">
              <a:lnSpc>
                <a:spcPct val="100000"/>
              </a:lnSpc>
              <a:spcBef>
                <a:spcPts val="0"/>
              </a:spcBef>
              <a:spcAft>
                <a:spcPts val="0"/>
              </a:spcAft>
              <a:buClr>
                <a:schemeClr val="dk1"/>
              </a:buClr>
              <a:buSzPts val="11000"/>
              <a:buNone/>
              <a:defRPr sz="11000">
                <a:solidFill>
                  <a:schemeClr val="dk1"/>
                </a:solidFill>
              </a:defRPr>
            </a:lvl7pPr>
            <a:lvl8pPr lvl="7" rtl="0" algn="ctr">
              <a:lnSpc>
                <a:spcPct val="100000"/>
              </a:lnSpc>
              <a:spcBef>
                <a:spcPts val="0"/>
              </a:spcBef>
              <a:spcAft>
                <a:spcPts val="0"/>
              </a:spcAft>
              <a:buClr>
                <a:schemeClr val="dk1"/>
              </a:buClr>
              <a:buSzPts val="11000"/>
              <a:buNone/>
              <a:defRPr sz="11000">
                <a:solidFill>
                  <a:schemeClr val="dk1"/>
                </a:solidFill>
              </a:defRPr>
            </a:lvl8pPr>
            <a:lvl9pPr lvl="8" rtl="0"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93" name="Google Shape;93;p23"/>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 1">
    <p:spTree>
      <p:nvGrpSpPr>
        <p:cNvPr id="97" name="Shape 97"/>
        <p:cNvGrpSpPr/>
        <p:nvPr/>
      </p:nvGrpSpPr>
      <p:grpSpPr>
        <a:xfrm>
          <a:off x="0" y="0"/>
          <a:ext cx="0" cy="0"/>
          <a:chOff x="0" y="0"/>
          <a:chExt cx="0" cy="0"/>
        </a:xfrm>
      </p:grpSpPr>
      <p:sp>
        <p:nvSpPr>
          <p:cNvPr id="98" name="Google Shape;98;p25"/>
          <p:cNvSpPr txBox="1"/>
          <p:nvPr>
            <p:ph idx="12" type="sldNum"/>
          </p:nvPr>
        </p:nvSpPr>
        <p:spPr>
          <a:xfrm>
            <a:off x="109075" y="146024"/>
            <a:ext cx="1807200" cy="1252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26"/>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rmAutofit/>
          </a:bodyPr>
          <a:lstStyle>
            <a:lvl1pPr lvl="0" rtl="0" algn="l">
              <a:lnSpc>
                <a:spcPct val="80000"/>
              </a:lnSpc>
              <a:spcBef>
                <a:spcPts val="0"/>
              </a:spcBef>
              <a:spcAft>
                <a:spcPts val="0"/>
              </a:spcAft>
              <a:buClr>
                <a:srgbClr val="46413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 name="Google Shape;101;p26"/>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2" name="Google Shape;102;p26"/>
          <p:cNvSpPr txBox="1"/>
          <p:nvPr>
            <p:ph idx="10" type="dt"/>
          </p:nvPr>
        </p:nvSpPr>
        <p:spPr>
          <a:xfrm>
            <a:off x="768096"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3" name="Google Shape;103;p26"/>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 name="Google Shape;104;p26"/>
          <p:cNvSpPr txBox="1"/>
          <p:nvPr>
            <p:ph idx="12" type="sldNum"/>
          </p:nvPr>
        </p:nvSpPr>
        <p:spPr>
          <a:xfrm>
            <a:off x="8128001" y="4853028"/>
            <a:ext cx="730500" cy="205800"/>
          </a:xfrm>
          <a:prstGeom prst="rect">
            <a:avLst/>
          </a:prstGeom>
          <a:noFill/>
          <a:ln>
            <a:noFill/>
          </a:ln>
        </p:spPr>
        <p:txBody>
          <a:bodyPr anchorCtr="0" anchor="ctr" bIns="34275" lIns="68575" spcFirstLastPara="1" rIns="68575" wrap="square" tIns="34275">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7"/>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rmAutofit/>
          </a:bodyPr>
          <a:lstStyle>
            <a:lvl1pPr lvl="0" rtl="0" algn="l">
              <a:lnSpc>
                <a:spcPct val="80000"/>
              </a:lnSpc>
              <a:spcBef>
                <a:spcPts val="0"/>
              </a:spcBef>
              <a:spcAft>
                <a:spcPts val="0"/>
              </a:spcAft>
              <a:buClr>
                <a:srgbClr val="46413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 name="Google Shape;107;p27"/>
          <p:cNvSpPr txBox="1"/>
          <p:nvPr>
            <p:ph idx="1" type="body"/>
          </p:nvPr>
        </p:nvSpPr>
        <p:spPr>
          <a:xfrm>
            <a:off x="768096" y="1634727"/>
            <a:ext cx="3566400" cy="617100"/>
          </a:xfrm>
          <a:prstGeom prst="rect">
            <a:avLst/>
          </a:prstGeom>
          <a:noFill/>
          <a:ln>
            <a:noFill/>
          </a:ln>
        </p:spPr>
        <p:txBody>
          <a:bodyPr anchorCtr="0" anchor="ctr" bIns="34275" lIns="102875" spcFirstLastPara="1" rIns="102875" wrap="square" tIns="34275">
            <a:normAutofit/>
          </a:bodyPr>
          <a:lstStyle>
            <a:lvl1pPr indent="-228600" lvl="0" marL="457200" rtl="0" algn="l">
              <a:lnSpc>
                <a:spcPct val="90000"/>
              </a:lnSpc>
              <a:spcBef>
                <a:spcPts val="0"/>
              </a:spcBef>
              <a:spcAft>
                <a:spcPts val="0"/>
              </a:spcAft>
              <a:buSzPts val="1700"/>
              <a:buNone/>
              <a:defRPr b="0" sz="1700" cap="none">
                <a:solidFill>
                  <a:srgbClr val="679B9A"/>
                </a:solidFill>
                <a:latin typeface="Twentieth Century"/>
                <a:ea typeface="Twentieth Century"/>
                <a:cs typeface="Twentieth Century"/>
                <a:sym typeface="Twentieth Century"/>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08" name="Google Shape;108;p27"/>
          <p:cNvSpPr txBox="1"/>
          <p:nvPr>
            <p:ph idx="2" type="body"/>
          </p:nvPr>
        </p:nvSpPr>
        <p:spPr>
          <a:xfrm>
            <a:off x="768096" y="2225841"/>
            <a:ext cx="3566400" cy="2506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9" name="Google Shape;109;p27"/>
          <p:cNvSpPr txBox="1"/>
          <p:nvPr>
            <p:ph idx="3" type="body"/>
          </p:nvPr>
        </p:nvSpPr>
        <p:spPr>
          <a:xfrm>
            <a:off x="4491990" y="1634727"/>
            <a:ext cx="3566400" cy="617100"/>
          </a:xfrm>
          <a:prstGeom prst="rect">
            <a:avLst/>
          </a:prstGeom>
          <a:noFill/>
          <a:ln>
            <a:noFill/>
          </a:ln>
        </p:spPr>
        <p:txBody>
          <a:bodyPr anchorCtr="0" anchor="ctr" bIns="34275" lIns="102875" spcFirstLastPara="1" rIns="102875" wrap="square" tIns="34275">
            <a:normAutofit/>
          </a:bodyPr>
          <a:lstStyle>
            <a:lvl1pPr indent="-228600" lvl="0" marL="457200" rtl="0" algn="l">
              <a:lnSpc>
                <a:spcPct val="90000"/>
              </a:lnSpc>
              <a:spcBef>
                <a:spcPts val="0"/>
              </a:spcBef>
              <a:spcAft>
                <a:spcPts val="0"/>
              </a:spcAft>
              <a:buSzPts val="1700"/>
              <a:buNone/>
              <a:defRPr b="0" sz="1700" cap="none">
                <a:solidFill>
                  <a:srgbClr val="679B9A"/>
                </a:solidFill>
                <a:latin typeface="Twentieth Century"/>
                <a:ea typeface="Twentieth Century"/>
                <a:cs typeface="Twentieth Century"/>
                <a:sym typeface="Twentieth Century"/>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10" name="Google Shape;110;p27"/>
          <p:cNvSpPr txBox="1"/>
          <p:nvPr>
            <p:ph idx="4" type="body"/>
          </p:nvPr>
        </p:nvSpPr>
        <p:spPr>
          <a:xfrm>
            <a:off x="4491990" y="2225841"/>
            <a:ext cx="3566400" cy="2506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11" name="Google Shape;111;p27"/>
          <p:cNvSpPr txBox="1"/>
          <p:nvPr>
            <p:ph idx="10" type="dt"/>
          </p:nvPr>
        </p:nvSpPr>
        <p:spPr>
          <a:xfrm>
            <a:off x="768096"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2" name="Google Shape;112;p27"/>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 name="Google Shape;113;p27"/>
          <p:cNvSpPr txBox="1"/>
          <p:nvPr>
            <p:ph idx="12" type="sldNum"/>
          </p:nvPr>
        </p:nvSpPr>
        <p:spPr>
          <a:xfrm>
            <a:off x="8128001" y="4853028"/>
            <a:ext cx="730500" cy="205800"/>
          </a:xfrm>
          <a:prstGeom prst="rect">
            <a:avLst/>
          </a:prstGeom>
          <a:noFill/>
          <a:ln>
            <a:noFill/>
          </a:ln>
        </p:spPr>
        <p:txBody>
          <a:bodyPr anchorCtr="0" anchor="ctr" bIns="34275" lIns="68575" spcFirstLastPara="1" rIns="68575" wrap="square" tIns="34275">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1_1_1">
    <p:bg>
      <p:bgPr>
        <a:solidFill>
          <a:schemeClr val="accent3"/>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hyperlink" Target="https://s.id/FeministCompanion1" TargetMode="External"/><Relationship Id="rId4" Type="http://schemas.openxmlformats.org/officeDocument/2006/relationships/hyperlink" Target="https://s.id/visionboardcometru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mailto:hello@samsara.or.id" TargetMode="External"/><Relationship Id="rId4" Type="http://schemas.openxmlformats.org/officeDocument/2006/relationships/hyperlink" Target="mailto:kontakt@aborcyjnydreamteam.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Google Shape;120;p29"/>
          <p:cNvSpPr txBox="1"/>
          <p:nvPr>
            <p:ph type="ctrTitle"/>
          </p:nvPr>
        </p:nvSpPr>
        <p:spPr>
          <a:xfrm>
            <a:off x="623408" y="1288400"/>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3000"/>
              <a:t>Accompanying Abortions: </a:t>
            </a:r>
            <a:endParaRPr b="1" sz="3000"/>
          </a:p>
          <a:p>
            <a:pPr indent="0" lvl="0" marL="0" rtl="0" algn="l">
              <a:spcBef>
                <a:spcPts val="0"/>
              </a:spcBef>
              <a:spcAft>
                <a:spcPts val="0"/>
              </a:spcAft>
              <a:buSzPts val="990"/>
              <a:buNone/>
            </a:pPr>
            <a:r>
              <a:rPr b="1" lang="en" sz="3000"/>
              <a:t>Busting Stigma in Practice</a:t>
            </a:r>
            <a:r>
              <a:rPr lang="en" sz="3000"/>
              <a:t> </a:t>
            </a:r>
            <a:endParaRPr sz="3000"/>
          </a:p>
          <a:p>
            <a:pPr indent="0" lvl="0" marL="0" rtl="0" algn="l">
              <a:spcBef>
                <a:spcPts val="0"/>
              </a:spcBef>
              <a:spcAft>
                <a:spcPts val="0"/>
              </a:spcAft>
              <a:buSzPts val="990"/>
              <a:buNone/>
            </a:pPr>
            <a:r>
              <a:t/>
            </a:r>
            <a:endParaRPr sz="3000"/>
          </a:p>
          <a:p>
            <a:pPr indent="0" lvl="0" marL="0" rtl="0" algn="l">
              <a:spcBef>
                <a:spcPts val="0"/>
              </a:spcBef>
              <a:spcAft>
                <a:spcPts val="0"/>
              </a:spcAft>
              <a:buSzPts val="990"/>
              <a:buNone/>
            </a:pPr>
            <a:r>
              <a:rPr lang="en" sz="3000"/>
              <a:t>Workbook</a:t>
            </a:r>
            <a:endParaRPr sz="3000"/>
          </a:p>
          <a:p>
            <a:pPr indent="0" lvl="0" marL="0" rtl="0" algn="l">
              <a:spcBef>
                <a:spcPts val="0"/>
              </a:spcBef>
              <a:spcAft>
                <a:spcPts val="0"/>
              </a:spcAft>
              <a:buSzPts val="990"/>
              <a:buNone/>
            </a:pPr>
            <a:r>
              <a:rPr lang="en" sz="3000"/>
              <a:t>Part I</a:t>
            </a:r>
            <a:endParaRPr sz="3000"/>
          </a:p>
        </p:txBody>
      </p:sp>
      <p:sp>
        <p:nvSpPr>
          <p:cNvPr id="121" name="Google Shape;121;p29"/>
          <p:cNvSpPr txBox="1"/>
          <p:nvPr>
            <p:ph idx="1" type="subTitle"/>
          </p:nvPr>
        </p:nvSpPr>
        <p:spPr>
          <a:xfrm>
            <a:off x="691075" y="3468575"/>
            <a:ext cx="5709900" cy="1448400"/>
          </a:xfrm>
          <a:prstGeom prst="rect">
            <a:avLst/>
          </a:prstGeom>
        </p:spPr>
        <p:txBody>
          <a:bodyPr anchorCtr="0" anchor="t" bIns="91425" lIns="91425" spcFirstLastPara="1" rIns="91425" wrap="square" tIns="91425">
            <a:normAutofit fontScale="55000"/>
          </a:bodyPr>
          <a:lstStyle/>
          <a:p>
            <a:pPr indent="0" lvl="0" marL="0" rtl="0" algn="l">
              <a:spcBef>
                <a:spcPts val="0"/>
              </a:spcBef>
              <a:spcAft>
                <a:spcPts val="0"/>
              </a:spcAft>
              <a:buNone/>
            </a:pPr>
            <a:r>
              <a:rPr lang="en"/>
              <a:t>What is medical abortion, abortion stigma and accompaniment?</a:t>
            </a:r>
            <a:endParaRPr/>
          </a:p>
          <a:p>
            <a:pPr indent="0" lvl="0" marL="0" rtl="0" algn="l">
              <a:spcBef>
                <a:spcPts val="0"/>
              </a:spcBef>
              <a:spcAft>
                <a:spcPts val="0"/>
              </a:spcAft>
              <a:buNone/>
            </a:pPr>
            <a:r>
              <a:rPr lang="en"/>
              <a:t>What are our values, challenges and needs around accompaniment in our globally diverse contexts?</a:t>
            </a:r>
            <a:endParaRPr/>
          </a:p>
          <a:p>
            <a:pPr indent="0" lvl="0" marL="0" rtl="0" algn="l">
              <a:spcBef>
                <a:spcPts val="0"/>
              </a:spcBef>
              <a:spcAft>
                <a:spcPts val="0"/>
              </a:spcAft>
              <a:buNone/>
            </a:pPr>
            <a:r>
              <a:rPr lang="en"/>
              <a:t>How does abortion stigma at various levels affect our work as abortion companions and providers?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p:nvPr/>
        </p:nvSpPr>
        <p:spPr>
          <a:xfrm>
            <a:off x="4517825" y="0"/>
            <a:ext cx="46263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38"/>
          <p:cNvSpPr txBox="1"/>
          <p:nvPr>
            <p:ph idx="1" type="body"/>
          </p:nvPr>
        </p:nvSpPr>
        <p:spPr>
          <a:xfrm>
            <a:off x="295025" y="133585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1200"/>
              </a:spcBef>
              <a:spcAft>
                <a:spcPts val="0"/>
              </a:spcAft>
              <a:buSzPts val="1400"/>
              <a:buNone/>
            </a:pPr>
            <a:r>
              <a:rPr lang="en" sz="1200"/>
              <a:t>More risks than a surgical procedure</a:t>
            </a:r>
            <a:endParaRPr sz="1200"/>
          </a:p>
          <a:p>
            <a:pPr indent="0" lvl="0" marL="0" rtl="0" algn="l">
              <a:lnSpc>
                <a:spcPct val="100000"/>
              </a:lnSpc>
              <a:spcBef>
                <a:spcPts val="1200"/>
              </a:spcBef>
              <a:spcAft>
                <a:spcPts val="0"/>
              </a:spcAft>
              <a:buSzPts val="1400"/>
              <a:buNone/>
            </a:pPr>
            <a:r>
              <a:rPr lang="en" sz="1200"/>
              <a:t>It doesn’t work</a:t>
            </a:r>
            <a:endParaRPr sz="1200"/>
          </a:p>
          <a:p>
            <a:pPr indent="0" lvl="0" marL="0" rtl="0" algn="l">
              <a:spcBef>
                <a:spcPts val="1200"/>
              </a:spcBef>
              <a:spcAft>
                <a:spcPts val="0"/>
              </a:spcAft>
              <a:buSzPts val="1400"/>
              <a:buNone/>
            </a:pPr>
            <a:r>
              <a:rPr lang="en" sz="1200"/>
              <a:t>It only works in the first 9 weeks of pregnancy.</a:t>
            </a:r>
            <a:endParaRPr sz="1200"/>
          </a:p>
          <a:p>
            <a:pPr indent="0" lvl="0" marL="0" rtl="0" algn="l">
              <a:lnSpc>
                <a:spcPct val="100000"/>
              </a:lnSpc>
              <a:spcBef>
                <a:spcPts val="1200"/>
              </a:spcBef>
              <a:spcAft>
                <a:spcPts val="0"/>
              </a:spcAft>
              <a:buSzPts val="1400"/>
              <a:buNone/>
            </a:pPr>
            <a:r>
              <a:rPr lang="en" sz="1200"/>
              <a:t>Only can be administered by medical personnel</a:t>
            </a:r>
            <a:endParaRPr sz="1200"/>
          </a:p>
          <a:p>
            <a:pPr indent="0" lvl="0" marL="0" rtl="0" algn="l">
              <a:spcBef>
                <a:spcPts val="1200"/>
              </a:spcBef>
              <a:spcAft>
                <a:spcPts val="0"/>
              </a:spcAft>
              <a:buClr>
                <a:srgbClr val="000000"/>
              </a:buClr>
              <a:buSzPts val="1400"/>
              <a:buFont typeface="Arial"/>
              <a:buNone/>
            </a:pPr>
            <a:r>
              <a:rPr lang="en" sz="1200"/>
              <a:t>Only adults can use it.</a:t>
            </a:r>
            <a:endParaRPr b="1" sz="1200"/>
          </a:p>
          <a:p>
            <a:pPr indent="0" lvl="0" marL="0" rtl="0" algn="l">
              <a:lnSpc>
                <a:spcPct val="100000"/>
              </a:lnSpc>
              <a:spcBef>
                <a:spcPts val="1200"/>
              </a:spcBef>
              <a:spcAft>
                <a:spcPts val="0"/>
              </a:spcAft>
              <a:buSzPts val="1400"/>
              <a:buNone/>
            </a:pPr>
            <a:r>
              <a:rPr lang="en" sz="1200"/>
              <a:t>If you use it more than once, it stops working</a:t>
            </a:r>
            <a:endParaRPr sz="1200"/>
          </a:p>
          <a:p>
            <a:pPr indent="0" lvl="0" marL="0" rtl="0" algn="l">
              <a:spcBef>
                <a:spcPts val="1200"/>
              </a:spcBef>
              <a:spcAft>
                <a:spcPts val="1200"/>
              </a:spcAft>
              <a:buSzPts val="1400"/>
              <a:buNone/>
            </a:pPr>
            <a:r>
              <a:rPr lang="en" sz="1200"/>
              <a:t>Doses vary by weight, height, and age of the user.</a:t>
            </a:r>
            <a:endParaRPr sz="1200"/>
          </a:p>
        </p:txBody>
      </p:sp>
      <p:sp>
        <p:nvSpPr>
          <p:cNvPr id="232" name="Google Shape;232;p38"/>
          <p:cNvSpPr txBox="1"/>
          <p:nvPr>
            <p:ph idx="2" type="body"/>
          </p:nvPr>
        </p:nvSpPr>
        <p:spPr>
          <a:xfrm>
            <a:off x="4831025" y="1158500"/>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35"/>
              <a:buNone/>
            </a:pPr>
            <a:r>
              <a:t/>
            </a:r>
            <a:endParaRPr b="1" sz="1200"/>
          </a:p>
          <a:p>
            <a:pPr indent="0" lvl="0" marL="0" rtl="0" algn="l">
              <a:lnSpc>
                <a:spcPct val="115000"/>
              </a:lnSpc>
              <a:spcBef>
                <a:spcPts val="1200"/>
              </a:spcBef>
              <a:spcAft>
                <a:spcPts val="0"/>
              </a:spcAft>
              <a:buSzPts val="935"/>
              <a:buNone/>
            </a:pPr>
            <a:r>
              <a:rPr lang="en" sz="1200"/>
              <a:t>It's the most recommended process in early stages because it is non-invasive.</a:t>
            </a:r>
            <a:endParaRPr sz="1200"/>
          </a:p>
          <a:p>
            <a:pPr indent="0" lvl="0" marL="0" rtl="0" algn="l">
              <a:lnSpc>
                <a:spcPct val="115000"/>
              </a:lnSpc>
              <a:spcBef>
                <a:spcPts val="1200"/>
              </a:spcBef>
              <a:spcAft>
                <a:spcPts val="0"/>
              </a:spcAft>
              <a:buSzPts val="935"/>
              <a:buNone/>
            </a:pPr>
            <a:r>
              <a:rPr lang="en" sz="1200"/>
              <a:t>Effectiveness ranges from 95% -98%.</a:t>
            </a:r>
            <a:endParaRPr sz="1200"/>
          </a:p>
          <a:p>
            <a:pPr indent="0" lvl="0" marL="0" rtl="0" algn="l">
              <a:lnSpc>
                <a:spcPct val="115000"/>
              </a:lnSpc>
              <a:spcBef>
                <a:spcPts val="1200"/>
              </a:spcBef>
              <a:spcAft>
                <a:spcPts val="0"/>
              </a:spcAft>
              <a:buSzPts val="935"/>
              <a:buNone/>
            </a:pPr>
            <a:r>
              <a:rPr lang="en" sz="1200"/>
              <a:t>Self-managed abortion!</a:t>
            </a:r>
            <a:endParaRPr sz="1200"/>
          </a:p>
          <a:p>
            <a:pPr indent="0" lvl="0" marL="0" rtl="0" algn="l">
              <a:lnSpc>
                <a:spcPct val="115000"/>
              </a:lnSpc>
              <a:spcBef>
                <a:spcPts val="1200"/>
              </a:spcBef>
              <a:spcAft>
                <a:spcPts val="0"/>
              </a:spcAft>
              <a:buSzPts val="935"/>
              <a:buNone/>
            </a:pPr>
            <a:r>
              <a:rPr lang="en" sz="1200"/>
              <a:t>Effectiveness has nothing to do with the number of uses.</a:t>
            </a:r>
            <a:endParaRPr sz="1200"/>
          </a:p>
          <a:p>
            <a:pPr indent="0" lvl="0" marL="0" rtl="0" algn="l">
              <a:spcBef>
                <a:spcPts val="1200"/>
              </a:spcBef>
              <a:spcAft>
                <a:spcPts val="0"/>
              </a:spcAft>
              <a:buSzPts val="1400"/>
              <a:buNone/>
            </a:pPr>
            <a:r>
              <a:rPr lang="en" sz="1200"/>
              <a:t>It is used for advanced abortions with a high level of effectiveness.</a:t>
            </a:r>
            <a:endParaRPr sz="1200"/>
          </a:p>
          <a:p>
            <a:pPr indent="0" lvl="0" marL="0" rtl="0" algn="l">
              <a:spcBef>
                <a:spcPts val="1200"/>
              </a:spcBef>
              <a:spcAft>
                <a:spcPts val="0"/>
              </a:spcAft>
              <a:buSzPts val="1400"/>
              <a:buNone/>
            </a:pPr>
            <a:r>
              <a:rPr lang="en" sz="1200"/>
              <a:t>Girls, teens, women and other pregnant people can use it safely.</a:t>
            </a:r>
            <a:endParaRPr sz="1200"/>
          </a:p>
          <a:p>
            <a:pPr indent="0" lvl="0" marL="0" rtl="0" algn="l">
              <a:spcBef>
                <a:spcPts val="1200"/>
              </a:spcBef>
              <a:spcAft>
                <a:spcPts val="1200"/>
              </a:spcAft>
              <a:buClr>
                <a:srgbClr val="000000"/>
              </a:buClr>
              <a:buSzPts val="1400"/>
              <a:buFont typeface="Arial"/>
              <a:buNone/>
            </a:pPr>
            <a:r>
              <a:rPr lang="en" sz="1200"/>
              <a:t>The doses do not have to do with the complexion but with the weeks of gestation.</a:t>
            </a:r>
            <a:endParaRPr sz="1200"/>
          </a:p>
        </p:txBody>
      </p:sp>
      <p:sp>
        <p:nvSpPr>
          <p:cNvPr id="233" name="Google Shape;233;p38"/>
          <p:cNvSpPr txBox="1"/>
          <p:nvPr>
            <p:ph type="title"/>
          </p:nvPr>
        </p:nvSpPr>
        <p:spPr>
          <a:xfrm>
            <a:off x="295025" y="408850"/>
            <a:ext cx="3379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accent1"/>
                </a:solidFill>
              </a:rPr>
              <a:t>Common gossip</a:t>
            </a:r>
            <a:endParaRPr>
              <a:solidFill>
                <a:schemeClr val="accent1"/>
              </a:solidFill>
            </a:endParaRPr>
          </a:p>
        </p:txBody>
      </p:sp>
      <p:sp>
        <p:nvSpPr>
          <p:cNvPr id="234" name="Google Shape;234;p38"/>
          <p:cNvSpPr txBox="1"/>
          <p:nvPr>
            <p:ph type="title"/>
          </p:nvPr>
        </p:nvSpPr>
        <p:spPr>
          <a:xfrm>
            <a:off x="4911925" y="451600"/>
            <a:ext cx="1388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accent1"/>
                </a:solidFill>
              </a:rPr>
              <a:t>Facts</a:t>
            </a:r>
            <a:endParaRPr>
              <a:solidFill>
                <a:schemeClr val="accent1"/>
              </a:solidFill>
            </a:endParaRPr>
          </a:p>
        </p:txBody>
      </p:sp>
      <p:cxnSp>
        <p:nvCxnSpPr>
          <p:cNvPr id="235" name="Google Shape;235;p38"/>
          <p:cNvCxnSpPr/>
          <p:nvPr/>
        </p:nvCxnSpPr>
        <p:spPr>
          <a:xfrm>
            <a:off x="4534500" y="275075"/>
            <a:ext cx="0" cy="4617900"/>
          </a:xfrm>
          <a:prstGeom prst="straightConnector1">
            <a:avLst/>
          </a:prstGeom>
          <a:noFill/>
          <a:ln cap="flat" cmpd="sng" w="28575">
            <a:solidFill>
              <a:schemeClr val="dk1"/>
            </a:solidFill>
            <a:prstDash val="solid"/>
            <a:round/>
            <a:headEnd len="med" w="med" type="oval"/>
            <a:tailEnd len="med" w="med" type="oval"/>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39" name="Shape 239"/>
        <p:cNvGrpSpPr/>
        <p:nvPr/>
      </p:nvGrpSpPr>
      <p:grpSpPr>
        <a:xfrm>
          <a:off x="0" y="0"/>
          <a:ext cx="0" cy="0"/>
          <a:chOff x="0" y="0"/>
          <a:chExt cx="0" cy="0"/>
        </a:xfrm>
      </p:grpSpPr>
      <p:sp>
        <p:nvSpPr>
          <p:cNvPr id="240" name="Google Shape;240;p39"/>
          <p:cNvSpPr txBox="1"/>
          <p:nvPr>
            <p:ph type="title"/>
          </p:nvPr>
        </p:nvSpPr>
        <p:spPr>
          <a:xfrm>
            <a:off x="423850" y="415475"/>
            <a:ext cx="5557500" cy="188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800"/>
              <a:buNone/>
            </a:pPr>
            <a:r>
              <a:rPr lang="en" sz="3800"/>
              <a:t>Accompaniment: </a:t>
            </a:r>
            <a:endParaRPr sz="3800"/>
          </a:p>
          <a:p>
            <a:pPr indent="0" lvl="0" marL="0" rtl="0" algn="l">
              <a:lnSpc>
                <a:spcPct val="100000"/>
              </a:lnSpc>
              <a:spcBef>
                <a:spcPts val="0"/>
              </a:spcBef>
              <a:spcAft>
                <a:spcPts val="0"/>
              </a:spcAft>
              <a:buSzPts val="6800"/>
              <a:buNone/>
            </a:pPr>
            <a:r>
              <a:rPr lang="en" sz="3800"/>
              <a:t>A tool against</a:t>
            </a:r>
            <a:endParaRPr sz="3800"/>
          </a:p>
          <a:p>
            <a:pPr indent="0" lvl="0" marL="0" rtl="0" algn="l">
              <a:lnSpc>
                <a:spcPct val="100000"/>
              </a:lnSpc>
              <a:spcBef>
                <a:spcPts val="0"/>
              </a:spcBef>
              <a:spcAft>
                <a:spcPts val="0"/>
              </a:spcAft>
              <a:buSzPts val="6800"/>
              <a:buNone/>
            </a:pPr>
            <a:r>
              <a:rPr lang="en" sz="3800"/>
              <a:t>abortion stigma</a:t>
            </a:r>
            <a:endParaRPr sz="3800"/>
          </a:p>
        </p:txBody>
      </p:sp>
      <p:cxnSp>
        <p:nvCxnSpPr>
          <p:cNvPr id="241" name="Google Shape;241;p39"/>
          <p:cNvCxnSpPr/>
          <p:nvPr/>
        </p:nvCxnSpPr>
        <p:spPr>
          <a:xfrm>
            <a:off x="4752475" y="4624575"/>
            <a:ext cx="4128300" cy="0"/>
          </a:xfrm>
          <a:prstGeom prst="straightConnector1">
            <a:avLst/>
          </a:prstGeom>
          <a:noFill/>
          <a:ln cap="flat" cmpd="sng" w="76200">
            <a:solidFill>
              <a:schemeClr val="dk1"/>
            </a:solidFill>
            <a:prstDash val="solid"/>
            <a:round/>
            <a:headEnd len="sm" w="sm" type="none"/>
            <a:tailEnd len="sm" w="sm" type="none"/>
          </a:ln>
        </p:spPr>
      </p:cxnSp>
      <p:sp>
        <p:nvSpPr>
          <p:cNvPr id="242" name="Google Shape;242;p39"/>
          <p:cNvSpPr txBox="1"/>
          <p:nvPr>
            <p:ph type="title"/>
          </p:nvPr>
        </p:nvSpPr>
        <p:spPr>
          <a:xfrm>
            <a:off x="180725" y="2931475"/>
            <a:ext cx="8520600" cy="106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t/>
            </a:r>
            <a:endParaRPr sz="2600"/>
          </a:p>
          <a:p>
            <a:pPr indent="0" lvl="0" marL="0" rtl="0" algn="l">
              <a:lnSpc>
                <a:spcPct val="100000"/>
              </a:lnSpc>
              <a:spcBef>
                <a:spcPts val="0"/>
              </a:spcBef>
              <a:spcAft>
                <a:spcPts val="0"/>
              </a:spcAft>
              <a:buSzPts val="990"/>
              <a:buNone/>
            </a:pPr>
            <a:r>
              <a:rPr lang="en" sz="2600">
                <a:solidFill>
                  <a:schemeClr val="lt2"/>
                </a:solidFill>
              </a:rPr>
              <a:t>Beyond legal abortion, accompanied abortion!</a:t>
            </a:r>
            <a:endParaRPr sz="2600">
              <a:solidFill>
                <a:schemeClr val="lt2"/>
              </a:solidFill>
            </a:endParaRPr>
          </a:p>
        </p:txBody>
      </p:sp>
      <p:pic>
        <p:nvPicPr>
          <p:cNvPr id="243" name="Google Shape;243;p39" title="My friends take care of me:)"/>
          <p:cNvPicPr preferRelativeResize="0"/>
          <p:nvPr/>
        </p:nvPicPr>
        <p:blipFill rotWithShape="1">
          <a:blip r:embed="rId3">
            <a:alphaModFix/>
          </a:blip>
          <a:srcRect b="0" l="0" r="0" t="0"/>
          <a:stretch/>
        </p:blipFill>
        <p:spPr>
          <a:xfrm>
            <a:off x="6128025" y="231525"/>
            <a:ext cx="2752751" cy="2752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311700" y="0"/>
            <a:ext cx="8520600" cy="570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lang="en">
                <a:solidFill>
                  <a:schemeClr val="accent1"/>
                </a:solidFill>
              </a:rPr>
              <a:t>What we do and what we don’t do</a:t>
            </a:r>
            <a:endParaRPr>
              <a:solidFill>
                <a:schemeClr val="accent1"/>
              </a:solidFill>
            </a:endParaRPr>
          </a:p>
        </p:txBody>
      </p:sp>
      <p:pic>
        <p:nvPicPr>
          <p:cNvPr id="249" name="Google Shape;249;p40"/>
          <p:cNvPicPr preferRelativeResize="0"/>
          <p:nvPr/>
        </p:nvPicPr>
        <p:blipFill rotWithShape="1">
          <a:blip r:embed="rId3">
            <a:alphaModFix/>
          </a:blip>
          <a:srcRect b="0" l="0" r="0" t="0"/>
          <a:stretch/>
        </p:blipFill>
        <p:spPr>
          <a:xfrm>
            <a:off x="160725" y="1324963"/>
            <a:ext cx="2519357" cy="1654555"/>
          </a:xfrm>
          <a:prstGeom prst="rect">
            <a:avLst/>
          </a:prstGeom>
          <a:noFill/>
          <a:ln>
            <a:noFill/>
          </a:ln>
        </p:spPr>
      </p:pic>
      <p:pic>
        <p:nvPicPr>
          <p:cNvPr id="250" name="Google Shape;250;p40"/>
          <p:cNvPicPr preferRelativeResize="0"/>
          <p:nvPr/>
        </p:nvPicPr>
        <p:blipFill rotWithShape="1">
          <a:blip r:embed="rId4">
            <a:alphaModFix/>
          </a:blip>
          <a:srcRect b="0" l="0" r="0" t="0"/>
          <a:stretch/>
        </p:blipFill>
        <p:spPr>
          <a:xfrm>
            <a:off x="2386925" y="1717101"/>
            <a:ext cx="2553027" cy="2700698"/>
          </a:xfrm>
          <a:prstGeom prst="rect">
            <a:avLst/>
          </a:prstGeom>
          <a:noFill/>
          <a:ln>
            <a:noFill/>
          </a:ln>
        </p:spPr>
      </p:pic>
      <p:pic>
        <p:nvPicPr>
          <p:cNvPr id="251" name="Google Shape;251;p40"/>
          <p:cNvPicPr preferRelativeResize="0"/>
          <p:nvPr/>
        </p:nvPicPr>
        <p:blipFill rotWithShape="1">
          <a:blip r:embed="rId5">
            <a:alphaModFix/>
          </a:blip>
          <a:srcRect b="0" l="0" r="0" t="0"/>
          <a:stretch/>
        </p:blipFill>
        <p:spPr>
          <a:xfrm>
            <a:off x="160736" y="2436362"/>
            <a:ext cx="2805255" cy="2765498"/>
          </a:xfrm>
          <a:prstGeom prst="rect">
            <a:avLst/>
          </a:prstGeom>
          <a:noFill/>
          <a:ln>
            <a:noFill/>
          </a:ln>
        </p:spPr>
      </p:pic>
      <p:pic>
        <p:nvPicPr>
          <p:cNvPr id="252" name="Google Shape;252;p40"/>
          <p:cNvPicPr preferRelativeResize="0"/>
          <p:nvPr/>
        </p:nvPicPr>
        <p:blipFill rotWithShape="1">
          <a:blip r:embed="rId6">
            <a:alphaModFix/>
          </a:blip>
          <a:srcRect b="0" l="0" r="0" t="0"/>
          <a:stretch/>
        </p:blipFill>
        <p:spPr>
          <a:xfrm>
            <a:off x="6625822" y="798898"/>
            <a:ext cx="2316200" cy="2018526"/>
          </a:xfrm>
          <a:prstGeom prst="rect">
            <a:avLst/>
          </a:prstGeom>
          <a:noFill/>
          <a:ln>
            <a:noFill/>
          </a:ln>
        </p:spPr>
      </p:pic>
      <p:pic>
        <p:nvPicPr>
          <p:cNvPr id="253" name="Google Shape;253;p40"/>
          <p:cNvPicPr preferRelativeResize="0"/>
          <p:nvPr/>
        </p:nvPicPr>
        <p:blipFill rotWithShape="1">
          <a:blip r:embed="rId7">
            <a:alphaModFix/>
          </a:blip>
          <a:srcRect b="0" l="0" r="0" t="0"/>
          <a:stretch/>
        </p:blipFill>
        <p:spPr>
          <a:xfrm>
            <a:off x="3979354" y="1324975"/>
            <a:ext cx="3029906" cy="2414925"/>
          </a:xfrm>
          <a:prstGeom prst="rect">
            <a:avLst/>
          </a:prstGeom>
          <a:noFill/>
          <a:ln>
            <a:noFill/>
          </a:ln>
        </p:spPr>
      </p:pic>
      <p:sp>
        <p:nvSpPr>
          <p:cNvPr id="254" name="Google Shape;254;p40"/>
          <p:cNvSpPr txBox="1"/>
          <p:nvPr/>
        </p:nvSpPr>
        <p:spPr>
          <a:xfrm>
            <a:off x="4176075" y="3359725"/>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pic>
        <p:nvPicPr>
          <p:cNvPr id="255" name="Google Shape;255;p40"/>
          <p:cNvPicPr preferRelativeResize="0"/>
          <p:nvPr/>
        </p:nvPicPr>
        <p:blipFill rotWithShape="1">
          <a:blip r:embed="rId8">
            <a:alphaModFix/>
          </a:blip>
          <a:srcRect b="0" l="0" r="0" t="0"/>
          <a:stretch/>
        </p:blipFill>
        <p:spPr>
          <a:xfrm rot="299998">
            <a:off x="6262590" y="2622720"/>
            <a:ext cx="2643522" cy="2209713"/>
          </a:xfrm>
          <a:prstGeom prst="rect">
            <a:avLst/>
          </a:prstGeom>
          <a:noFill/>
          <a:ln>
            <a:noFill/>
          </a:ln>
        </p:spPr>
      </p:pic>
      <p:sp>
        <p:nvSpPr>
          <p:cNvPr id="256" name="Google Shape;256;p40"/>
          <p:cNvSpPr txBox="1"/>
          <p:nvPr/>
        </p:nvSpPr>
        <p:spPr>
          <a:xfrm>
            <a:off x="7009250" y="24178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@kayalabruja</a:t>
            </a:r>
            <a:endParaRPr b="0" i="0" sz="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1"/>
          <p:cNvSpPr txBox="1"/>
          <p:nvPr>
            <p:ph type="title"/>
          </p:nvPr>
        </p:nvSpPr>
        <p:spPr>
          <a:xfrm>
            <a:off x="311700" y="1598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t/>
            </a:r>
            <a:endParaRPr sz="2200"/>
          </a:p>
          <a:p>
            <a:pPr indent="0" lvl="0" marL="0" rtl="0" algn="l">
              <a:lnSpc>
                <a:spcPct val="100000"/>
              </a:lnSpc>
              <a:spcBef>
                <a:spcPts val="0"/>
              </a:spcBef>
              <a:spcAft>
                <a:spcPts val="0"/>
              </a:spcAft>
              <a:buSzPts val="990"/>
              <a:buNone/>
            </a:pPr>
            <a:r>
              <a:rPr lang="en" sz="2200">
                <a:solidFill>
                  <a:schemeClr val="accent1"/>
                </a:solidFill>
              </a:rPr>
              <a:t>Why does it contributes to abortion stigma busting? </a:t>
            </a:r>
            <a:endParaRPr sz="2200">
              <a:solidFill>
                <a:schemeClr val="accent1"/>
              </a:solidFill>
            </a:endParaRPr>
          </a:p>
        </p:txBody>
      </p:sp>
      <p:pic>
        <p:nvPicPr>
          <p:cNvPr id="262" name="Google Shape;262;p41"/>
          <p:cNvPicPr preferRelativeResize="0"/>
          <p:nvPr/>
        </p:nvPicPr>
        <p:blipFill rotWithShape="1">
          <a:blip r:embed="rId3">
            <a:alphaModFix/>
          </a:blip>
          <a:srcRect b="0" l="0" r="0" t="0"/>
          <a:stretch/>
        </p:blipFill>
        <p:spPr>
          <a:xfrm>
            <a:off x="311700" y="1142750"/>
            <a:ext cx="2930068" cy="1919999"/>
          </a:xfrm>
          <a:prstGeom prst="rect">
            <a:avLst/>
          </a:prstGeom>
          <a:noFill/>
          <a:ln>
            <a:noFill/>
          </a:ln>
        </p:spPr>
      </p:pic>
      <p:pic>
        <p:nvPicPr>
          <p:cNvPr id="263" name="Google Shape;263;p41"/>
          <p:cNvPicPr preferRelativeResize="0"/>
          <p:nvPr/>
        </p:nvPicPr>
        <p:blipFill rotWithShape="1">
          <a:blip r:embed="rId4">
            <a:alphaModFix/>
          </a:blip>
          <a:srcRect b="0" l="0" r="0" t="0"/>
          <a:stretch/>
        </p:blipFill>
        <p:spPr>
          <a:xfrm>
            <a:off x="599284" y="3018827"/>
            <a:ext cx="2468173" cy="2025899"/>
          </a:xfrm>
          <a:prstGeom prst="rect">
            <a:avLst/>
          </a:prstGeom>
          <a:noFill/>
          <a:ln>
            <a:noFill/>
          </a:ln>
        </p:spPr>
      </p:pic>
      <p:pic>
        <p:nvPicPr>
          <p:cNvPr id="264" name="Google Shape;264;p41"/>
          <p:cNvPicPr preferRelativeResize="0"/>
          <p:nvPr/>
        </p:nvPicPr>
        <p:blipFill rotWithShape="1">
          <a:blip r:embed="rId5">
            <a:alphaModFix/>
          </a:blip>
          <a:srcRect b="0" l="0" r="0" t="0"/>
          <a:stretch/>
        </p:blipFill>
        <p:spPr>
          <a:xfrm>
            <a:off x="2613305" y="2052900"/>
            <a:ext cx="1519166" cy="2751225"/>
          </a:xfrm>
          <a:prstGeom prst="rect">
            <a:avLst/>
          </a:prstGeom>
          <a:noFill/>
          <a:ln>
            <a:noFill/>
          </a:ln>
        </p:spPr>
      </p:pic>
      <p:pic>
        <p:nvPicPr>
          <p:cNvPr id="265" name="Google Shape;265;p41"/>
          <p:cNvPicPr preferRelativeResize="0"/>
          <p:nvPr/>
        </p:nvPicPr>
        <p:blipFill rotWithShape="1">
          <a:blip r:embed="rId6">
            <a:alphaModFix/>
          </a:blip>
          <a:srcRect b="0" l="0" r="0" t="0"/>
          <a:stretch/>
        </p:blipFill>
        <p:spPr>
          <a:xfrm>
            <a:off x="6175200" y="1142756"/>
            <a:ext cx="2468176" cy="1919992"/>
          </a:xfrm>
          <a:prstGeom prst="rect">
            <a:avLst/>
          </a:prstGeom>
          <a:noFill/>
          <a:ln>
            <a:noFill/>
          </a:ln>
        </p:spPr>
      </p:pic>
      <p:pic>
        <p:nvPicPr>
          <p:cNvPr id="266" name="Google Shape;266;p41"/>
          <p:cNvPicPr preferRelativeResize="0"/>
          <p:nvPr/>
        </p:nvPicPr>
        <p:blipFill rotWithShape="1">
          <a:blip r:embed="rId7">
            <a:alphaModFix/>
          </a:blip>
          <a:srcRect b="0" l="0" r="0" t="0"/>
          <a:stretch/>
        </p:blipFill>
        <p:spPr>
          <a:xfrm>
            <a:off x="4232503" y="1652800"/>
            <a:ext cx="2651157" cy="2223449"/>
          </a:xfrm>
          <a:prstGeom prst="rect">
            <a:avLst/>
          </a:prstGeom>
          <a:noFill/>
          <a:ln>
            <a:noFill/>
          </a:ln>
        </p:spPr>
      </p:pic>
      <p:pic>
        <p:nvPicPr>
          <p:cNvPr id="267" name="Google Shape;267;p41"/>
          <p:cNvPicPr preferRelativeResize="0"/>
          <p:nvPr/>
        </p:nvPicPr>
        <p:blipFill rotWithShape="1">
          <a:blip r:embed="rId8">
            <a:alphaModFix/>
          </a:blip>
          <a:srcRect b="0" l="0" r="0" t="0"/>
          <a:stretch/>
        </p:blipFill>
        <p:spPr>
          <a:xfrm>
            <a:off x="6175201" y="2920050"/>
            <a:ext cx="2766755" cy="2223448"/>
          </a:xfrm>
          <a:prstGeom prst="rect">
            <a:avLst/>
          </a:prstGeom>
          <a:noFill/>
          <a:ln>
            <a:noFill/>
          </a:ln>
        </p:spPr>
      </p:pic>
      <p:sp>
        <p:nvSpPr>
          <p:cNvPr id="268" name="Google Shape;268;p41"/>
          <p:cNvSpPr txBox="1"/>
          <p:nvPr/>
        </p:nvSpPr>
        <p:spPr>
          <a:xfrm>
            <a:off x="6305725" y="4760075"/>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
        <p:nvSpPr>
          <p:cNvPr id="269" name="Google Shape;269;p41"/>
          <p:cNvSpPr txBox="1"/>
          <p:nvPr/>
        </p:nvSpPr>
        <p:spPr>
          <a:xfrm>
            <a:off x="4346875" y="34847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
        <p:nvSpPr>
          <p:cNvPr id="270" name="Google Shape;270;p41"/>
          <p:cNvSpPr txBox="1"/>
          <p:nvPr/>
        </p:nvSpPr>
        <p:spPr>
          <a:xfrm>
            <a:off x="6841350" y="27549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11700" y="70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lang="en">
                <a:solidFill>
                  <a:schemeClr val="accent1"/>
                </a:solidFill>
              </a:rPr>
              <a:t>Care networks between acompañantes</a:t>
            </a:r>
            <a:endParaRPr>
              <a:solidFill>
                <a:schemeClr val="accent1"/>
              </a:solidFill>
            </a:endParaRPr>
          </a:p>
        </p:txBody>
      </p:sp>
      <p:pic>
        <p:nvPicPr>
          <p:cNvPr id="276" name="Google Shape;276;p42"/>
          <p:cNvPicPr preferRelativeResize="0"/>
          <p:nvPr/>
        </p:nvPicPr>
        <p:blipFill rotWithShape="1">
          <a:blip r:embed="rId3">
            <a:alphaModFix/>
          </a:blip>
          <a:srcRect b="0" l="0" r="0" t="0"/>
          <a:stretch/>
        </p:blipFill>
        <p:spPr>
          <a:xfrm>
            <a:off x="360150" y="1348827"/>
            <a:ext cx="2223508" cy="1850029"/>
          </a:xfrm>
          <a:prstGeom prst="rect">
            <a:avLst/>
          </a:prstGeom>
          <a:noFill/>
          <a:ln>
            <a:noFill/>
          </a:ln>
          <a:effectLst>
            <a:outerShdw blurRad="57150" rotWithShape="0" algn="bl" dir="4500000" dist="19050">
              <a:srgbClr val="000000">
                <a:alpha val="49800"/>
              </a:srgbClr>
            </a:outerShdw>
          </a:effectLst>
        </p:spPr>
      </p:pic>
      <p:pic>
        <p:nvPicPr>
          <p:cNvPr id="277" name="Google Shape;277;p42"/>
          <p:cNvPicPr preferRelativeResize="0"/>
          <p:nvPr/>
        </p:nvPicPr>
        <p:blipFill rotWithShape="1">
          <a:blip r:embed="rId4">
            <a:alphaModFix/>
          </a:blip>
          <a:srcRect b="0" l="0" r="0" t="0"/>
          <a:stretch/>
        </p:blipFill>
        <p:spPr>
          <a:xfrm>
            <a:off x="2852874" y="1298824"/>
            <a:ext cx="2261996" cy="1850025"/>
          </a:xfrm>
          <a:prstGeom prst="rect">
            <a:avLst/>
          </a:prstGeom>
          <a:noFill/>
          <a:ln>
            <a:noFill/>
          </a:ln>
          <a:effectLst>
            <a:outerShdw blurRad="57150" rotWithShape="0" algn="bl" dir="5400000" dist="19050">
              <a:srgbClr val="000000">
                <a:alpha val="49800"/>
              </a:srgbClr>
            </a:outerShdw>
          </a:effectLst>
        </p:spPr>
      </p:pic>
      <p:pic>
        <p:nvPicPr>
          <p:cNvPr id="278" name="Google Shape;278;p42"/>
          <p:cNvPicPr preferRelativeResize="0"/>
          <p:nvPr/>
        </p:nvPicPr>
        <p:blipFill rotWithShape="1">
          <a:blip r:embed="rId5">
            <a:alphaModFix/>
          </a:blip>
          <a:srcRect b="0" l="0" r="0" t="0"/>
          <a:stretch/>
        </p:blipFill>
        <p:spPr>
          <a:xfrm rot="420002">
            <a:off x="723193" y="2465189"/>
            <a:ext cx="2802311" cy="2334449"/>
          </a:xfrm>
          <a:prstGeom prst="rect">
            <a:avLst/>
          </a:prstGeom>
          <a:noFill/>
          <a:ln>
            <a:noFill/>
          </a:ln>
          <a:effectLst>
            <a:outerShdw blurRad="57150" rotWithShape="0" algn="bl" dir="5400000" dist="19050">
              <a:srgbClr val="000000">
                <a:alpha val="49800"/>
              </a:srgbClr>
            </a:outerShdw>
          </a:effectLst>
        </p:spPr>
      </p:pic>
      <p:pic>
        <p:nvPicPr>
          <p:cNvPr id="279" name="Google Shape;279;p42"/>
          <p:cNvPicPr preferRelativeResize="0"/>
          <p:nvPr/>
        </p:nvPicPr>
        <p:blipFill rotWithShape="1">
          <a:blip r:embed="rId6">
            <a:alphaModFix/>
          </a:blip>
          <a:srcRect b="0" l="0" r="0" t="0"/>
          <a:stretch/>
        </p:blipFill>
        <p:spPr>
          <a:xfrm>
            <a:off x="3602925" y="3110074"/>
            <a:ext cx="2442079" cy="1721175"/>
          </a:xfrm>
          <a:prstGeom prst="rect">
            <a:avLst/>
          </a:prstGeom>
          <a:noFill/>
          <a:ln>
            <a:noFill/>
          </a:ln>
          <a:effectLst>
            <a:outerShdw blurRad="57150" rotWithShape="0" algn="bl" dir="5400000" dist="19050">
              <a:srgbClr val="000000">
                <a:alpha val="49800"/>
              </a:srgbClr>
            </a:outerShdw>
          </a:effectLst>
        </p:spPr>
      </p:pic>
      <p:pic>
        <p:nvPicPr>
          <p:cNvPr id="280" name="Google Shape;280;p42"/>
          <p:cNvPicPr preferRelativeResize="0"/>
          <p:nvPr/>
        </p:nvPicPr>
        <p:blipFill rotWithShape="1">
          <a:blip r:embed="rId7">
            <a:alphaModFix/>
          </a:blip>
          <a:srcRect b="0" l="0" r="0" t="0"/>
          <a:stretch/>
        </p:blipFill>
        <p:spPr>
          <a:xfrm>
            <a:off x="5341384" y="1122800"/>
            <a:ext cx="3068030" cy="2384475"/>
          </a:xfrm>
          <a:prstGeom prst="rect">
            <a:avLst/>
          </a:prstGeom>
          <a:noFill/>
          <a:ln>
            <a:noFill/>
          </a:ln>
          <a:effectLst>
            <a:outerShdw blurRad="57150" rotWithShape="0" algn="bl" dir="5400000" dist="19050">
              <a:srgbClr val="000000">
                <a:alpha val="49800"/>
              </a:srgbClr>
            </a:outerShdw>
          </a:effectLst>
        </p:spPr>
      </p:pic>
      <p:pic>
        <p:nvPicPr>
          <p:cNvPr id="281" name="Google Shape;281;p42"/>
          <p:cNvPicPr preferRelativeResize="0"/>
          <p:nvPr/>
        </p:nvPicPr>
        <p:blipFill rotWithShape="1">
          <a:blip r:embed="rId8">
            <a:alphaModFix/>
          </a:blip>
          <a:srcRect b="0" l="0" r="0" t="0"/>
          <a:stretch/>
        </p:blipFill>
        <p:spPr>
          <a:xfrm rot="540001">
            <a:off x="6397476" y="3032063"/>
            <a:ext cx="1978224" cy="1654642"/>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sp>
        <p:nvSpPr>
          <p:cNvPr id="286" name="Google Shape;286;p43"/>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87" name="Google Shape;287;p43"/>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47368"/>
              <a:buFont typeface="Arial"/>
              <a:buNone/>
            </a:pPr>
            <a:r>
              <a:rPr lang="en" sz="1900">
                <a:solidFill>
                  <a:schemeClr val="lt1"/>
                </a:solidFill>
                <a:latin typeface="Nunito"/>
                <a:ea typeface="Nunito"/>
                <a:cs typeface="Nunito"/>
                <a:sym typeface="Nunito"/>
              </a:rPr>
              <a:t>Accompaniment is...</a:t>
            </a:r>
            <a:endParaRPr sz="3400">
              <a:solidFill>
                <a:schemeClr val="lt1"/>
              </a:solidFill>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288" name="Google Shape;288;p43"/>
          <p:cNvSpPr txBox="1"/>
          <p:nvPr/>
        </p:nvSpPr>
        <p:spPr>
          <a:xfrm>
            <a:off x="2029950" y="4648600"/>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289" name="Google Shape;289;p43"/>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0" name="Google Shape;290;p43"/>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1" name="Google Shape;291;p43"/>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292" name="Google Shape;292;p43"/>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3"/>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4" name="Google Shape;294;p43"/>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295" name="Google Shape;295;p43"/>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296" name="Google Shape;296;p43"/>
          <p:cNvSpPr/>
          <p:nvPr/>
        </p:nvSpPr>
        <p:spPr>
          <a:xfrm>
            <a:off x="3070438"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3"/>
          <p:cNvSpPr/>
          <p:nvPr/>
        </p:nvSpPr>
        <p:spPr>
          <a:xfrm>
            <a:off x="29918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3"/>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3"/>
          <p:cNvSpPr/>
          <p:nvPr/>
        </p:nvSpPr>
        <p:spPr>
          <a:xfrm>
            <a:off x="3428400" y="39826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3"/>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3"/>
          <p:cNvSpPr/>
          <p:nvPr/>
        </p:nvSpPr>
        <p:spPr>
          <a:xfrm>
            <a:off x="37863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3"/>
          <p:cNvSpPr/>
          <p:nvPr/>
        </p:nvSpPr>
        <p:spPr>
          <a:xfrm>
            <a:off x="26817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3"/>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3"/>
          <p:cNvSpPr/>
          <p:nvPr/>
        </p:nvSpPr>
        <p:spPr>
          <a:xfrm>
            <a:off x="383162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3"/>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3"/>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3"/>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3"/>
          <p:cNvSpPr/>
          <p:nvPr/>
        </p:nvSpPr>
        <p:spPr>
          <a:xfrm>
            <a:off x="23333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3"/>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3"/>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3"/>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3"/>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3"/>
          <p:cNvSpPr/>
          <p:nvPr/>
        </p:nvSpPr>
        <p:spPr>
          <a:xfrm>
            <a:off x="3521525"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3"/>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3"/>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3"/>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3"/>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3"/>
          <p:cNvSpPr/>
          <p:nvPr/>
        </p:nvSpPr>
        <p:spPr>
          <a:xfrm>
            <a:off x="325670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3"/>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3"/>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3"/>
          <p:cNvSpPr/>
          <p:nvPr/>
        </p:nvSpPr>
        <p:spPr>
          <a:xfrm>
            <a:off x="2762675"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3"/>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323" name="Google Shape;323;p43"/>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3"/>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25" name="Google Shape;325;p43"/>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326" name="Google Shape;326;p43"/>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27" name="Google Shape;327;p43"/>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28" name="Google Shape;328;p43"/>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29" name="Google Shape;329;p43"/>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0" name="Google Shape;330;p43"/>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1" name="Google Shape;331;p43"/>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900"/>
              <a:t>That medical abortions cause infertility</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ph type="ctrTitle"/>
          </p:nvPr>
        </p:nvSpPr>
        <p:spPr>
          <a:xfrm>
            <a:off x="0" y="1470550"/>
            <a:ext cx="9144000" cy="1326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2800">
                <a:solidFill>
                  <a:srgbClr val="0C1720"/>
                </a:solidFill>
                <a:latin typeface="Times New Roman"/>
                <a:ea typeface="Times New Roman"/>
                <a:cs typeface="Times New Roman"/>
                <a:sym typeface="Times New Roman"/>
              </a:rPr>
              <a:t>A World with Accompaniment, Feminist Companionship, </a:t>
            </a:r>
            <a:endParaRPr b="1" sz="2800">
              <a:solidFill>
                <a:srgbClr val="0C1720"/>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1100"/>
              <a:buFont typeface="Arial"/>
              <a:buNone/>
            </a:pPr>
            <a:r>
              <a:rPr b="1" lang="en" sz="2800">
                <a:solidFill>
                  <a:srgbClr val="0C1720"/>
                </a:solidFill>
                <a:latin typeface="Times New Roman"/>
                <a:ea typeface="Times New Roman"/>
                <a:cs typeface="Times New Roman"/>
                <a:sym typeface="Times New Roman"/>
              </a:rPr>
              <a:t>and Referral in Diverse Setting</a:t>
            </a:r>
            <a:endParaRPr b="1" sz="2800"/>
          </a:p>
        </p:txBody>
      </p:sp>
      <p:sp>
        <p:nvSpPr>
          <p:cNvPr id="337" name="Google Shape;337;p44"/>
          <p:cNvSpPr txBox="1"/>
          <p:nvPr>
            <p:ph idx="1" type="subTitle"/>
          </p:nvPr>
        </p:nvSpPr>
        <p:spPr>
          <a:xfrm>
            <a:off x="734625" y="2834125"/>
            <a:ext cx="7691400" cy="792600"/>
          </a:xfrm>
          <a:prstGeom prst="rect">
            <a:avLst/>
          </a:prstGeom>
          <a:solidFill>
            <a:schemeClr val="lt1"/>
          </a:solidFill>
          <a:ln>
            <a:noFill/>
          </a:ln>
        </p:spPr>
        <p:txBody>
          <a:bodyPr anchorCtr="0" anchor="t" bIns="91425" lIns="91425" spcFirstLastPara="1" rIns="91425" wrap="square" tIns="91425">
            <a:normAutofit lnSpcReduction="20000"/>
          </a:bodyPr>
          <a:lstStyle/>
          <a:p>
            <a:pPr indent="0" lvl="0" marL="0" rtl="0" algn="ctr">
              <a:lnSpc>
                <a:spcPct val="80000"/>
              </a:lnSpc>
              <a:spcBef>
                <a:spcPts val="0"/>
              </a:spcBef>
              <a:spcAft>
                <a:spcPts val="0"/>
              </a:spcAft>
              <a:buSzPts val="935"/>
              <a:buNone/>
            </a:pPr>
            <a:r>
              <a:rPr b="1" lang="en" sz="2080">
                <a:solidFill>
                  <a:schemeClr val="lt1"/>
                </a:solidFill>
                <a:highlight>
                  <a:srgbClr val="464132"/>
                </a:highlight>
              </a:rPr>
              <a:t>Session 2: by </a:t>
            </a:r>
            <a:r>
              <a:rPr b="1" lang="en" sz="2080">
                <a:solidFill>
                  <a:schemeClr val="lt1"/>
                </a:solidFill>
                <a:highlight>
                  <a:srgbClr val="464132"/>
                </a:highlight>
              </a:rPr>
              <a:t>Mitra Kadarsih (midwife) and Ika Ayu (Samsara), Indonesia</a:t>
            </a:r>
            <a:endParaRPr b="1" sz="2080">
              <a:solidFill>
                <a:schemeClr val="lt1"/>
              </a:solidFill>
              <a:highlight>
                <a:srgbClr val="464132"/>
              </a:highlight>
            </a:endParaRPr>
          </a:p>
          <a:p>
            <a:pPr indent="0" lvl="0" marL="0" rtl="0" algn="ctr">
              <a:lnSpc>
                <a:spcPct val="80000"/>
              </a:lnSpc>
              <a:spcBef>
                <a:spcPts val="0"/>
              </a:spcBef>
              <a:spcAft>
                <a:spcPts val="0"/>
              </a:spcAft>
              <a:buSzPts val="935"/>
              <a:buNone/>
            </a:pPr>
            <a:r>
              <a:t/>
            </a:r>
            <a:endParaRPr b="1" sz="208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type="title"/>
          </p:nvPr>
        </p:nvSpPr>
        <p:spPr>
          <a:xfrm>
            <a:off x="0" y="445025"/>
            <a:ext cx="9144000" cy="572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b="1" lang="en"/>
              <a:t>PARTICIPANT INTRODUCTION</a:t>
            </a:r>
            <a:endParaRPr b="1" sz="2820"/>
          </a:p>
        </p:txBody>
      </p:sp>
      <p:sp>
        <p:nvSpPr>
          <p:cNvPr id="343" name="Google Shape;343;p45"/>
          <p:cNvSpPr txBox="1"/>
          <p:nvPr>
            <p:ph idx="1" type="body"/>
          </p:nvPr>
        </p:nvSpPr>
        <p:spPr>
          <a:xfrm>
            <a:off x="311700" y="1342250"/>
            <a:ext cx="3999900" cy="3693300"/>
          </a:xfrm>
          <a:prstGeom prst="rect">
            <a:avLst/>
          </a:prstGeom>
          <a:solidFill>
            <a:srgbClr val="FF00FF"/>
          </a:solid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AutoNum type="arabicParenR"/>
            </a:pPr>
            <a:r>
              <a:rPr lang="en" sz="1800">
                <a:solidFill>
                  <a:schemeClr val="lt1"/>
                </a:solidFill>
              </a:rPr>
              <a:t>Participant will be asked to mention 1 word that shows their hope which has the same letter with their preferred name in this session </a:t>
            </a:r>
            <a:endParaRPr sz="1800">
              <a:solidFill>
                <a:schemeClr val="lt1"/>
              </a:solidFill>
            </a:endParaRPr>
          </a:p>
          <a:p>
            <a:pPr indent="-342900" lvl="0" marL="457200" rtl="0" algn="l">
              <a:lnSpc>
                <a:spcPct val="115000"/>
              </a:lnSpc>
              <a:spcBef>
                <a:spcPts val="0"/>
              </a:spcBef>
              <a:spcAft>
                <a:spcPts val="0"/>
              </a:spcAft>
              <a:buClr>
                <a:schemeClr val="lt1"/>
              </a:buClr>
              <a:buSzPts val="1800"/>
              <a:buAutoNum type="arabicParenR"/>
            </a:pPr>
            <a:r>
              <a:rPr lang="en" sz="1800">
                <a:solidFill>
                  <a:schemeClr val="lt1"/>
                </a:solidFill>
              </a:rPr>
              <a:t>Participant will be asked to share their experience on accompanying people who perform abortions</a:t>
            </a:r>
            <a:r>
              <a:rPr lang="en" sz="1900">
                <a:solidFill>
                  <a:schemeClr val="lt1"/>
                </a:solidFill>
              </a:rPr>
              <a:t>/hear a story/witnessing - each of them for 1 minutes</a:t>
            </a:r>
            <a:endParaRPr sz="1600">
              <a:solidFill>
                <a:schemeClr val="lt1"/>
              </a:solidFill>
            </a:endParaRPr>
          </a:p>
        </p:txBody>
      </p:sp>
      <p:sp>
        <p:nvSpPr>
          <p:cNvPr id="344" name="Google Shape;344;p45"/>
          <p:cNvSpPr txBox="1"/>
          <p:nvPr>
            <p:ph idx="2" type="body"/>
          </p:nvPr>
        </p:nvSpPr>
        <p:spPr>
          <a:xfrm>
            <a:off x="4695875" y="2013625"/>
            <a:ext cx="3999900" cy="2136300"/>
          </a:xfrm>
          <a:prstGeom prst="rect">
            <a:avLst/>
          </a:prstGeom>
          <a:solidFill>
            <a:srgbClr val="FF00FF"/>
          </a:solid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SzPts val="1400"/>
              <a:buNone/>
            </a:pPr>
            <a:r>
              <a:rPr i="1" lang="en" sz="1600">
                <a:solidFill>
                  <a:schemeClr val="lt1"/>
                </a:solidFill>
              </a:rPr>
              <a:t>Hi, great to be here. I’m Ika, i hope in this session I can get an INSPIRATION. </a:t>
            </a:r>
            <a:endParaRPr i="1" sz="1600">
              <a:solidFill>
                <a:schemeClr val="lt1"/>
              </a:solidFill>
            </a:endParaRPr>
          </a:p>
          <a:p>
            <a:pPr indent="0" lvl="0" marL="0" rtl="0" algn="l">
              <a:lnSpc>
                <a:spcPct val="105000"/>
              </a:lnSpc>
              <a:spcBef>
                <a:spcPts val="1200"/>
              </a:spcBef>
              <a:spcAft>
                <a:spcPts val="1200"/>
              </a:spcAft>
              <a:buSzPts val="1400"/>
              <a:buNone/>
            </a:pPr>
            <a:r>
              <a:rPr i="1" lang="en" sz="1600">
                <a:solidFill>
                  <a:schemeClr val="lt1"/>
                </a:solidFill>
              </a:rPr>
              <a:t>I never had an experience on accompanying abortion but I produce many campaigns to tackle abortion stigma, but I once know that my Mom ever had an abortion. </a:t>
            </a:r>
            <a:r>
              <a:rPr lang="en" sz="1600">
                <a:solidFill>
                  <a:schemeClr val="lt1"/>
                </a:solidFill>
              </a:rPr>
              <a:t> </a:t>
            </a:r>
            <a:endParaRPr sz="16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6"/>
          <p:cNvSpPr txBox="1"/>
          <p:nvPr>
            <p:ph type="title"/>
          </p:nvPr>
        </p:nvSpPr>
        <p:spPr>
          <a:xfrm>
            <a:off x="0" y="0"/>
            <a:ext cx="9144000" cy="572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100"/>
              <a:buNone/>
            </a:pPr>
            <a:r>
              <a:rPr b="1" lang="en" sz="2200">
                <a:latin typeface="Georgia"/>
                <a:ea typeface="Georgia"/>
                <a:cs typeface="Georgia"/>
                <a:sym typeface="Georgia"/>
              </a:rPr>
              <a:t>What does</a:t>
            </a:r>
            <a:r>
              <a:rPr b="1" lang="en" sz="2200">
                <a:latin typeface="Georgia"/>
                <a:ea typeface="Georgia"/>
                <a:cs typeface="Georgia"/>
                <a:sym typeface="Georgia"/>
              </a:rPr>
              <a:t> abortion companionship look like in your place?</a:t>
            </a:r>
            <a:endParaRPr b="1" sz="2620">
              <a:latin typeface="Georgia"/>
              <a:ea typeface="Georgia"/>
              <a:cs typeface="Georgia"/>
              <a:sym typeface="Georgia"/>
            </a:endParaRPr>
          </a:p>
        </p:txBody>
      </p:sp>
      <p:pic>
        <p:nvPicPr>
          <p:cNvPr id="350" name="Google Shape;350;p46"/>
          <p:cNvPicPr preferRelativeResize="0"/>
          <p:nvPr/>
        </p:nvPicPr>
        <p:blipFill rotWithShape="1">
          <a:blip r:embed="rId3">
            <a:alphaModFix/>
          </a:blip>
          <a:srcRect b="0" l="0" r="0" t="0"/>
          <a:stretch/>
        </p:blipFill>
        <p:spPr>
          <a:xfrm>
            <a:off x="580375" y="572700"/>
            <a:ext cx="7824558" cy="4506699"/>
          </a:xfrm>
          <a:prstGeom prst="rect">
            <a:avLst/>
          </a:prstGeom>
          <a:noFill/>
          <a:ln>
            <a:noFill/>
          </a:ln>
        </p:spPr>
      </p:pic>
      <p:sp>
        <p:nvSpPr>
          <p:cNvPr id="351" name="Google Shape;351;p46"/>
          <p:cNvSpPr txBox="1"/>
          <p:nvPr/>
        </p:nvSpPr>
        <p:spPr>
          <a:xfrm>
            <a:off x="841000" y="631725"/>
            <a:ext cx="7226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https://padlet.com/ikaayukristia/ol3xvln3918l2ljz</a:t>
            </a:r>
            <a:endParaRPr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7"/>
          <p:cNvSpPr txBox="1"/>
          <p:nvPr>
            <p:ph idx="1" type="body"/>
          </p:nvPr>
        </p:nvSpPr>
        <p:spPr>
          <a:xfrm>
            <a:off x="141375" y="430250"/>
            <a:ext cx="8520600" cy="432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b="1" lang="en" sz="2365">
                <a:solidFill>
                  <a:schemeClr val="dk1"/>
                </a:solidFill>
                <a:latin typeface="Alfa Slab One"/>
                <a:ea typeface="Alfa Slab One"/>
                <a:cs typeface="Alfa Slab One"/>
                <a:sym typeface="Alfa Slab One"/>
              </a:rPr>
              <a:t>Create a collage of images that represent feminist based companionship</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SzPts val="1018"/>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1200"/>
              </a:spcAft>
              <a:buSzPts val="1018"/>
              <a:buNone/>
            </a:pPr>
            <a:r>
              <a:t/>
            </a:r>
            <a:endParaRPr b="1" sz="2365">
              <a:solidFill>
                <a:schemeClr val="dk1"/>
              </a:solidFill>
              <a:latin typeface="Alfa Slab One"/>
              <a:ea typeface="Alfa Slab One"/>
              <a:cs typeface="Alfa Slab One"/>
              <a:sym typeface="Alfa Slab One"/>
            </a:endParaRPr>
          </a:p>
        </p:txBody>
      </p:sp>
      <p:sp>
        <p:nvSpPr>
          <p:cNvPr id="357" name="Google Shape;357;p47"/>
          <p:cNvSpPr txBox="1"/>
          <p:nvPr>
            <p:ph idx="1" type="body"/>
          </p:nvPr>
        </p:nvSpPr>
        <p:spPr>
          <a:xfrm>
            <a:off x="226500" y="1198225"/>
            <a:ext cx="8520600" cy="30735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t/>
            </a:r>
            <a:endParaRPr/>
          </a:p>
          <a:p>
            <a:pPr indent="0" lvl="0" marL="457200" rtl="0" algn="ctr">
              <a:lnSpc>
                <a:spcPct val="115000"/>
              </a:lnSpc>
              <a:spcBef>
                <a:spcPts val="0"/>
              </a:spcBef>
              <a:spcAft>
                <a:spcPts val="0"/>
              </a:spcAft>
              <a:buNone/>
            </a:pPr>
            <a:r>
              <a:rPr b="1" lang="en" sz="2000" u="sng">
                <a:solidFill>
                  <a:schemeClr val="lt1"/>
                </a:solidFill>
                <a:highlight>
                  <a:srgbClr val="000000"/>
                </a:highlight>
                <a:latin typeface="Arial"/>
                <a:ea typeface="Arial"/>
                <a:cs typeface="Arial"/>
                <a:sym typeface="Arial"/>
                <a:hlinkClick r:id="rId3">
                  <a:extLst>
                    <a:ext uri="{A12FA001-AC4F-418D-AE19-62706E023703}">
                      <ahyp:hlinkClr val="tx"/>
                    </a:ext>
                  </a:extLst>
                </a:hlinkClick>
              </a:rPr>
              <a:t>https://s.id/FeministCompanion1</a:t>
            </a:r>
            <a:endParaRPr sz="2100">
              <a:solidFill>
                <a:schemeClr val="dk1"/>
              </a:solidFill>
            </a:endParaRPr>
          </a:p>
          <a:p>
            <a:pPr indent="-361950" lvl="0" marL="457200" rtl="0" algn="l">
              <a:lnSpc>
                <a:spcPct val="115000"/>
              </a:lnSpc>
              <a:spcBef>
                <a:spcPts val="0"/>
              </a:spcBef>
              <a:spcAft>
                <a:spcPts val="0"/>
              </a:spcAft>
              <a:buClr>
                <a:schemeClr val="dk1"/>
              </a:buClr>
              <a:buSzPts val="2100"/>
              <a:buAutoNum type="arabicParenR"/>
            </a:pPr>
            <a:r>
              <a:rPr lang="en" sz="2100">
                <a:solidFill>
                  <a:schemeClr val="dk1"/>
                </a:solidFill>
              </a:rPr>
              <a:t>Put a picture that represent feminist-based companionship in your own opinion</a:t>
            </a:r>
            <a:endParaRPr sz="2100">
              <a:solidFill>
                <a:schemeClr val="dk1"/>
              </a:solidFill>
            </a:endParaRPr>
          </a:p>
          <a:p>
            <a:pPr indent="-361950" lvl="0" marL="457200" rtl="0" algn="l">
              <a:lnSpc>
                <a:spcPct val="115000"/>
              </a:lnSpc>
              <a:spcBef>
                <a:spcPts val="0"/>
              </a:spcBef>
              <a:spcAft>
                <a:spcPts val="0"/>
              </a:spcAft>
              <a:buClr>
                <a:schemeClr val="dk1"/>
              </a:buClr>
              <a:buSzPts val="2100"/>
              <a:buAutoNum type="arabicParenR"/>
            </a:pPr>
            <a:r>
              <a:rPr lang="en" sz="2100">
                <a:solidFill>
                  <a:schemeClr val="dk1"/>
                </a:solidFill>
              </a:rPr>
              <a:t>Explain about the picture - what story, what value that lies behind the picture and how it relate to the feminist-based companionship</a:t>
            </a:r>
            <a:endParaRPr sz="2100">
              <a:solidFill>
                <a:schemeClr val="dk1"/>
              </a:solidFill>
            </a:endParaRPr>
          </a:p>
          <a:p>
            <a:pPr indent="0" lvl="0" marL="457200" rtl="0" algn="l">
              <a:lnSpc>
                <a:spcPct val="115000"/>
              </a:lnSpc>
              <a:spcBef>
                <a:spcPts val="0"/>
              </a:spcBef>
              <a:spcAft>
                <a:spcPts val="0"/>
              </a:spcAft>
              <a:buNone/>
            </a:pPr>
            <a:r>
              <a:t/>
            </a:r>
            <a:endParaRPr sz="2100">
              <a:solidFill>
                <a:schemeClr val="dk1"/>
              </a:solidFill>
            </a:endParaRPr>
          </a:p>
          <a:p>
            <a:pPr indent="0" lvl="0" marL="0" rtl="0" algn="l">
              <a:lnSpc>
                <a:spcPct val="100000"/>
              </a:lnSpc>
              <a:spcBef>
                <a:spcPts val="0"/>
              </a:spcBef>
              <a:spcAft>
                <a:spcPts val="0"/>
              </a:spcAft>
              <a:buNone/>
            </a:pPr>
            <a:r>
              <a:rPr lang="en" sz="2300">
                <a:solidFill>
                  <a:schemeClr val="accent3"/>
                </a:solidFill>
                <a:latin typeface="Alfa Slab One"/>
                <a:ea typeface="Alfa Slab One"/>
                <a:cs typeface="Alfa Slab One"/>
                <a:sym typeface="Alfa Slab One"/>
              </a:rPr>
              <a:t>List out our challenges, strengths and security needs</a:t>
            </a:r>
            <a:endParaRPr sz="2300">
              <a:solidFill>
                <a:schemeClr val="accent3"/>
              </a:solidFill>
              <a:latin typeface="Alfa Slab One"/>
              <a:ea typeface="Alfa Slab One"/>
              <a:cs typeface="Alfa Slab One"/>
              <a:sym typeface="Alfa Slab One"/>
            </a:endParaRPr>
          </a:p>
          <a:p>
            <a:pPr indent="0" lvl="0" marL="0" rtl="0" algn="ctr">
              <a:lnSpc>
                <a:spcPct val="100000"/>
              </a:lnSpc>
              <a:spcBef>
                <a:spcPts val="0"/>
              </a:spcBef>
              <a:spcAft>
                <a:spcPts val="0"/>
              </a:spcAft>
              <a:buNone/>
            </a:pPr>
            <a:r>
              <a:rPr b="1" lang="en" sz="1900" u="sng">
                <a:solidFill>
                  <a:schemeClr val="lt1"/>
                </a:solidFill>
                <a:highlight>
                  <a:srgbClr val="202124"/>
                </a:highlight>
                <a:latin typeface="Georgia"/>
                <a:ea typeface="Georgia"/>
                <a:cs typeface="Georgia"/>
                <a:sym typeface="Georgia"/>
                <a:hlinkClick r:id="rId4">
                  <a:extLst>
                    <a:ext uri="{A12FA001-AC4F-418D-AE19-62706E023703}">
                      <ahyp:hlinkClr val="tx"/>
                    </a:ext>
                  </a:extLst>
                </a:hlinkClick>
              </a:rPr>
              <a:t>https://s.id/visionboardcometrue</a:t>
            </a:r>
            <a:endParaRPr sz="1200">
              <a:solidFill>
                <a:schemeClr val="lt1"/>
              </a:solidFill>
              <a:highlight>
                <a:srgbClr val="202124"/>
              </a:highlight>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2100">
                <a:solidFill>
                  <a:schemeClr val="dk1"/>
                </a:solidFill>
              </a:rPr>
              <a:t> </a:t>
            </a:r>
            <a:endParaRPr sz="2100">
              <a:solidFill>
                <a:schemeClr val="dk1"/>
              </a:solidFill>
            </a:endParaRPr>
          </a:p>
          <a:p>
            <a:pPr indent="0" lvl="0" marL="457200" rtl="0" algn="l">
              <a:lnSpc>
                <a:spcPct val="115000"/>
              </a:lnSpc>
              <a:spcBef>
                <a:spcPts val="0"/>
              </a:spcBef>
              <a:spcAft>
                <a:spcPts val="0"/>
              </a:spcAft>
              <a:buNone/>
            </a:pPr>
            <a:r>
              <a:t/>
            </a:r>
            <a:endParaRPr sz="21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this workbook</a:t>
            </a:r>
            <a:endParaRPr/>
          </a:p>
        </p:txBody>
      </p:sp>
      <p:sp>
        <p:nvSpPr>
          <p:cNvPr id="127" name="Google Shape;12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100">
                <a:solidFill>
                  <a:srgbClr val="272727"/>
                </a:solidFill>
              </a:rPr>
              <a:t>This workbook comes from the online </a:t>
            </a:r>
            <a:r>
              <a:rPr b="1" lang="en" sz="2100">
                <a:solidFill>
                  <a:srgbClr val="272727"/>
                </a:solidFill>
              </a:rPr>
              <a:t>inroads Global Abortion Accompaniment workshop</a:t>
            </a:r>
            <a:r>
              <a:rPr lang="en" sz="2100">
                <a:solidFill>
                  <a:srgbClr val="272727"/>
                </a:solidFill>
              </a:rPr>
              <a:t>.</a:t>
            </a:r>
            <a:endParaRPr b="1" sz="2100">
              <a:solidFill>
                <a:srgbClr val="272727"/>
              </a:solidFill>
            </a:endParaRPr>
          </a:p>
          <a:p>
            <a:pPr indent="0" lvl="0" marL="0" rtl="0" algn="l">
              <a:spcBef>
                <a:spcPts val="1200"/>
              </a:spcBef>
              <a:spcAft>
                <a:spcPts val="0"/>
              </a:spcAft>
              <a:buNone/>
            </a:pPr>
            <a:r>
              <a:rPr lang="en" sz="2100">
                <a:solidFill>
                  <a:srgbClr val="272727"/>
                </a:solidFill>
              </a:rPr>
              <a:t>Based on the slide deck of the 5 sessions, we prepared a workbook version to facilitate the learning experience of all inroads members, including those that were not able to attend the live session.</a:t>
            </a:r>
            <a:endParaRPr sz="2100">
              <a:solidFill>
                <a:srgbClr val="272727"/>
              </a:solidFill>
            </a:endParaRPr>
          </a:p>
          <a:p>
            <a:pPr indent="0" lvl="0" marL="0" rtl="0" algn="just">
              <a:spcBef>
                <a:spcPts val="1200"/>
              </a:spcBef>
              <a:spcAft>
                <a:spcPts val="0"/>
              </a:spcAft>
              <a:buNone/>
            </a:pPr>
            <a:r>
              <a:rPr lang="en" sz="2100">
                <a:solidFill>
                  <a:srgbClr val="272727"/>
                </a:solidFill>
              </a:rPr>
              <a:t>Each session of the workshop focused on building </a:t>
            </a:r>
            <a:r>
              <a:rPr lang="en" sz="2100" u="sng">
                <a:solidFill>
                  <a:srgbClr val="272727"/>
                </a:solidFill>
              </a:rPr>
              <a:t>co-created spaces of learning</a:t>
            </a:r>
            <a:r>
              <a:rPr lang="en" sz="2100">
                <a:solidFill>
                  <a:srgbClr val="272727"/>
                </a:solidFill>
              </a:rPr>
              <a:t> between member facilitators and participants. As such, a participatory approach is embedded within the workshop materials, in order to encourage active learning and a diversity of responses. </a:t>
            </a:r>
            <a:endParaRPr sz="2100">
              <a:solidFill>
                <a:srgbClr val="272727"/>
              </a:solidFill>
            </a:endParaRPr>
          </a:p>
          <a:p>
            <a:pPr indent="0" lvl="0" marL="0" rtl="0" algn="just">
              <a:spcBef>
                <a:spcPts val="0"/>
              </a:spcBef>
              <a:spcAft>
                <a:spcPts val="0"/>
              </a:spcAft>
              <a:buNone/>
            </a:pPr>
            <a:r>
              <a:t/>
            </a:r>
            <a:endParaRPr sz="2100">
              <a:solidFill>
                <a:srgbClr val="272727"/>
              </a:solidFill>
            </a:endParaRPr>
          </a:p>
          <a:p>
            <a:pPr indent="0" lvl="0" marL="0" rtl="0" algn="just">
              <a:spcBef>
                <a:spcPts val="0"/>
              </a:spcBef>
              <a:spcAft>
                <a:spcPts val="0"/>
              </a:spcAft>
              <a:buNone/>
            </a:pPr>
            <a:r>
              <a:rPr lang="en" sz="2100">
                <a:solidFill>
                  <a:srgbClr val="272727"/>
                </a:solidFill>
              </a:rPr>
              <a:t>We invite you to use this material to facilitate learning spaces within your community.</a:t>
            </a:r>
            <a:endParaRPr sz="2100">
              <a:solidFill>
                <a:srgbClr val="272727"/>
              </a:solidFill>
            </a:endParaRPr>
          </a:p>
          <a:p>
            <a:pPr indent="0" lvl="0" marL="0" rtl="0" algn="just">
              <a:spcBef>
                <a:spcPts val="0"/>
              </a:spcBef>
              <a:spcAft>
                <a:spcPts val="0"/>
              </a:spcAft>
              <a:buNone/>
            </a:pPr>
            <a:r>
              <a:t/>
            </a:r>
            <a:endParaRPr sz="2100">
              <a:solidFill>
                <a:srgbClr val="272727"/>
              </a:solidFill>
            </a:endParaRPr>
          </a:p>
          <a:p>
            <a:pPr indent="0" lvl="0" marL="0" rtl="0" algn="l">
              <a:spcBef>
                <a:spcPts val="0"/>
              </a:spcBef>
              <a:spcAft>
                <a:spcPts val="0"/>
              </a:spcAft>
              <a:buNone/>
            </a:pPr>
            <a:r>
              <a:t/>
            </a:r>
            <a:endParaRPr sz="2100">
              <a:solidFill>
                <a:srgbClr val="272727"/>
              </a:solidFill>
            </a:endParaRPr>
          </a:p>
          <a:p>
            <a:pPr indent="0" lvl="0" marL="0" rtl="0" algn="l">
              <a:spcBef>
                <a:spcPts val="1200"/>
              </a:spcBef>
              <a:spcAft>
                <a:spcPts val="0"/>
              </a:spcAft>
              <a:buNone/>
            </a:pPr>
            <a:r>
              <a:t/>
            </a:r>
            <a:endParaRPr sz="2100">
              <a:solidFill>
                <a:srgbClr val="272727"/>
              </a:solidFill>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txBox="1"/>
          <p:nvPr>
            <p:ph type="title"/>
          </p:nvPr>
        </p:nvSpPr>
        <p:spPr>
          <a:xfrm>
            <a:off x="5685725" y="1032188"/>
            <a:ext cx="3281700" cy="90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760">
                <a:solidFill>
                  <a:srgbClr val="50B4C8"/>
                </a:solidFill>
              </a:rPr>
              <a:t>An Abortion Companionship Vision</a:t>
            </a:r>
            <a:endParaRPr b="1" sz="2760">
              <a:solidFill>
                <a:srgbClr val="50B4C8"/>
              </a:solidFill>
            </a:endParaRPr>
          </a:p>
          <a:p>
            <a:pPr indent="0" lvl="0" marL="0" rtl="0" algn="ctr">
              <a:lnSpc>
                <a:spcPct val="100000"/>
              </a:lnSpc>
              <a:spcBef>
                <a:spcPts val="0"/>
              </a:spcBef>
              <a:spcAft>
                <a:spcPts val="0"/>
              </a:spcAft>
              <a:buSzPts val="2800"/>
              <a:buNone/>
            </a:pPr>
            <a:r>
              <a:rPr b="1" lang="en" sz="2760">
                <a:solidFill>
                  <a:srgbClr val="50B4C8"/>
                </a:solidFill>
              </a:rPr>
              <a:t>Board</a:t>
            </a:r>
            <a:endParaRPr b="1" sz="2760">
              <a:solidFill>
                <a:srgbClr val="50B4C8"/>
              </a:solidFill>
            </a:endParaRPr>
          </a:p>
          <a:p>
            <a:pPr indent="0" lvl="0" marL="0" rtl="0" algn="ctr">
              <a:lnSpc>
                <a:spcPct val="100000"/>
              </a:lnSpc>
              <a:spcBef>
                <a:spcPts val="0"/>
              </a:spcBef>
              <a:spcAft>
                <a:spcPts val="0"/>
              </a:spcAft>
              <a:buSzPts val="2800"/>
              <a:buNone/>
            </a:pPr>
            <a:r>
              <a:t/>
            </a:r>
            <a:endParaRPr b="1" sz="2760">
              <a:solidFill>
                <a:srgbClr val="50B4C8"/>
              </a:solidFill>
            </a:endParaRPr>
          </a:p>
        </p:txBody>
      </p:sp>
      <p:pic>
        <p:nvPicPr>
          <p:cNvPr id="363" name="Google Shape;363;p48"/>
          <p:cNvPicPr preferRelativeResize="0"/>
          <p:nvPr/>
        </p:nvPicPr>
        <p:blipFill>
          <a:blip r:embed="rId3">
            <a:alphaModFix/>
          </a:blip>
          <a:stretch>
            <a:fillRect/>
          </a:stretch>
        </p:blipFill>
        <p:spPr>
          <a:xfrm>
            <a:off x="152400" y="0"/>
            <a:ext cx="5464068" cy="4991099"/>
          </a:xfrm>
          <a:prstGeom prst="rect">
            <a:avLst/>
          </a:prstGeom>
          <a:noFill/>
          <a:ln>
            <a:noFill/>
          </a:ln>
        </p:spPr>
      </p:pic>
      <p:pic>
        <p:nvPicPr>
          <p:cNvPr id="364" name="Google Shape;364;p48"/>
          <p:cNvPicPr preferRelativeResize="0"/>
          <p:nvPr/>
        </p:nvPicPr>
        <p:blipFill>
          <a:blip r:embed="rId4">
            <a:alphaModFix/>
          </a:blip>
          <a:stretch>
            <a:fillRect/>
          </a:stretch>
        </p:blipFill>
        <p:spPr>
          <a:xfrm>
            <a:off x="708566" y="564925"/>
            <a:ext cx="4307010" cy="3917324"/>
          </a:xfrm>
          <a:prstGeom prst="rect">
            <a:avLst/>
          </a:prstGeom>
          <a:noFill/>
          <a:ln>
            <a:noFill/>
          </a:ln>
        </p:spPr>
      </p:pic>
      <p:pic>
        <p:nvPicPr>
          <p:cNvPr id="365" name="Google Shape;365;p48"/>
          <p:cNvPicPr preferRelativeResize="0"/>
          <p:nvPr/>
        </p:nvPicPr>
        <p:blipFill>
          <a:blip r:embed="rId5">
            <a:alphaModFix/>
          </a:blip>
          <a:stretch>
            <a:fillRect/>
          </a:stretch>
        </p:blipFill>
        <p:spPr>
          <a:xfrm>
            <a:off x="1593126" y="1342750"/>
            <a:ext cx="775350" cy="833218"/>
          </a:xfrm>
          <a:prstGeom prst="rect">
            <a:avLst/>
          </a:prstGeom>
          <a:noFill/>
          <a:ln>
            <a:noFill/>
          </a:ln>
        </p:spPr>
      </p:pic>
      <p:pic>
        <p:nvPicPr>
          <p:cNvPr id="366" name="Google Shape;366;p48"/>
          <p:cNvPicPr preferRelativeResize="0"/>
          <p:nvPr/>
        </p:nvPicPr>
        <p:blipFill>
          <a:blip r:embed="rId5">
            <a:alphaModFix/>
          </a:blip>
          <a:stretch>
            <a:fillRect/>
          </a:stretch>
        </p:blipFill>
        <p:spPr>
          <a:xfrm>
            <a:off x="2368476" y="1065725"/>
            <a:ext cx="775350" cy="833225"/>
          </a:xfrm>
          <a:prstGeom prst="rect">
            <a:avLst/>
          </a:prstGeom>
          <a:noFill/>
          <a:ln>
            <a:noFill/>
          </a:ln>
        </p:spPr>
      </p:pic>
      <p:pic>
        <p:nvPicPr>
          <p:cNvPr id="367" name="Google Shape;367;p48"/>
          <p:cNvPicPr preferRelativeResize="0"/>
          <p:nvPr/>
        </p:nvPicPr>
        <p:blipFill>
          <a:blip r:embed="rId5">
            <a:alphaModFix/>
          </a:blip>
          <a:stretch>
            <a:fillRect/>
          </a:stretch>
        </p:blipFill>
        <p:spPr>
          <a:xfrm>
            <a:off x="1077751" y="2120588"/>
            <a:ext cx="775350" cy="833218"/>
          </a:xfrm>
          <a:prstGeom prst="rect">
            <a:avLst/>
          </a:prstGeom>
          <a:noFill/>
          <a:ln>
            <a:noFill/>
          </a:ln>
        </p:spPr>
      </p:pic>
      <p:pic>
        <p:nvPicPr>
          <p:cNvPr id="368" name="Google Shape;368;p48"/>
          <p:cNvPicPr preferRelativeResize="0"/>
          <p:nvPr/>
        </p:nvPicPr>
        <p:blipFill>
          <a:blip r:embed="rId5">
            <a:alphaModFix/>
          </a:blip>
          <a:stretch>
            <a:fillRect/>
          </a:stretch>
        </p:blipFill>
        <p:spPr>
          <a:xfrm>
            <a:off x="3207100" y="1130166"/>
            <a:ext cx="820800" cy="882034"/>
          </a:xfrm>
          <a:prstGeom prst="rect">
            <a:avLst/>
          </a:prstGeom>
          <a:noFill/>
          <a:ln>
            <a:noFill/>
          </a:ln>
        </p:spPr>
      </p:pic>
      <p:pic>
        <p:nvPicPr>
          <p:cNvPr id="369" name="Google Shape;369;p48"/>
          <p:cNvPicPr preferRelativeResize="0"/>
          <p:nvPr/>
        </p:nvPicPr>
        <p:blipFill>
          <a:blip r:embed="rId5">
            <a:alphaModFix/>
          </a:blip>
          <a:stretch>
            <a:fillRect/>
          </a:stretch>
        </p:blipFill>
        <p:spPr>
          <a:xfrm>
            <a:off x="1593126" y="2953800"/>
            <a:ext cx="775350" cy="833218"/>
          </a:xfrm>
          <a:prstGeom prst="rect">
            <a:avLst/>
          </a:prstGeom>
          <a:noFill/>
          <a:ln>
            <a:noFill/>
          </a:ln>
        </p:spPr>
      </p:pic>
      <p:pic>
        <p:nvPicPr>
          <p:cNvPr id="370" name="Google Shape;370;p48"/>
          <p:cNvPicPr preferRelativeResize="0"/>
          <p:nvPr/>
        </p:nvPicPr>
        <p:blipFill>
          <a:blip r:embed="rId5">
            <a:alphaModFix/>
          </a:blip>
          <a:stretch>
            <a:fillRect/>
          </a:stretch>
        </p:blipFill>
        <p:spPr>
          <a:xfrm>
            <a:off x="2368476" y="3173650"/>
            <a:ext cx="775350" cy="833218"/>
          </a:xfrm>
          <a:prstGeom prst="rect">
            <a:avLst/>
          </a:prstGeom>
          <a:noFill/>
          <a:ln>
            <a:noFill/>
          </a:ln>
        </p:spPr>
      </p:pic>
      <p:pic>
        <p:nvPicPr>
          <p:cNvPr id="371" name="Google Shape;371;p48"/>
          <p:cNvPicPr preferRelativeResize="0"/>
          <p:nvPr/>
        </p:nvPicPr>
        <p:blipFill>
          <a:blip r:embed="rId5">
            <a:alphaModFix/>
          </a:blip>
          <a:stretch>
            <a:fillRect/>
          </a:stretch>
        </p:blipFill>
        <p:spPr>
          <a:xfrm>
            <a:off x="3343876" y="2941713"/>
            <a:ext cx="775350" cy="833218"/>
          </a:xfrm>
          <a:prstGeom prst="rect">
            <a:avLst/>
          </a:prstGeom>
          <a:noFill/>
          <a:ln>
            <a:noFill/>
          </a:ln>
        </p:spPr>
      </p:pic>
      <p:pic>
        <p:nvPicPr>
          <p:cNvPr id="372" name="Google Shape;372;p48"/>
          <p:cNvPicPr preferRelativeResize="0"/>
          <p:nvPr/>
        </p:nvPicPr>
        <p:blipFill>
          <a:blip r:embed="rId5">
            <a:alphaModFix/>
          </a:blip>
          <a:stretch>
            <a:fillRect/>
          </a:stretch>
        </p:blipFill>
        <p:spPr>
          <a:xfrm>
            <a:off x="1976051" y="2119688"/>
            <a:ext cx="775350" cy="833218"/>
          </a:xfrm>
          <a:prstGeom prst="rect">
            <a:avLst/>
          </a:prstGeom>
          <a:noFill/>
          <a:ln>
            <a:noFill/>
          </a:ln>
        </p:spPr>
      </p:pic>
      <p:pic>
        <p:nvPicPr>
          <p:cNvPr id="373" name="Google Shape;373;p48"/>
          <p:cNvPicPr preferRelativeResize="0"/>
          <p:nvPr/>
        </p:nvPicPr>
        <p:blipFill>
          <a:blip r:embed="rId5">
            <a:alphaModFix/>
          </a:blip>
          <a:stretch>
            <a:fillRect/>
          </a:stretch>
        </p:blipFill>
        <p:spPr>
          <a:xfrm>
            <a:off x="2874351" y="2122513"/>
            <a:ext cx="775350" cy="833218"/>
          </a:xfrm>
          <a:prstGeom prst="rect">
            <a:avLst/>
          </a:prstGeom>
          <a:noFill/>
          <a:ln>
            <a:noFill/>
          </a:ln>
        </p:spPr>
      </p:pic>
      <p:pic>
        <p:nvPicPr>
          <p:cNvPr id="374" name="Google Shape;374;p48"/>
          <p:cNvPicPr preferRelativeResize="0"/>
          <p:nvPr/>
        </p:nvPicPr>
        <p:blipFill>
          <a:blip r:embed="rId6">
            <a:alphaModFix/>
          </a:blip>
          <a:stretch>
            <a:fillRect/>
          </a:stretch>
        </p:blipFill>
        <p:spPr>
          <a:xfrm>
            <a:off x="2168447" y="4578600"/>
            <a:ext cx="1175423" cy="373150"/>
          </a:xfrm>
          <a:prstGeom prst="rect">
            <a:avLst/>
          </a:prstGeom>
          <a:noFill/>
          <a:ln>
            <a:noFill/>
          </a:ln>
        </p:spPr>
      </p:pic>
      <p:pic>
        <p:nvPicPr>
          <p:cNvPr id="375" name="Google Shape;375;p48"/>
          <p:cNvPicPr preferRelativeResize="0"/>
          <p:nvPr/>
        </p:nvPicPr>
        <p:blipFill>
          <a:blip r:embed="rId7">
            <a:alphaModFix/>
          </a:blip>
          <a:stretch>
            <a:fillRect/>
          </a:stretch>
        </p:blipFill>
        <p:spPr>
          <a:xfrm>
            <a:off x="2301675" y="633413"/>
            <a:ext cx="1175425" cy="363815"/>
          </a:xfrm>
          <a:prstGeom prst="rect">
            <a:avLst/>
          </a:prstGeom>
          <a:noFill/>
          <a:ln>
            <a:noFill/>
          </a:ln>
        </p:spPr>
      </p:pic>
      <p:pic>
        <p:nvPicPr>
          <p:cNvPr id="376" name="Google Shape;376;p48"/>
          <p:cNvPicPr preferRelativeResize="0"/>
          <p:nvPr/>
        </p:nvPicPr>
        <p:blipFill>
          <a:blip r:embed="rId7">
            <a:alphaModFix/>
          </a:blip>
          <a:stretch>
            <a:fillRect/>
          </a:stretch>
        </p:blipFill>
        <p:spPr>
          <a:xfrm>
            <a:off x="2168425" y="4110825"/>
            <a:ext cx="1175425" cy="363815"/>
          </a:xfrm>
          <a:prstGeom prst="rect">
            <a:avLst/>
          </a:prstGeom>
          <a:noFill/>
          <a:ln>
            <a:noFill/>
          </a:ln>
        </p:spPr>
      </p:pic>
      <p:sp>
        <p:nvSpPr>
          <p:cNvPr id="377" name="Google Shape;377;p48"/>
          <p:cNvSpPr txBox="1"/>
          <p:nvPr/>
        </p:nvSpPr>
        <p:spPr>
          <a:xfrm>
            <a:off x="1143675" y="2349338"/>
            <a:ext cx="64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Access to Mife-Miso</a:t>
            </a:r>
            <a:endParaRPr sz="800"/>
          </a:p>
        </p:txBody>
      </p:sp>
      <p:sp>
        <p:nvSpPr>
          <p:cNvPr id="378" name="Google Shape;378;p48"/>
          <p:cNvSpPr txBox="1"/>
          <p:nvPr/>
        </p:nvSpPr>
        <p:spPr>
          <a:xfrm>
            <a:off x="2077813" y="2403325"/>
            <a:ext cx="571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Shelter</a:t>
            </a:r>
            <a:endParaRPr sz="900"/>
          </a:p>
        </p:txBody>
      </p:sp>
      <p:sp>
        <p:nvSpPr>
          <p:cNvPr id="379" name="Google Shape;379;p48"/>
          <p:cNvSpPr txBox="1"/>
          <p:nvPr/>
        </p:nvSpPr>
        <p:spPr>
          <a:xfrm>
            <a:off x="2976125" y="2323575"/>
            <a:ext cx="57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Safe space</a:t>
            </a:r>
            <a:endParaRPr sz="800"/>
          </a:p>
        </p:txBody>
      </p:sp>
      <p:sp>
        <p:nvSpPr>
          <p:cNvPr id="380" name="Google Shape;380;p48"/>
          <p:cNvSpPr txBox="1"/>
          <p:nvPr/>
        </p:nvSpPr>
        <p:spPr>
          <a:xfrm>
            <a:off x="1661700" y="1613113"/>
            <a:ext cx="643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Networking</a:t>
            </a:r>
            <a:endParaRPr sz="700"/>
          </a:p>
        </p:txBody>
      </p:sp>
      <p:sp>
        <p:nvSpPr>
          <p:cNvPr id="381" name="Google Shape;381;p48"/>
          <p:cNvSpPr txBox="1"/>
          <p:nvPr/>
        </p:nvSpPr>
        <p:spPr>
          <a:xfrm>
            <a:off x="2466038" y="1044050"/>
            <a:ext cx="643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hotline,</a:t>
            </a:r>
            <a:endParaRPr sz="1000"/>
          </a:p>
          <a:p>
            <a:pPr indent="0" lvl="0" marL="0" rtl="0" algn="l">
              <a:spcBef>
                <a:spcPts val="0"/>
              </a:spcBef>
              <a:spcAft>
                <a:spcPts val="0"/>
              </a:spcAft>
              <a:buNone/>
            </a:pPr>
            <a:r>
              <a:rPr lang="en" sz="1000"/>
              <a:t>web based access</a:t>
            </a:r>
            <a:endParaRPr sz="1000"/>
          </a:p>
        </p:txBody>
      </p:sp>
      <p:sp>
        <p:nvSpPr>
          <p:cNvPr id="382" name="Google Shape;382;p48"/>
          <p:cNvSpPr txBox="1"/>
          <p:nvPr/>
        </p:nvSpPr>
        <p:spPr>
          <a:xfrm>
            <a:off x="3200500" y="1044050"/>
            <a:ext cx="887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Clinic,</a:t>
            </a:r>
            <a:endParaRPr sz="800"/>
          </a:p>
          <a:p>
            <a:pPr indent="0" lvl="0" marL="0" rtl="0" algn="ctr">
              <a:spcBef>
                <a:spcPts val="0"/>
              </a:spcBef>
              <a:spcAft>
                <a:spcPts val="0"/>
              </a:spcAft>
              <a:buNone/>
            </a:pPr>
            <a:r>
              <a:rPr lang="en" sz="800"/>
              <a:t>Hospitals’</a:t>
            </a:r>
            <a:endParaRPr sz="800"/>
          </a:p>
          <a:p>
            <a:pPr indent="0" lvl="0" marL="0" rtl="0" algn="ctr">
              <a:spcBef>
                <a:spcPts val="0"/>
              </a:spcBef>
              <a:spcAft>
                <a:spcPts val="0"/>
              </a:spcAft>
              <a:buNone/>
            </a:pPr>
            <a:r>
              <a:rPr lang="en" sz="800"/>
              <a:t>home, on the boat (crossborder)</a:t>
            </a:r>
            <a:endParaRPr sz="800"/>
          </a:p>
        </p:txBody>
      </p:sp>
      <p:sp>
        <p:nvSpPr>
          <p:cNvPr id="383" name="Google Shape;383;p48"/>
          <p:cNvSpPr txBox="1"/>
          <p:nvPr/>
        </p:nvSpPr>
        <p:spPr>
          <a:xfrm>
            <a:off x="3397000" y="3149075"/>
            <a:ext cx="571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Psychosocial support</a:t>
            </a:r>
            <a:endParaRPr sz="700"/>
          </a:p>
        </p:txBody>
      </p:sp>
      <p:sp>
        <p:nvSpPr>
          <p:cNvPr id="384" name="Google Shape;384;p48"/>
          <p:cNvSpPr txBox="1"/>
          <p:nvPr/>
        </p:nvSpPr>
        <p:spPr>
          <a:xfrm>
            <a:off x="1593125" y="3207938"/>
            <a:ext cx="72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t>TBA, Midwives, Doctors</a:t>
            </a:r>
            <a:endParaRPr sz="500"/>
          </a:p>
        </p:txBody>
      </p:sp>
      <p:sp>
        <p:nvSpPr>
          <p:cNvPr id="385" name="Google Shape;385;p48"/>
          <p:cNvSpPr txBox="1"/>
          <p:nvPr/>
        </p:nvSpPr>
        <p:spPr>
          <a:xfrm>
            <a:off x="2386425" y="3363925"/>
            <a:ext cx="82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Pharmacies</a:t>
            </a:r>
            <a:endParaRPr sz="800"/>
          </a:p>
        </p:txBody>
      </p:sp>
      <p:sp>
        <p:nvSpPr>
          <p:cNvPr id="386" name="Google Shape;386;p48"/>
          <p:cNvSpPr txBox="1"/>
          <p:nvPr/>
        </p:nvSpPr>
        <p:spPr>
          <a:xfrm>
            <a:off x="1201250" y="490975"/>
            <a:ext cx="155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Accessible</a:t>
            </a:r>
            <a:endParaRPr sz="1100"/>
          </a:p>
        </p:txBody>
      </p:sp>
      <p:sp>
        <p:nvSpPr>
          <p:cNvPr id="387" name="Google Shape;387;p48"/>
          <p:cNvSpPr txBox="1"/>
          <p:nvPr/>
        </p:nvSpPr>
        <p:spPr>
          <a:xfrm>
            <a:off x="1474225" y="4364175"/>
            <a:ext cx="117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Non Stigma</a:t>
            </a:r>
            <a:endParaRPr sz="1100"/>
          </a:p>
        </p:txBody>
      </p:sp>
      <p:sp>
        <p:nvSpPr>
          <p:cNvPr id="388" name="Google Shape;388;p48"/>
          <p:cNvSpPr txBox="1"/>
          <p:nvPr/>
        </p:nvSpPr>
        <p:spPr>
          <a:xfrm>
            <a:off x="4425050" y="844975"/>
            <a:ext cx="130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Freedom</a:t>
            </a:r>
            <a:endParaRPr sz="1100"/>
          </a:p>
        </p:txBody>
      </p:sp>
      <p:sp>
        <p:nvSpPr>
          <p:cNvPr id="389" name="Google Shape;389;p48"/>
          <p:cNvSpPr txBox="1"/>
          <p:nvPr/>
        </p:nvSpPr>
        <p:spPr>
          <a:xfrm>
            <a:off x="3830375" y="4169625"/>
            <a:ext cx="155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Confidential</a:t>
            </a:r>
            <a:endParaRPr sz="1100"/>
          </a:p>
        </p:txBody>
      </p:sp>
      <p:sp>
        <p:nvSpPr>
          <p:cNvPr id="390" name="Google Shape;390;p48"/>
          <p:cNvSpPr txBox="1"/>
          <p:nvPr/>
        </p:nvSpPr>
        <p:spPr>
          <a:xfrm>
            <a:off x="4638725" y="3405613"/>
            <a:ext cx="104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Inclusive</a:t>
            </a:r>
            <a:endParaRPr sz="1200"/>
          </a:p>
        </p:txBody>
      </p:sp>
      <p:sp>
        <p:nvSpPr>
          <p:cNvPr id="391" name="Google Shape;391;p48"/>
          <p:cNvSpPr txBox="1"/>
          <p:nvPr/>
        </p:nvSpPr>
        <p:spPr>
          <a:xfrm>
            <a:off x="401675" y="1198976"/>
            <a:ext cx="643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trust women (people) strength</a:t>
            </a:r>
            <a:endParaRPr sz="900"/>
          </a:p>
        </p:txBody>
      </p:sp>
      <p:sp>
        <p:nvSpPr>
          <p:cNvPr id="392" name="Google Shape;392;p48"/>
          <p:cNvSpPr txBox="1"/>
          <p:nvPr/>
        </p:nvSpPr>
        <p:spPr>
          <a:xfrm>
            <a:off x="313550" y="3051625"/>
            <a:ext cx="887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Choice</a:t>
            </a:r>
            <a:endParaRPr sz="1100"/>
          </a:p>
        </p:txBody>
      </p:sp>
      <p:sp>
        <p:nvSpPr>
          <p:cNvPr id="393" name="Google Shape;393;p48"/>
          <p:cNvSpPr txBox="1"/>
          <p:nvPr/>
        </p:nvSpPr>
        <p:spPr>
          <a:xfrm>
            <a:off x="4920225" y="1738525"/>
            <a:ext cx="82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acompanying abortions can be anywhere</a:t>
            </a:r>
            <a:endParaRPr sz="800"/>
          </a:p>
        </p:txBody>
      </p:sp>
      <p:sp>
        <p:nvSpPr>
          <p:cNvPr id="394" name="Google Shape;394;p48"/>
          <p:cNvSpPr txBox="1"/>
          <p:nvPr/>
        </p:nvSpPr>
        <p:spPr>
          <a:xfrm>
            <a:off x="3649700" y="2380538"/>
            <a:ext cx="117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CONTEXTS</a:t>
            </a:r>
            <a:endParaRPr>
              <a:latin typeface="Proxima Nova"/>
              <a:ea typeface="Proxima Nova"/>
              <a:cs typeface="Proxima Nova"/>
              <a:sym typeface="Proxima Nova"/>
            </a:endParaRPr>
          </a:p>
        </p:txBody>
      </p:sp>
      <p:sp>
        <p:nvSpPr>
          <p:cNvPr id="395" name="Google Shape;395;p48"/>
          <p:cNvSpPr txBox="1"/>
          <p:nvPr/>
        </p:nvSpPr>
        <p:spPr>
          <a:xfrm>
            <a:off x="2445538" y="100275"/>
            <a:ext cx="88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VALUES</a:t>
            </a:r>
            <a:endParaRPr>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9"/>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6000"/>
              <a:buNone/>
            </a:pPr>
            <a:r>
              <a:rPr lang="en" sz="3680"/>
              <a:t>Abortion stigma </a:t>
            </a:r>
            <a:endParaRPr sz="3680"/>
          </a:p>
          <a:p>
            <a:pPr indent="0" lvl="0" marL="0" rtl="0" algn="ctr">
              <a:lnSpc>
                <a:spcPct val="100000"/>
              </a:lnSpc>
              <a:spcBef>
                <a:spcPts val="0"/>
              </a:spcBef>
              <a:spcAft>
                <a:spcPts val="0"/>
              </a:spcAft>
              <a:buSzPts val="6000"/>
              <a:buNone/>
            </a:pPr>
            <a:r>
              <a:rPr lang="en" sz="3680"/>
              <a:t>and its role in our abortion work</a:t>
            </a:r>
            <a:endParaRPr sz="3680"/>
          </a:p>
        </p:txBody>
      </p:sp>
      <p:sp>
        <p:nvSpPr>
          <p:cNvPr id="401" name="Google Shape;401;p49"/>
          <p:cNvSpPr txBox="1"/>
          <p:nvPr>
            <p:ph idx="1" type="subTitle"/>
          </p:nvPr>
        </p:nvSpPr>
        <p:spPr>
          <a:xfrm>
            <a:off x="311700" y="3165823"/>
            <a:ext cx="8520600" cy="733500"/>
          </a:xfrm>
          <a:prstGeom prst="rect">
            <a:avLst/>
          </a:prstGeom>
          <a:noFill/>
          <a:ln>
            <a:noFill/>
          </a:ln>
        </p:spPr>
        <p:txBody>
          <a:bodyPr anchorCtr="0" anchor="ctr" bIns="91425" lIns="91425" spcFirstLastPara="1" rIns="91425" wrap="square" tIns="91425">
            <a:normAutofit/>
          </a:bodyPr>
          <a:lstStyle/>
          <a:p>
            <a:pPr indent="0" lvl="0" marL="0" rtl="0" algn="ctr">
              <a:lnSpc>
                <a:spcPct val="80000"/>
              </a:lnSpc>
              <a:spcBef>
                <a:spcPts val="0"/>
              </a:spcBef>
              <a:spcAft>
                <a:spcPts val="0"/>
              </a:spcAft>
              <a:buSzPts val="3060"/>
              <a:buNone/>
            </a:pPr>
            <a:r>
              <a:rPr lang="en" sz="1979"/>
              <a:t>Session 3: Natalia Broniarczyk, Karolina Więckiewicz</a:t>
            </a:r>
            <a:endParaRPr sz="1979"/>
          </a:p>
          <a:p>
            <a:pPr indent="0" lvl="0" marL="0" rtl="0" algn="ctr">
              <a:lnSpc>
                <a:spcPct val="80000"/>
              </a:lnSpc>
              <a:spcBef>
                <a:spcPts val="0"/>
              </a:spcBef>
              <a:spcAft>
                <a:spcPts val="0"/>
              </a:spcAft>
              <a:buSzPts val="3060"/>
              <a:buNone/>
            </a:pPr>
            <a:r>
              <a:rPr lang="en" sz="1979"/>
              <a:t>(Abortion Dream Team), Poland</a:t>
            </a:r>
            <a:endParaRPr sz="1979"/>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50"/>
          <p:cNvPicPr preferRelativeResize="0"/>
          <p:nvPr/>
        </p:nvPicPr>
        <p:blipFill rotWithShape="1">
          <a:blip r:embed="rId3">
            <a:alphaModFix/>
          </a:blip>
          <a:srcRect b="0" l="0" r="0" t="0"/>
          <a:stretch/>
        </p:blipFill>
        <p:spPr>
          <a:xfrm>
            <a:off x="2465400" y="0"/>
            <a:ext cx="6678599" cy="5206401"/>
          </a:xfrm>
          <a:prstGeom prst="rect">
            <a:avLst/>
          </a:prstGeom>
          <a:noFill/>
          <a:ln>
            <a:noFill/>
          </a:ln>
        </p:spPr>
      </p:pic>
      <p:sp>
        <p:nvSpPr>
          <p:cNvPr id="407" name="Google Shape;407;p50"/>
          <p:cNvSpPr txBox="1"/>
          <p:nvPr/>
        </p:nvSpPr>
        <p:spPr>
          <a:xfrm>
            <a:off x="202200" y="410200"/>
            <a:ext cx="2263200" cy="37248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a:solidFill>
                  <a:schemeClr val="accent3"/>
                </a:solidFill>
                <a:latin typeface="Oswald"/>
                <a:ea typeface="Oswald"/>
                <a:cs typeface="Oswald"/>
                <a:sym typeface="Oswald"/>
              </a:rPr>
              <a:t>What are the representations of stigma on each level that in your view can have an impact on your own stigma and your work as abortion providers?</a:t>
            </a:r>
            <a:endParaRPr sz="2000">
              <a:solidFill>
                <a:schemeClr val="accent3"/>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51"/>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3" name="Google Shape;413;p51"/>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What role does the popular media and its depiction of those who need and have abortions, abortion providers and the legal status of abortion play in abortion stigma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414" name="Google Shape;414;p51"/>
          <p:cNvSpPr txBox="1"/>
          <p:nvPr/>
        </p:nvSpPr>
        <p:spPr>
          <a:xfrm>
            <a:off x="3867525" y="4533225"/>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415" name="Google Shape;415;p51"/>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6" name="Google Shape;416;p51"/>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7" name="Google Shape;417;p51"/>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418" name="Google Shape;418;p51"/>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1"/>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20" name="Google Shape;420;p51"/>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421" name="Google Shape;421;p51"/>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22" name="Google Shape;422;p51"/>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1"/>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1"/>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1"/>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1"/>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1"/>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1"/>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1"/>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1"/>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1"/>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1"/>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1"/>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1"/>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1"/>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1"/>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1"/>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1"/>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1"/>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1"/>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1"/>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1"/>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1"/>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1"/>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1"/>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1"/>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1"/>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1"/>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449" name="Google Shape;449;p51"/>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1"/>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1" name="Google Shape;451;p51"/>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452" name="Google Shape;452;p51"/>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3" name="Google Shape;453;p51"/>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4" name="Google Shape;454;p51"/>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5" name="Google Shape;455;p51"/>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6" name="Google Shape;456;p51"/>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7" name="Google Shape;457;p51"/>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458" name="Google Shape;458;p51"/>
          <p:cNvSpPr txBox="1"/>
          <p:nvPr>
            <p:ph idx="4294967295" type="title"/>
          </p:nvPr>
        </p:nvSpPr>
        <p:spPr>
          <a:xfrm>
            <a:off x="146275" y="3448125"/>
            <a:ext cx="3511200" cy="1244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600"/>
              <a:buNone/>
            </a:pPr>
            <a:r>
              <a:rPr lang="en"/>
              <a:t>Mass media and culture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sp>
        <p:nvSpPr>
          <p:cNvPr id="463" name="Google Shape;463;p52"/>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4" name="Google Shape;464;p52"/>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What is the relationship between laws and regulations and abortion stigma?</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465" name="Google Shape;465;p52"/>
          <p:cNvSpPr txBox="1"/>
          <p:nvPr/>
        </p:nvSpPr>
        <p:spPr>
          <a:xfrm>
            <a:off x="3867525" y="4533225"/>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466" name="Google Shape;466;p52"/>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7" name="Google Shape;467;p52"/>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8" name="Google Shape;468;p52"/>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469" name="Google Shape;469;p52"/>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2"/>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71" name="Google Shape;471;p52"/>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472" name="Google Shape;472;p52"/>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73" name="Google Shape;473;p52"/>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2"/>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2"/>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2"/>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2"/>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52"/>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52"/>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52"/>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2"/>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52"/>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2"/>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2"/>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2"/>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2"/>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2"/>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2"/>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2"/>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2"/>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2"/>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2"/>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2"/>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2"/>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2"/>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2"/>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2"/>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2"/>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2"/>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500" name="Google Shape;500;p52"/>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2"/>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2" name="Google Shape;502;p52"/>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503" name="Google Shape;503;p52"/>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04" name="Google Shape;504;p52"/>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05" name="Google Shape;505;p52"/>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06" name="Google Shape;506;p52"/>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7" name="Google Shape;507;p52"/>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8" name="Google Shape;508;p52"/>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509" name="Google Shape;509;p52"/>
          <p:cNvSpPr txBox="1"/>
          <p:nvPr>
            <p:ph idx="4294967295" type="title"/>
          </p:nvPr>
        </p:nvSpPr>
        <p:spPr>
          <a:xfrm>
            <a:off x="146275" y="3448125"/>
            <a:ext cx="3472200" cy="11454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SzPts val="4600"/>
              <a:buNone/>
            </a:pPr>
            <a:r>
              <a:rPr lang="en" sz="3800"/>
              <a:t>Legal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 name="Shape 513"/>
        <p:cNvGrpSpPr/>
        <p:nvPr/>
      </p:nvGrpSpPr>
      <p:grpSpPr>
        <a:xfrm>
          <a:off x="0" y="0"/>
          <a:ext cx="0" cy="0"/>
          <a:chOff x="0" y="0"/>
          <a:chExt cx="0" cy="0"/>
        </a:xfrm>
      </p:grpSpPr>
      <p:sp>
        <p:nvSpPr>
          <p:cNvPr id="514" name="Google Shape;514;p53"/>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5" name="Google Shape;515;p53"/>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What is the relationship between the way abortion (services) is provided and abortion stigma?</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516" name="Google Shape;516;p53"/>
          <p:cNvSpPr txBox="1"/>
          <p:nvPr/>
        </p:nvSpPr>
        <p:spPr>
          <a:xfrm>
            <a:off x="3867525" y="4533225"/>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517" name="Google Shape;517;p53"/>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8" name="Google Shape;518;p53"/>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9" name="Google Shape;519;p53"/>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520" name="Google Shape;520;p53"/>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3"/>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22" name="Google Shape;522;p53"/>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523" name="Google Shape;523;p53"/>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524" name="Google Shape;524;p53"/>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53"/>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53"/>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53"/>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53"/>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53"/>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3"/>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3"/>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3"/>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3"/>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3"/>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3"/>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53"/>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53"/>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53"/>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53"/>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53"/>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53"/>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53"/>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53"/>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3"/>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53"/>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53"/>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53"/>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53"/>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53"/>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53"/>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551" name="Google Shape;551;p53"/>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3"/>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3" name="Google Shape;553;p53"/>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554" name="Google Shape;554;p53"/>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55" name="Google Shape;555;p53"/>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56" name="Google Shape;556;p53"/>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57" name="Google Shape;557;p53"/>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8" name="Google Shape;558;p53"/>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9" name="Google Shape;559;p53"/>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560" name="Google Shape;560;p53"/>
          <p:cNvSpPr txBox="1"/>
          <p:nvPr>
            <p:ph idx="4294967295" type="title"/>
          </p:nvPr>
        </p:nvSpPr>
        <p:spPr>
          <a:xfrm>
            <a:off x="146275" y="3448125"/>
            <a:ext cx="3153300" cy="1252800"/>
          </a:xfrm>
          <a:prstGeom prst="rect">
            <a:avLst/>
          </a:prstGeom>
          <a:noFill/>
          <a:ln>
            <a:noFill/>
          </a:ln>
        </p:spPr>
        <p:txBody>
          <a:bodyPr anchorCtr="0" anchor="b" bIns="91425" lIns="91425" spcFirstLastPara="1" rIns="91425" wrap="square" tIns="91425">
            <a:normAutofit fontScale="90000"/>
          </a:bodyPr>
          <a:lstStyle/>
          <a:p>
            <a:pPr indent="0" lvl="0" marL="0" rtl="0" algn="ctr">
              <a:spcBef>
                <a:spcPts val="0"/>
              </a:spcBef>
              <a:spcAft>
                <a:spcPts val="0"/>
              </a:spcAft>
              <a:buSzPct val="121052"/>
              <a:buNone/>
            </a:pPr>
            <a:r>
              <a:rPr lang="en" sz="3800"/>
              <a:t>Institutional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sp>
        <p:nvSpPr>
          <p:cNvPr id="565" name="Google Shape;565;p54"/>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66" name="Google Shape;566;p54"/>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How do community attitudes and actions related to abortion impact stigma or protect those who need/have abortions from stigma?</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567" name="Google Shape;567;p54"/>
          <p:cNvSpPr txBox="1"/>
          <p:nvPr/>
        </p:nvSpPr>
        <p:spPr>
          <a:xfrm>
            <a:off x="3867525" y="4533225"/>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568" name="Google Shape;568;p54"/>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69" name="Google Shape;569;p54"/>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0" name="Google Shape;570;p54"/>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571" name="Google Shape;571;p54"/>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54"/>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3" name="Google Shape;573;p54"/>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574" name="Google Shape;574;p54"/>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575" name="Google Shape;575;p54"/>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54"/>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54"/>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4"/>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54"/>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54"/>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54"/>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4"/>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4"/>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54"/>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4"/>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54"/>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4"/>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4"/>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4"/>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4"/>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4"/>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4"/>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4"/>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4"/>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4"/>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4"/>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4"/>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4"/>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54"/>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4"/>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4"/>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602" name="Google Shape;602;p54"/>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54"/>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04" name="Google Shape;604;p54"/>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605" name="Google Shape;605;p54"/>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06" name="Google Shape;606;p54"/>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07" name="Google Shape;607;p54"/>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08" name="Google Shape;608;p54"/>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09" name="Google Shape;609;p54"/>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0" name="Google Shape;610;p54"/>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611" name="Google Shape;611;p54"/>
          <p:cNvSpPr txBox="1"/>
          <p:nvPr>
            <p:ph idx="4294967295" type="title"/>
          </p:nvPr>
        </p:nvSpPr>
        <p:spPr>
          <a:xfrm>
            <a:off x="146275" y="3448125"/>
            <a:ext cx="3108300" cy="1210200"/>
          </a:xfrm>
          <a:prstGeom prst="rect">
            <a:avLst/>
          </a:prstGeom>
          <a:noFill/>
          <a:ln>
            <a:noFill/>
          </a:ln>
        </p:spPr>
        <p:txBody>
          <a:bodyPr anchorCtr="0" anchor="b" bIns="91425" lIns="91425" spcFirstLastPara="1" rIns="91425" wrap="square" tIns="91425">
            <a:normAutofit fontScale="90000"/>
          </a:bodyPr>
          <a:lstStyle/>
          <a:p>
            <a:pPr indent="0" lvl="0" marL="0" rtl="0" algn="ctr">
              <a:spcBef>
                <a:spcPts val="0"/>
              </a:spcBef>
              <a:spcAft>
                <a:spcPts val="0"/>
              </a:spcAft>
              <a:buSzPct val="121052"/>
              <a:buNone/>
            </a:pPr>
            <a:r>
              <a:rPr lang="en" sz="3800"/>
              <a:t>Community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5" name="Shape 615"/>
        <p:cNvGrpSpPr/>
        <p:nvPr/>
      </p:nvGrpSpPr>
      <p:grpSpPr>
        <a:xfrm>
          <a:off x="0" y="0"/>
          <a:ext cx="0" cy="0"/>
          <a:chOff x="0" y="0"/>
          <a:chExt cx="0" cy="0"/>
        </a:xfrm>
      </p:grpSpPr>
      <p:sp>
        <p:nvSpPr>
          <p:cNvPr id="616" name="Google Shape;616;p55"/>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7" name="Google Shape;617;p55"/>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What os the relationship between personal disclosure of abortion and abortion stigma?</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618" name="Google Shape;618;p55"/>
          <p:cNvSpPr txBox="1"/>
          <p:nvPr/>
        </p:nvSpPr>
        <p:spPr>
          <a:xfrm>
            <a:off x="3867525" y="4533225"/>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619" name="Google Shape;619;p55"/>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0" name="Google Shape;620;p55"/>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1" name="Google Shape;621;p55"/>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622" name="Google Shape;622;p55"/>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55"/>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4" name="Google Shape;624;p55"/>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625" name="Google Shape;625;p55"/>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626" name="Google Shape;626;p55"/>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55"/>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55"/>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55"/>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55"/>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55"/>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55"/>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55"/>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55"/>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55"/>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55"/>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55"/>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55"/>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55"/>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55"/>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55"/>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55"/>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55"/>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55"/>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55"/>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55"/>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55"/>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55"/>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55"/>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55"/>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5"/>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5"/>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653" name="Google Shape;653;p55"/>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5"/>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55" name="Google Shape;655;p55"/>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656" name="Google Shape;656;p55"/>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7" name="Google Shape;657;p55"/>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8" name="Google Shape;658;p55"/>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9" name="Google Shape;659;p55"/>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0" name="Google Shape;660;p55"/>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1" name="Google Shape;661;p55"/>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662" name="Google Shape;662;p55"/>
          <p:cNvSpPr txBox="1"/>
          <p:nvPr>
            <p:ph idx="4294967295" type="title"/>
          </p:nvPr>
        </p:nvSpPr>
        <p:spPr>
          <a:xfrm>
            <a:off x="146275" y="3448125"/>
            <a:ext cx="3372900" cy="11931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SzPts val="4600"/>
              <a:buNone/>
            </a:pPr>
            <a:r>
              <a:rPr lang="en" sz="3800"/>
              <a:t>Individual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6"/>
          <p:cNvSpPr txBox="1"/>
          <p:nvPr>
            <p:ph type="title"/>
          </p:nvPr>
        </p:nvSpPr>
        <p:spPr>
          <a:xfrm>
            <a:off x="311700" y="445025"/>
            <a:ext cx="8771100" cy="572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t>How is this important in the providers’ work?</a:t>
            </a:r>
            <a:endParaRPr/>
          </a:p>
        </p:txBody>
      </p:sp>
      <p:sp>
        <p:nvSpPr>
          <p:cNvPr id="668" name="Google Shape;668;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All our work is affected by stigma on each level</a:t>
            </a:r>
            <a:endParaRPr/>
          </a:p>
          <a:p>
            <a:pPr indent="-342900" lvl="0" marL="457200" rtl="0" algn="l">
              <a:lnSpc>
                <a:spcPct val="115000"/>
              </a:lnSpc>
              <a:spcBef>
                <a:spcPts val="0"/>
              </a:spcBef>
              <a:spcAft>
                <a:spcPts val="0"/>
              </a:spcAft>
              <a:buSzPts val="1800"/>
              <a:buChar char="-"/>
            </a:pPr>
            <a:r>
              <a:rPr lang="en"/>
              <a:t>We ourselves are all affected by stigma </a:t>
            </a:r>
            <a:endParaRPr/>
          </a:p>
          <a:p>
            <a:pPr indent="-342900" lvl="0" marL="457200" rtl="0" algn="l">
              <a:lnSpc>
                <a:spcPct val="115000"/>
              </a:lnSpc>
              <a:spcBef>
                <a:spcPts val="0"/>
              </a:spcBef>
              <a:spcAft>
                <a:spcPts val="0"/>
              </a:spcAft>
              <a:buSzPts val="1800"/>
              <a:buChar char="-"/>
            </a:pPr>
            <a:r>
              <a:rPr lang="en"/>
              <a:t>Auto-stigma, self-stigma, own-stigma</a:t>
            </a:r>
            <a:endParaRPr/>
          </a:p>
          <a:p>
            <a:pPr indent="-342900" lvl="0" marL="457200" rtl="0" algn="l">
              <a:lnSpc>
                <a:spcPct val="115000"/>
              </a:lnSpc>
              <a:spcBef>
                <a:spcPts val="0"/>
              </a:spcBef>
              <a:spcAft>
                <a:spcPts val="0"/>
              </a:spcAft>
              <a:buSzPts val="1800"/>
              <a:buChar char="-"/>
            </a:pPr>
            <a:r>
              <a:rPr lang="en"/>
              <a:t>We all have it</a:t>
            </a:r>
            <a:endParaRPr/>
          </a:p>
          <a:p>
            <a:pPr indent="-342900" lvl="0" marL="457200" rtl="0" algn="l">
              <a:lnSpc>
                <a:spcPct val="115000"/>
              </a:lnSpc>
              <a:spcBef>
                <a:spcPts val="0"/>
              </a:spcBef>
              <a:spcAft>
                <a:spcPts val="0"/>
              </a:spcAft>
              <a:buSzPts val="1800"/>
              <a:buChar char="-"/>
            </a:pPr>
            <a:r>
              <a:rPr lang="en"/>
              <a:t>Our own stigma affects the way we work on abortion and people we support </a:t>
            </a:r>
            <a:endParaRPr/>
          </a:p>
          <a:p>
            <a:pPr indent="-342900" lvl="0" marL="457200" rtl="0" algn="l">
              <a:lnSpc>
                <a:spcPct val="115000"/>
              </a:lnSpc>
              <a:spcBef>
                <a:spcPts val="0"/>
              </a:spcBef>
              <a:spcAft>
                <a:spcPts val="0"/>
              </a:spcAft>
              <a:buSzPts val="1800"/>
              <a:buChar char="-"/>
            </a:pPr>
            <a:r>
              <a:rPr lang="en"/>
              <a:t>It is important to realize how it happens</a:t>
            </a:r>
            <a:endParaRPr/>
          </a:p>
          <a:p>
            <a:pPr indent="-342900" lvl="0" marL="457200" rtl="0" algn="l">
              <a:lnSpc>
                <a:spcPct val="115000"/>
              </a:lnSpc>
              <a:spcBef>
                <a:spcPts val="0"/>
              </a:spcBef>
              <a:spcAft>
                <a:spcPts val="0"/>
              </a:spcAft>
              <a:buSzPts val="1800"/>
              <a:buChar char="-"/>
            </a:pPr>
            <a:r>
              <a:rPr lang="en"/>
              <a:t>It has an impact on ourselves and we can overcome this so that our work is not a burden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can abortion stigma affect our role as abortion providers?</a:t>
            </a:r>
            <a:endParaRPr/>
          </a:p>
        </p:txBody>
      </p:sp>
      <p:sp>
        <p:nvSpPr>
          <p:cNvPr id="674" name="Google Shape;674;p57"/>
          <p:cNvSpPr txBox="1"/>
          <p:nvPr>
            <p:ph idx="1" type="body"/>
          </p:nvPr>
        </p:nvSpPr>
        <p:spPr>
          <a:xfrm>
            <a:off x="311700" y="14686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None/>
            </a:pPr>
            <a:r>
              <a:rPr lang="en" sz="2714">
                <a:solidFill>
                  <a:schemeClr val="accent3"/>
                </a:solidFill>
                <a:latin typeface="Alfa Slab One"/>
                <a:ea typeface="Alfa Slab One"/>
                <a:cs typeface="Alfa Slab One"/>
                <a:sym typeface="Alfa Slab One"/>
              </a:rPr>
              <a:t>Us and Our Role / People and their needs</a:t>
            </a:r>
            <a:endParaRPr b="1" sz="1172">
              <a:solidFill>
                <a:srgbClr val="E91D63"/>
              </a:solidFill>
              <a:latin typeface="Arial"/>
              <a:ea typeface="Arial"/>
              <a:cs typeface="Arial"/>
              <a:sym typeface="Arial"/>
            </a:endParaRPr>
          </a:p>
          <a:p>
            <a:pPr indent="-300357" lvl="0" marL="457200" rtl="0" algn="l">
              <a:spcBef>
                <a:spcPts val="120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thinking that we can SAVE people</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Assumptions about people we are supporting</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Rescuing, healing people</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Solving all their problems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No boundaries, no limits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Feeling you are the best person that can happen to a person and proving that</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Abortion of „their” dreams (choice)</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Apologizing for things that are not depending on us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Assuring people that everything will be ok, protecting people from things we are afraid of cause of our own stigma (no pain, no necessity to go to the hospital etc.), coloring reality instead of admitting it can be different, not being sincere out of fear</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Pretending we know everything</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Making people dependent on us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Taking responsibility of giving the „best” possible abortion experience</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Lying to people about what they should „prepare” to see, feel etc.</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Intersectional stigma</a:t>
            </a:r>
            <a:endParaRPr b="1" sz="1458">
              <a:solidFill>
                <a:srgbClr val="E91D63"/>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1"/>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sz="4600"/>
              <a:t>Las Acompañantes</a:t>
            </a:r>
            <a:endParaRPr sz="4600"/>
          </a:p>
        </p:txBody>
      </p:sp>
      <p:sp>
        <p:nvSpPr>
          <p:cNvPr id="133" name="Google Shape;133;p31"/>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fontScale="62500"/>
          </a:bodyPr>
          <a:lstStyle/>
          <a:p>
            <a:pPr indent="0" lvl="0" marL="0" rtl="0" algn="ctr">
              <a:lnSpc>
                <a:spcPct val="100000"/>
              </a:lnSpc>
              <a:spcBef>
                <a:spcPts val="0"/>
              </a:spcBef>
              <a:spcAft>
                <a:spcPts val="0"/>
              </a:spcAft>
              <a:buSzPct val="108107"/>
              <a:buNone/>
            </a:pPr>
            <a:r>
              <a:rPr lang="en"/>
              <a:t>Session 1 : Daniela TV (</a:t>
            </a:r>
            <a:r>
              <a:rPr lang="en"/>
              <a:t>Di RAMONA) &amp; Sandra Cardona + Vanessa Jimenez (Necesito Abortar)</a:t>
            </a:r>
            <a:endParaRPr/>
          </a:p>
          <a:p>
            <a:pPr indent="0" lvl="0" marL="0" rtl="0" algn="ctr">
              <a:lnSpc>
                <a:spcPct val="100000"/>
              </a:lnSpc>
              <a:spcBef>
                <a:spcPts val="0"/>
              </a:spcBef>
              <a:spcAft>
                <a:spcPts val="0"/>
              </a:spcAft>
              <a:buSzPct val="108107"/>
              <a:buNone/>
            </a:pPr>
            <a:r>
              <a:rPr lang="en"/>
              <a:t>México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58"/>
          <p:cNvSpPr txBox="1"/>
          <p:nvPr>
            <p:ph type="title"/>
          </p:nvPr>
        </p:nvSpPr>
        <p:spPr>
          <a:xfrm>
            <a:off x="514800" y="301400"/>
            <a:ext cx="8114400" cy="2445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rPr lang="en" sz="2820"/>
              <a:t>Radical empathy is</a:t>
            </a:r>
            <a:r>
              <a:rPr b="1" lang="en" sz="2820"/>
              <a:t> </a:t>
            </a:r>
            <a:r>
              <a:rPr b="1" lang="en" sz="2820" u="sng"/>
              <a:t>not</a:t>
            </a:r>
            <a:r>
              <a:rPr lang="en" sz="2820"/>
              <a:t> about understanding everyone and compassion with everyone</a:t>
            </a:r>
            <a:endParaRPr sz="2820"/>
          </a:p>
          <a:p>
            <a:pPr indent="0" lvl="0" marL="0" rtl="0" algn="ctr">
              <a:lnSpc>
                <a:spcPct val="100000"/>
              </a:lnSpc>
              <a:spcBef>
                <a:spcPts val="0"/>
              </a:spcBef>
              <a:spcAft>
                <a:spcPts val="0"/>
              </a:spcAft>
              <a:buSzPts val="3240"/>
              <a:buNone/>
            </a:pPr>
            <a:r>
              <a:t/>
            </a:r>
            <a:endParaRPr sz="2820"/>
          </a:p>
          <a:p>
            <a:pPr indent="0" lvl="0" marL="0" rtl="0" algn="ctr">
              <a:spcBef>
                <a:spcPts val="0"/>
              </a:spcBef>
              <a:spcAft>
                <a:spcPts val="0"/>
              </a:spcAft>
              <a:buClr>
                <a:srgbClr val="000000"/>
              </a:buClr>
              <a:buSzPts val="3600"/>
              <a:buFont typeface="Arial"/>
              <a:buNone/>
            </a:pPr>
            <a:r>
              <a:rPr lang="en" sz="3100"/>
              <a:t>DESTIGMATIZATION IS A PROCESS, NOT A GOAL</a:t>
            </a:r>
            <a:endParaRPr sz="3100"/>
          </a:p>
          <a:p>
            <a:pPr indent="0" lvl="0" marL="0" rtl="0" algn="ctr">
              <a:lnSpc>
                <a:spcPct val="100000"/>
              </a:lnSpc>
              <a:spcBef>
                <a:spcPts val="0"/>
              </a:spcBef>
              <a:spcAft>
                <a:spcPts val="0"/>
              </a:spcAft>
              <a:buSzPts val="3240"/>
              <a:buNone/>
            </a:pPr>
            <a:r>
              <a:t/>
            </a:r>
            <a:endParaRPr sz="28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9"/>
          <p:cNvSpPr txBox="1"/>
          <p:nvPr>
            <p:ph type="ctrTitle"/>
          </p:nvPr>
        </p:nvSpPr>
        <p:spPr>
          <a:xfrm>
            <a:off x="311700" y="595975"/>
            <a:ext cx="8520600" cy="4572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t/>
            </a:r>
            <a:endParaRPr/>
          </a:p>
          <a:p>
            <a:pPr indent="0" lvl="0" marL="0" rtl="0" algn="ctr">
              <a:lnSpc>
                <a:spcPct val="100000"/>
              </a:lnSpc>
              <a:spcBef>
                <a:spcPts val="0"/>
              </a:spcBef>
              <a:spcAft>
                <a:spcPts val="0"/>
              </a:spcAft>
              <a:buSzPct val="180000"/>
              <a:buNone/>
            </a:pPr>
            <a:r>
              <a:rPr lang="en" sz="3000"/>
              <a:t>Contact us:</a:t>
            </a:r>
            <a:endParaRPr sz="3000"/>
          </a:p>
        </p:txBody>
      </p:sp>
      <p:sp>
        <p:nvSpPr>
          <p:cNvPr id="685" name="Google Shape;685;p59"/>
          <p:cNvSpPr txBox="1"/>
          <p:nvPr>
            <p:ph idx="1" type="subTitle"/>
          </p:nvPr>
        </p:nvSpPr>
        <p:spPr>
          <a:xfrm>
            <a:off x="1071175" y="3165825"/>
            <a:ext cx="3042000" cy="12933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SzPct val="40180"/>
              <a:buNone/>
            </a:pPr>
            <a:r>
              <a:rPr b="1" lang="en" sz="5973"/>
              <a:t>Di RAMONA</a:t>
            </a:r>
            <a:endParaRPr b="1" sz="5973"/>
          </a:p>
          <a:p>
            <a:pPr indent="0" lvl="0" marL="0" rtl="0" algn="l">
              <a:lnSpc>
                <a:spcPct val="100000"/>
              </a:lnSpc>
              <a:spcBef>
                <a:spcPts val="0"/>
              </a:spcBef>
              <a:spcAft>
                <a:spcPts val="0"/>
              </a:spcAft>
              <a:buSzPct val="40180"/>
              <a:buNone/>
            </a:pPr>
            <a:r>
              <a:rPr lang="en" sz="5973"/>
              <a:t>FB: diramona.hgo</a:t>
            </a:r>
            <a:endParaRPr sz="5973"/>
          </a:p>
          <a:p>
            <a:pPr indent="0" lvl="0" marL="0" rtl="0" algn="l">
              <a:lnSpc>
                <a:spcPct val="100000"/>
              </a:lnSpc>
              <a:spcBef>
                <a:spcPts val="0"/>
              </a:spcBef>
              <a:spcAft>
                <a:spcPts val="0"/>
              </a:spcAft>
              <a:buSzPct val="40180"/>
              <a:buNone/>
            </a:pPr>
            <a:r>
              <a:rPr lang="en" sz="5973"/>
              <a:t>IG: diramona.hgo</a:t>
            </a:r>
            <a:endParaRPr sz="5973"/>
          </a:p>
          <a:p>
            <a:pPr indent="0" lvl="0" marL="0" rtl="0" algn="l">
              <a:spcBef>
                <a:spcPts val="0"/>
              </a:spcBef>
              <a:spcAft>
                <a:spcPts val="0"/>
              </a:spcAft>
              <a:buClr>
                <a:srgbClr val="000000"/>
              </a:buClr>
              <a:buSzPct val="40180"/>
              <a:buFont typeface="Arial"/>
              <a:buNone/>
            </a:pPr>
            <a:r>
              <a:rPr b="1" lang="en" sz="5973"/>
              <a:t>Necesito Abortar</a:t>
            </a:r>
            <a:endParaRPr b="1" sz="5973"/>
          </a:p>
          <a:p>
            <a:pPr indent="0" lvl="0" marL="0" rtl="0" algn="l">
              <a:spcBef>
                <a:spcPts val="0"/>
              </a:spcBef>
              <a:spcAft>
                <a:spcPts val="0"/>
              </a:spcAft>
              <a:buSzPct val="40180"/>
              <a:buNone/>
            </a:pPr>
            <a:r>
              <a:rPr lang="en" sz="5973"/>
              <a:t>FB: necesitoabortar</a:t>
            </a:r>
            <a:endParaRPr sz="5973"/>
          </a:p>
          <a:p>
            <a:pPr indent="0" lvl="0" marL="0" rtl="0" algn="l">
              <a:spcBef>
                <a:spcPts val="0"/>
              </a:spcBef>
              <a:spcAft>
                <a:spcPts val="0"/>
              </a:spcAft>
              <a:buSzPct val="40180"/>
              <a:buNone/>
            </a:pPr>
            <a:r>
              <a:rPr lang="en" sz="5973"/>
              <a:t>IG: necesitoabortar</a:t>
            </a:r>
            <a:endParaRPr sz="5973"/>
          </a:p>
          <a:p>
            <a:pPr indent="0" lvl="0" marL="0" rtl="0" algn="l">
              <a:spcBef>
                <a:spcPts val="0"/>
              </a:spcBef>
              <a:spcAft>
                <a:spcPts val="0"/>
              </a:spcAft>
              <a:buSzPct val="40180"/>
              <a:buNone/>
            </a:pPr>
            <a:r>
              <a:rPr lang="en" sz="5973"/>
              <a:t>necesitoabortar.mx</a:t>
            </a:r>
            <a:endParaRPr sz="5973"/>
          </a:p>
          <a:p>
            <a:pPr indent="0" lvl="0" marL="0" rtl="0" algn="l">
              <a:lnSpc>
                <a:spcPct val="100000"/>
              </a:lnSpc>
              <a:spcBef>
                <a:spcPts val="0"/>
              </a:spcBef>
              <a:spcAft>
                <a:spcPts val="0"/>
              </a:spcAft>
              <a:buSzPct val="100000"/>
              <a:buNone/>
            </a:pPr>
            <a:r>
              <a:t/>
            </a:r>
            <a:endParaRPr b="1"/>
          </a:p>
          <a:p>
            <a:pPr indent="0" lvl="0" marL="0" rtl="0" algn="l">
              <a:lnSpc>
                <a:spcPct val="100000"/>
              </a:lnSpc>
              <a:spcBef>
                <a:spcPts val="0"/>
              </a:spcBef>
              <a:spcAft>
                <a:spcPts val="0"/>
              </a:spcAft>
              <a:buSzPct val="100000"/>
              <a:buNone/>
            </a:pPr>
            <a:r>
              <a:t/>
            </a:r>
            <a:endParaRPr/>
          </a:p>
        </p:txBody>
      </p:sp>
      <p:sp>
        <p:nvSpPr>
          <p:cNvPr id="686" name="Google Shape;686;p59"/>
          <p:cNvSpPr txBox="1"/>
          <p:nvPr>
            <p:ph idx="1" type="subTitle"/>
          </p:nvPr>
        </p:nvSpPr>
        <p:spPr>
          <a:xfrm>
            <a:off x="5149625" y="3188375"/>
            <a:ext cx="2889000" cy="1707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SzPts val="2400"/>
              <a:buNone/>
            </a:pPr>
            <a:r>
              <a:rPr b="1" lang="en" sz="1600"/>
              <a:t>Samsara</a:t>
            </a:r>
            <a:endParaRPr b="1" sz="1600"/>
          </a:p>
          <a:p>
            <a:pPr indent="0" lvl="0" marL="0" rtl="0" algn="l">
              <a:lnSpc>
                <a:spcPct val="100000"/>
              </a:lnSpc>
              <a:spcBef>
                <a:spcPts val="0"/>
              </a:spcBef>
              <a:spcAft>
                <a:spcPts val="0"/>
              </a:spcAft>
              <a:buSzPts val="2400"/>
              <a:buNone/>
            </a:pPr>
            <a:r>
              <a:rPr lang="en" sz="1250" u="sng">
                <a:solidFill>
                  <a:schemeClr val="hlink"/>
                </a:solidFill>
                <a:latin typeface="Work Sans"/>
                <a:ea typeface="Work Sans"/>
                <a:cs typeface="Work Sans"/>
                <a:sym typeface="Work Sans"/>
                <a:hlinkClick r:id="rId3"/>
              </a:rPr>
              <a:t>hello@samsara.or.id</a:t>
            </a:r>
            <a:endParaRPr sz="1250">
              <a:solidFill>
                <a:srgbClr val="000000"/>
              </a:solidFill>
              <a:latin typeface="Work Sans"/>
              <a:ea typeface="Work Sans"/>
              <a:cs typeface="Work Sans"/>
              <a:sym typeface="Work Sans"/>
            </a:endParaRPr>
          </a:p>
          <a:p>
            <a:pPr indent="0" lvl="0" marL="0" rtl="0" algn="l">
              <a:lnSpc>
                <a:spcPct val="100000"/>
              </a:lnSpc>
              <a:spcBef>
                <a:spcPts val="0"/>
              </a:spcBef>
              <a:spcAft>
                <a:spcPts val="0"/>
              </a:spcAft>
              <a:buSzPts val="2400"/>
              <a:buNone/>
            </a:pPr>
            <a:r>
              <a:rPr lang="en" sz="1250">
                <a:solidFill>
                  <a:srgbClr val="595959"/>
                </a:solidFill>
              </a:rPr>
              <a:t>IG: perkumpulan.samsara</a:t>
            </a:r>
            <a:endParaRPr sz="1250">
              <a:solidFill>
                <a:srgbClr val="595959"/>
              </a:solidFill>
            </a:endParaRPr>
          </a:p>
          <a:p>
            <a:pPr indent="0" lvl="0" marL="0" rtl="0" algn="l">
              <a:lnSpc>
                <a:spcPct val="100000"/>
              </a:lnSpc>
              <a:spcBef>
                <a:spcPts val="0"/>
              </a:spcBef>
              <a:spcAft>
                <a:spcPts val="0"/>
              </a:spcAft>
              <a:buSzPts val="2400"/>
              <a:buNone/>
            </a:pPr>
            <a:r>
              <a:t/>
            </a:r>
            <a:endParaRPr sz="1250">
              <a:solidFill>
                <a:srgbClr val="595959"/>
              </a:solidFill>
            </a:endParaRPr>
          </a:p>
          <a:p>
            <a:pPr indent="0" lvl="0" marL="0" rtl="0" algn="l">
              <a:lnSpc>
                <a:spcPct val="90000"/>
              </a:lnSpc>
              <a:spcBef>
                <a:spcPts val="0"/>
              </a:spcBef>
              <a:spcAft>
                <a:spcPts val="0"/>
              </a:spcAft>
              <a:buNone/>
            </a:pPr>
            <a:r>
              <a:rPr b="1" lang="en" sz="1380">
                <a:solidFill>
                  <a:srgbClr val="595959"/>
                </a:solidFill>
              </a:rPr>
              <a:t>Abortion Dream Team: </a:t>
            </a:r>
            <a:r>
              <a:rPr lang="en" sz="1380" u="sng">
                <a:solidFill>
                  <a:srgbClr val="595959"/>
                </a:solidFill>
                <a:hlinkClick r:id="rId4">
                  <a:extLst>
                    <a:ext uri="{A12FA001-AC4F-418D-AE19-62706E023703}">
                      <ahyp:hlinkClr val="tx"/>
                    </a:ext>
                  </a:extLst>
                </a:hlinkClick>
              </a:rPr>
              <a:t>kontakt@aborcyjnydreamteam.pl</a:t>
            </a:r>
            <a:endParaRPr sz="1380">
              <a:solidFill>
                <a:srgbClr val="595959"/>
              </a:solidFill>
            </a:endParaRPr>
          </a:p>
          <a:p>
            <a:pPr indent="0" lvl="0" marL="0" rtl="0" algn="l">
              <a:lnSpc>
                <a:spcPct val="100000"/>
              </a:lnSpc>
              <a:spcBef>
                <a:spcPts val="0"/>
              </a:spcBef>
              <a:spcAft>
                <a:spcPts val="0"/>
              </a:spcAft>
              <a:buSzPts val="2400"/>
              <a:buNone/>
            </a:pPr>
            <a:r>
              <a:t/>
            </a:r>
            <a:endParaRPr sz="1250">
              <a:solidFill>
                <a:srgbClr val="595959"/>
              </a:solidFill>
            </a:endParaRPr>
          </a:p>
          <a:p>
            <a:pPr indent="0" lvl="0" marL="0" rtl="0" algn="l">
              <a:lnSpc>
                <a:spcPct val="100000"/>
              </a:lnSpc>
              <a:spcBef>
                <a:spcPts val="0"/>
              </a:spcBef>
              <a:spcAft>
                <a:spcPts val="0"/>
              </a:spcAft>
              <a:buSzPts val="2400"/>
              <a:buNone/>
            </a:pPr>
            <a:r>
              <a:t/>
            </a:r>
            <a:endParaRPr b="1" sz="1350">
              <a:solidFill>
                <a:srgbClr val="595959"/>
              </a:solidFill>
            </a:endParaRPr>
          </a:p>
        </p:txBody>
      </p:sp>
      <p:cxnSp>
        <p:nvCxnSpPr>
          <p:cNvPr id="687" name="Google Shape;687;p59"/>
          <p:cNvCxnSpPr/>
          <p:nvPr/>
        </p:nvCxnSpPr>
        <p:spPr>
          <a:xfrm>
            <a:off x="939975" y="3188375"/>
            <a:ext cx="0" cy="1293300"/>
          </a:xfrm>
          <a:prstGeom prst="straightConnector1">
            <a:avLst/>
          </a:prstGeom>
          <a:noFill/>
          <a:ln cap="flat" cmpd="sng" w="76200">
            <a:solidFill>
              <a:schemeClr val="accent3"/>
            </a:solidFill>
            <a:prstDash val="solid"/>
            <a:round/>
            <a:headEnd len="sm" w="sm" type="none"/>
            <a:tailEnd len="sm" w="sm" type="none"/>
          </a:ln>
        </p:spPr>
      </p:cxnSp>
      <p:cxnSp>
        <p:nvCxnSpPr>
          <p:cNvPr id="688" name="Google Shape;688;p59"/>
          <p:cNvCxnSpPr/>
          <p:nvPr/>
        </p:nvCxnSpPr>
        <p:spPr>
          <a:xfrm>
            <a:off x="5094250" y="3188375"/>
            <a:ext cx="0" cy="1677000"/>
          </a:xfrm>
          <a:prstGeom prst="straightConnector1">
            <a:avLst/>
          </a:prstGeom>
          <a:noFill/>
          <a:ln cap="flat" cmpd="sng" w="76200">
            <a:solidFill>
              <a:schemeClr val="accent3"/>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2"/>
          <p:cNvSpPr/>
          <p:nvPr/>
        </p:nvSpPr>
        <p:spPr>
          <a:xfrm>
            <a:off x="-75" y="2834950"/>
            <a:ext cx="9144000" cy="2308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rgbClr val="000000"/>
              </a:buClr>
              <a:buSzPts val="1800"/>
              <a:buFont typeface="Arial"/>
              <a:buNone/>
            </a:pPr>
            <a:r>
              <a:rPr lang="en" sz="1800">
                <a:solidFill>
                  <a:schemeClr val="dk2"/>
                </a:solidFill>
                <a:latin typeface="Proxima Nova"/>
                <a:ea typeface="Proxima Nova"/>
                <a:cs typeface="Proxima Nova"/>
                <a:sym typeface="Proxima Nova"/>
              </a:rPr>
              <a:t>A set of negative and often unfair beliefs that a society or group of people have about something.</a:t>
            </a:r>
            <a:endParaRPr b="0" i="0" sz="1400" u="none" cap="none" strike="noStrike">
              <a:solidFill>
                <a:srgbClr val="000000"/>
              </a:solidFill>
              <a:latin typeface="Arial"/>
              <a:ea typeface="Arial"/>
              <a:cs typeface="Arial"/>
              <a:sym typeface="Arial"/>
            </a:endParaRPr>
          </a:p>
        </p:txBody>
      </p:sp>
      <p:sp>
        <p:nvSpPr>
          <p:cNvPr id="139" name="Google Shape;139;p32"/>
          <p:cNvSpPr txBox="1"/>
          <p:nvPr>
            <p:ph type="title"/>
          </p:nvPr>
        </p:nvSpPr>
        <p:spPr>
          <a:xfrm>
            <a:off x="426682" y="598046"/>
            <a:ext cx="8114400" cy="1710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4800"/>
              <a:t>What is stigma and abortion stigma?</a:t>
            </a:r>
            <a:endParaRPr sz="4800"/>
          </a:p>
        </p:txBody>
      </p:sp>
      <p:sp>
        <p:nvSpPr>
          <p:cNvPr id="140" name="Google Shape;140;p32"/>
          <p:cNvSpPr txBox="1"/>
          <p:nvPr/>
        </p:nvSpPr>
        <p:spPr>
          <a:xfrm>
            <a:off x="204475" y="3038575"/>
            <a:ext cx="188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3000"/>
              <a:buFont typeface="Arial"/>
              <a:buNone/>
            </a:pPr>
            <a:r>
              <a:rPr lang="en" sz="3000">
                <a:solidFill>
                  <a:schemeClr val="accent1"/>
                </a:solidFill>
                <a:latin typeface="Alfa Slab One"/>
                <a:ea typeface="Alfa Slab One"/>
                <a:cs typeface="Alfa Slab One"/>
                <a:sym typeface="Alfa Slab One"/>
              </a:rPr>
              <a:t>Stigma</a:t>
            </a:r>
            <a:endParaRPr b="0" i="0" sz="4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3"/>
          <p:cNvSpPr/>
          <p:nvPr/>
        </p:nvSpPr>
        <p:spPr>
          <a:xfrm>
            <a:off x="8175" y="8175"/>
            <a:ext cx="9144000" cy="2772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3"/>
          <p:cNvSpPr txBox="1"/>
          <p:nvPr>
            <p:ph type="title"/>
          </p:nvPr>
        </p:nvSpPr>
        <p:spPr>
          <a:xfrm>
            <a:off x="540725" y="600450"/>
            <a:ext cx="3573300" cy="180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5000">
                <a:solidFill>
                  <a:schemeClr val="lt1"/>
                </a:solidFill>
              </a:rPr>
              <a:t>Abortion</a:t>
            </a:r>
            <a:endParaRPr sz="5000">
              <a:solidFill>
                <a:schemeClr val="lt1"/>
              </a:solidFill>
            </a:endParaRPr>
          </a:p>
          <a:p>
            <a:pPr indent="0" lvl="0" marL="0" rtl="0" algn="l">
              <a:lnSpc>
                <a:spcPct val="100000"/>
              </a:lnSpc>
              <a:spcBef>
                <a:spcPts val="0"/>
              </a:spcBef>
              <a:spcAft>
                <a:spcPts val="0"/>
              </a:spcAft>
              <a:buSzPts val="990"/>
              <a:buNone/>
            </a:pPr>
            <a:r>
              <a:rPr lang="en" sz="5000">
                <a:solidFill>
                  <a:schemeClr val="lt1"/>
                </a:solidFill>
              </a:rPr>
              <a:t>stigma</a:t>
            </a:r>
            <a:endParaRPr sz="5000">
              <a:solidFill>
                <a:schemeClr val="lt1"/>
              </a:solidFill>
            </a:endParaRPr>
          </a:p>
        </p:txBody>
      </p:sp>
      <p:sp>
        <p:nvSpPr>
          <p:cNvPr id="147" name="Google Shape;147;p33"/>
          <p:cNvSpPr txBox="1"/>
          <p:nvPr>
            <p:ph idx="1" type="body"/>
          </p:nvPr>
        </p:nvSpPr>
        <p:spPr>
          <a:xfrm>
            <a:off x="630675" y="3115425"/>
            <a:ext cx="7671000" cy="1419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t>Negative attitudes and beliefs about abortion may act as barriers to accessing safe services and can make it difficult for people to talk about their experiences of abortion. This can be very isolating, and may force people to continue unwanted pregnancies or to seek unsafe abortion.</a:t>
            </a:r>
            <a:endParaRPr/>
          </a:p>
        </p:txBody>
      </p:sp>
      <p:pic>
        <p:nvPicPr>
          <p:cNvPr id="148" name="Google Shape;148;p33"/>
          <p:cNvPicPr preferRelativeResize="0"/>
          <p:nvPr/>
        </p:nvPicPr>
        <p:blipFill rotWithShape="1">
          <a:blip r:embed="rId3">
            <a:alphaModFix/>
          </a:blip>
          <a:srcRect b="0" l="0" r="0" t="0"/>
          <a:stretch/>
        </p:blipFill>
        <p:spPr>
          <a:xfrm>
            <a:off x="3806626" y="267538"/>
            <a:ext cx="2267551" cy="2470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accent1"/>
                </a:solidFill>
              </a:rPr>
              <a:t>What are mifepristone and misoprostol? </a:t>
            </a:r>
            <a:endParaRPr>
              <a:solidFill>
                <a:schemeClr val="accent1"/>
              </a:solidFill>
            </a:endParaRPr>
          </a:p>
        </p:txBody>
      </p:sp>
      <p:sp>
        <p:nvSpPr>
          <p:cNvPr id="154" name="Google Shape;154;p34"/>
          <p:cNvSpPr txBox="1"/>
          <p:nvPr>
            <p:ph idx="1" type="body"/>
          </p:nvPr>
        </p:nvSpPr>
        <p:spPr>
          <a:xfrm>
            <a:off x="814725" y="1017725"/>
            <a:ext cx="8030400" cy="1266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sz="2600">
                <a:solidFill>
                  <a:schemeClr val="accent1"/>
                </a:solidFill>
              </a:rPr>
              <a:t>Mifepristone</a:t>
            </a:r>
            <a:endParaRPr b="1" sz="2600">
              <a:solidFill>
                <a:schemeClr val="accent1"/>
              </a:solidFill>
            </a:endParaRPr>
          </a:p>
          <a:p>
            <a:pPr indent="0" lvl="0" marL="0" rtl="0" algn="l">
              <a:lnSpc>
                <a:spcPct val="115000"/>
              </a:lnSpc>
              <a:spcBef>
                <a:spcPts val="1200"/>
              </a:spcBef>
              <a:spcAft>
                <a:spcPts val="1200"/>
              </a:spcAft>
              <a:buSzPts val="1400"/>
              <a:buNone/>
            </a:pPr>
            <a:r>
              <a:rPr lang="en"/>
              <a:t>It blocks the action of progesterone (a hormone necessary to maintain a pregnancy), alters the endometrium, softens the cervix and causes contractions.</a:t>
            </a:r>
            <a:endParaRPr/>
          </a:p>
        </p:txBody>
      </p:sp>
      <p:sp>
        <p:nvSpPr>
          <p:cNvPr id="155" name="Google Shape;155;p34"/>
          <p:cNvSpPr txBox="1"/>
          <p:nvPr>
            <p:ph idx="2" type="body"/>
          </p:nvPr>
        </p:nvSpPr>
        <p:spPr>
          <a:xfrm>
            <a:off x="776325" y="2500450"/>
            <a:ext cx="8107200" cy="1266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sz="2600">
                <a:solidFill>
                  <a:schemeClr val="accent1"/>
                </a:solidFill>
              </a:rPr>
              <a:t>Misoprostol</a:t>
            </a:r>
            <a:endParaRPr b="1" sz="2600">
              <a:solidFill>
                <a:schemeClr val="accent1"/>
              </a:solidFill>
            </a:endParaRPr>
          </a:p>
          <a:p>
            <a:pPr indent="0" lvl="0" marL="0" rtl="0" algn="l">
              <a:lnSpc>
                <a:spcPct val="115000"/>
              </a:lnSpc>
              <a:spcBef>
                <a:spcPts val="1200"/>
              </a:spcBef>
              <a:spcAft>
                <a:spcPts val="1200"/>
              </a:spcAft>
              <a:buSzPts val="1400"/>
              <a:buNone/>
            </a:pPr>
            <a:r>
              <a:rPr lang="en"/>
              <a:t>Prostaglandin (not hormone) that causes cramping and bleeding to make the uterus empty.</a:t>
            </a:r>
            <a:endParaRPr/>
          </a:p>
        </p:txBody>
      </p:sp>
      <p:cxnSp>
        <p:nvCxnSpPr>
          <p:cNvPr id="156" name="Google Shape;156;p34"/>
          <p:cNvCxnSpPr/>
          <p:nvPr/>
        </p:nvCxnSpPr>
        <p:spPr>
          <a:xfrm>
            <a:off x="495400" y="1017725"/>
            <a:ext cx="0" cy="1398900"/>
          </a:xfrm>
          <a:prstGeom prst="straightConnector1">
            <a:avLst/>
          </a:prstGeom>
          <a:noFill/>
          <a:ln cap="flat" cmpd="sng" w="38100">
            <a:solidFill>
              <a:schemeClr val="accent3"/>
            </a:solidFill>
            <a:prstDash val="solid"/>
            <a:round/>
            <a:headEnd len="sm" w="sm" type="none"/>
            <a:tailEnd len="sm" w="sm" type="none"/>
          </a:ln>
        </p:spPr>
      </p:cxnSp>
      <p:cxnSp>
        <p:nvCxnSpPr>
          <p:cNvPr id="157" name="Google Shape;157;p34"/>
          <p:cNvCxnSpPr/>
          <p:nvPr/>
        </p:nvCxnSpPr>
        <p:spPr>
          <a:xfrm>
            <a:off x="495400" y="2571750"/>
            <a:ext cx="0" cy="1266900"/>
          </a:xfrm>
          <a:prstGeom prst="straightConnector1">
            <a:avLst/>
          </a:prstGeom>
          <a:noFill/>
          <a:ln cap="flat" cmpd="sng" w="38100">
            <a:solidFill>
              <a:schemeClr val="accent3"/>
            </a:solidFill>
            <a:prstDash val="solid"/>
            <a:round/>
            <a:headEnd len="sm" w="sm" type="none"/>
            <a:tailEnd len="sm" w="sm" type="none"/>
          </a:ln>
        </p:spPr>
      </p:cxnSp>
      <p:pic>
        <p:nvPicPr>
          <p:cNvPr id="158" name="Google Shape;158;p34"/>
          <p:cNvPicPr preferRelativeResize="0"/>
          <p:nvPr/>
        </p:nvPicPr>
        <p:blipFill rotWithShape="1">
          <a:blip r:embed="rId3">
            <a:alphaModFix/>
          </a:blip>
          <a:srcRect b="0" l="0" r="0" t="0"/>
          <a:stretch/>
        </p:blipFill>
        <p:spPr>
          <a:xfrm>
            <a:off x="7817600" y="803144"/>
            <a:ext cx="1027527" cy="1026055"/>
          </a:xfrm>
          <a:prstGeom prst="rect">
            <a:avLst/>
          </a:prstGeom>
          <a:noFill/>
          <a:ln>
            <a:noFill/>
          </a:ln>
        </p:spPr>
      </p:pic>
      <p:pic>
        <p:nvPicPr>
          <p:cNvPr id="159" name="Google Shape;159;p34"/>
          <p:cNvPicPr preferRelativeResize="0"/>
          <p:nvPr/>
        </p:nvPicPr>
        <p:blipFill rotWithShape="1">
          <a:blip r:embed="rId4">
            <a:alphaModFix/>
          </a:blip>
          <a:srcRect b="0" l="0" r="0" t="0"/>
          <a:stretch/>
        </p:blipFill>
        <p:spPr>
          <a:xfrm>
            <a:off x="7933623" y="2380791"/>
            <a:ext cx="1027527" cy="1026059"/>
          </a:xfrm>
          <a:prstGeom prst="rect">
            <a:avLst/>
          </a:prstGeom>
          <a:noFill/>
          <a:ln>
            <a:noFill/>
          </a:ln>
        </p:spPr>
      </p:pic>
      <p:sp>
        <p:nvSpPr>
          <p:cNvPr id="160" name="Google Shape;160;p34"/>
          <p:cNvSpPr txBox="1"/>
          <p:nvPr/>
        </p:nvSpPr>
        <p:spPr>
          <a:xfrm>
            <a:off x="814725" y="3580700"/>
            <a:ext cx="4493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accent1"/>
                </a:solidFill>
                <a:latin typeface="Alfa Slab One"/>
                <a:ea typeface="Alfa Slab One"/>
                <a:cs typeface="Alfa Slab One"/>
                <a:sym typeface="Alfa Slab One"/>
              </a:rPr>
              <a:t>Are they reliable?</a:t>
            </a:r>
            <a:endParaRPr sz="1000">
              <a:latin typeface="Proxima Nova"/>
              <a:ea typeface="Proxima Nova"/>
              <a:cs typeface="Proxima Nova"/>
              <a:sym typeface="Proxima Nova"/>
            </a:endParaRPr>
          </a:p>
        </p:txBody>
      </p:sp>
      <p:sp>
        <p:nvSpPr>
          <p:cNvPr id="161" name="Google Shape;161;p34"/>
          <p:cNvSpPr txBox="1"/>
          <p:nvPr/>
        </p:nvSpPr>
        <p:spPr>
          <a:xfrm>
            <a:off x="785475" y="4026650"/>
            <a:ext cx="80889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500" u="none" cap="none" strike="noStrike">
                <a:solidFill>
                  <a:schemeClr val="dk2"/>
                </a:solidFill>
                <a:latin typeface="Proxima Nova"/>
                <a:ea typeface="Proxima Nova"/>
                <a:cs typeface="Proxima Nova"/>
                <a:sym typeface="Proxima Nova"/>
              </a:rPr>
              <a:t>Multiple controlled clinical trials have shown the combination of mifepristone and misoprostol to be an effective medical abortion regimen, with efficacy rates ranging from 95% to 98%.</a:t>
            </a:r>
            <a:endParaRPr b="0" i="0" sz="15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5"/>
          <p:cNvSpPr txBox="1"/>
          <p:nvPr>
            <p:ph type="title"/>
          </p:nvPr>
        </p:nvSpPr>
        <p:spPr>
          <a:xfrm>
            <a:off x="311700" y="445025"/>
            <a:ext cx="8520600" cy="114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t/>
            </a:r>
            <a:endParaRPr/>
          </a:p>
          <a:p>
            <a:pPr indent="0" lvl="0" marL="0" rtl="0" algn="l">
              <a:lnSpc>
                <a:spcPct val="100000"/>
              </a:lnSpc>
              <a:spcBef>
                <a:spcPts val="0"/>
              </a:spcBef>
              <a:spcAft>
                <a:spcPts val="0"/>
              </a:spcAft>
              <a:buSzPct val="100000"/>
              <a:buNone/>
            </a:pPr>
            <a:r>
              <a:rPr lang="en">
                <a:solidFill>
                  <a:schemeClr val="accent1"/>
                </a:solidFill>
              </a:rPr>
              <a:t>This how we met the misoprostol…</a:t>
            </a:r>
            <a:endParaRPr>
              <a:solidFill>
                <a:schemeClr val="accent1"/>
              </a:solidFill>
            </a:endParaRPr>
          </a:p>
          <a:p>
            <a:pPr indent="0" lvl="0" marL="0" rtl="0" algn="l">
              <a:lnSpc>
                <a:spcPct val="100000"/>
              </a:lnSpc>
              <a:spcBef>
                <a:spcPts val="0"/>
              </a:spcBef>
              <a:spcAft>
                <a:spcPts val="0"/>
              </a:spcAft>
              <a:buSzPct val="100000"/>
              <a:buNone/>
            </a:pPr>
            <a:r>
              <a:t/>
            </a:r>
            <a:endParaRPr>
              <a:solidFill>
                <a:schemeClr val="accent1"/>
              </a:solidFill>
            </a:endParaRPr>
          </a:p>
        </p:txBody>
      </p:sp>
      <p:pic>
        <p:nvPicPr>
          <p:cNvPr id="167" name="Google Shape;167;p35"/>
          <p:cNvPicPr preferRelativeResize="0"/>
          <p:nvPr/>
        </p:nvPicPr>
        <p:blipFill rotWithShape="1">
          <a:blip r:embed="rId3">
            <a:alphaModFix/>
          </a:blip>
          <a:srcRect b="0" l="0" r="0" t="0"/>
          <a:stretch/>
        </p:blipFill>
        <p:spPr>
          <a:xfrm>
            <a:off x="1844675" y="1643400"/>
            <a:ext cx="3295359" cy="3244376"/>
          </a:xfrm>
          <a:prstGeom prst="rect">
            <a:avLst/>
          </a:prstGeom>
          <a:noFill/>
          <a:ln>
            <a:noFill/>
          </a:ln>
        </p:spPr>
      </p:pic>
      <p:sp>
        <p:nvSpPr>
          <p:cNvPr id="168" name="Google Shape;168;p35"/>
          <p:cNvSpPr txBox="1"/>
          <p:nvPr>
            <p:ph type="title"/>
          </p:nvPr>
        </p:nvSpPr>
        <p:spPr>
          <a:xfrm>
            <a:off x="4857150" y="2903500"/>
            <a:ext cx="3975000" cy="85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500">
                <a:solidFill>
                  <a:schemeClr val="accent1"/>
                </a:solidFill>
                <a:latin typeface="Proxima Nova"/>
                <a:ea typeface="Proxima Nova"/>
                <a:cs typeface="Proxima Nova"/>
                <a:sym typeface="Proxima Nova"/>
              </a:rPr>
              <a:t>BRAZIL: https://womenhelp.org/en/page/1182/the-amazing-story-of-misoprostol</a:t>
            </a:r>
            <a:endParaRPr sz="2500">
              <a:solidFill>
                <a:schemeClr val="accent1"/>
              </a:solidFill>
              <a:latin typeface="Proxima Nova"/>
              <a:ea typeface="Proxima Nova"/>
              <a:cs typeface="Proxima Nova"/>
              <a:sym typeface="Proxima Nova"/>
            </a:endParaRPr>
          </a:p>
        </p:txBody>
      </p:sp>
      <p:cxnSp>
        <p:nvCxnSpPr>
          <p:cNvPr id="169" name="Google Shape;169;p35"/>
          <p:cNvCxnSpPr/>
          <p:nvPr/>
        </p:nvCxnSpPr>
        <p:spPr>
          <a:xfrm>
            <a:off x="4743750" y="3762100"/>
            <a:ext cx="2584500" cy="0"/>
          </a:xfrm>
          <a:prstGeom prst="straightConnector1">
            <a:avLst/>
          </a:prstGeom>
          <a:noFill/>
          <a:ln cap="flat" cmpd="sng" w="28575">
            <a:solidFill>
              <a:schemeClr val="accent3"/>
            </a:solidFill>
            <a:prstDash val="solid"/>
            <a:round/>
            <a:headEnd len="med" w="med" type="oval"/>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6"/>
          <p:cNvSpPr/>
          <p:nvPr/>
        </p:nvSpPr>
        <p:spPr>
          <a:xfrm>
            <a:off x="-75" y="2849975"/>
            <a:ext cx="9144000" cy="229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6"/>
          <p:cNvSpPr txBox="1"/>
          <p:nvPr>
            <p:ph type="title"/>
          </p:nvPr>
        </p:nvSpPr>
        <p:spPr>
          <a:xfrm>
            <a:off x="311700" y="187000"/>
            <a:ext cx="8114400" cy="2445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90"/>
              <a:buNone/>
            </a:pPr>
            <a:r>
              <a:rPr lang="en" sz="5020"/>
              <a:t>Gossip and facts about medical abortion</a:t>
            </a:r>
            <a:endParaRPr sz="502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37"/>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1" name="Google Shape;181;p37"/>
          <p:cNvSpPr txBox="1"/>
          <p:nvPr>
            <p:ph idx="4294967295" type="title"/>
          </p:nvPr>
        </p:nvSpPr>
        <p:spPr>
          <a:xfrm>
            <a:off x="311700" y="345475"/>
            <a:ext cx="8520600" cy="663600"/>
          </a:xfrm>
          <a:prstGeom prst="rect">
            <a:avLst/>
          </a:prstGeom>
          <a:solidFill>
            <a:schemeClr val="dk1"/>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rgbClr val="000000"/>
              </a:buClr>
              <a:buSzPct val="147368"/>
              <a:buFont typeface="Arial"/>
              <a:buNone/>
            </a:pPr>
            <a:r>
              <a:rPr lang="en" sz="1900">
                <a:solidFill>
                  <a:schemeClr val="lt1"/>
                </a:solidFill>
                <a:latin typeface="Nunito"/>
                <a:ea typeface="Nunito"/>
                <a:cs typeface="Nunito"/>
                <a:sym typeface="Nunito"/>
              </a:rPr>
              <a:t>What are common myths and gossip about medical abortions in your context?</a:t>
            </a:r>
            <a:endParaRPr sz="3400">
              <a:solidFill>
                <a:schemeClr val="lt1"/>
              </a:solidFill>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182" name="Google Shape;182;p37"/>
          <p:cNvSpPr txBox="1"/>
          <p:nvPr/>
        </p:nvSpPr>
        <p:spPr>
          <a:xfrm>
            <a:off x="1897800" y="4487550"/>
            <a:ext cx="5084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highlight>
                  <a:srgbClr val="FFF2CC"/>
                </a:highlight>
                <a:latin typeface="Lato"/>
                <a:ea typeface="Lato"/>
                <a:cs typeface="Lato"/>
                <a:sym typeface="Lato"/>
              </a:rPr>
              <a:t>Use these “sticker dots” to agree with what someone else has written</a:t>
            </a:r>
            <a:endParaRPr b="0" i="1" sz="1400" u="none" cap="none" strike="noStrike">
              <a:solidFill>
                <a:srgbClr val="000000"/>
              </a:solidFill>
              <a:highlight>
                <a:srgbClr val="FFF2CC"/>
              </a:highlight>
              <a:latin typeface="Lato"/>
              <a:ea typeface="Lato"/>
              <a:cs typeface="Lato"/>
              <a:sym typeface="Lato"/>
            </a:endParaRPr>
          </a:p>
        </p:txBody>
      </p:sp>
      <p:sp>
        <p:nvSpPr>
          <p:cNvPr id="183" name="Google Shape;183;p37"/>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4" name="Google Shape;184;p37"/>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5" name="Google Shape;185;p37"/>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186" name="Google Shape;186;p37"/>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7"/>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8" name="Google Shape;188;p37"/>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189" name="Google Shape;189;p37"/>
          <p:cNvSpPr/>
          <p:nvPr/>
        </p:nvSpPr>
        <p:spPr>
          <a:xfrm>
            <a:off x="253500"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190" name="Google Shape;190;p37"/>
          <p:cNvSpPr/>
          <p:nvPr/>
        </p:nvSpPr>
        <p:spPr>
          <a:xfrm>
            <a:off x="3070438"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37"/>
          <p:cNvSpPr/>
          <p:nvPr/>
        </p:nvSpPr>
        <p:spPr>
          <a:xfrm>
            <a:off x="29918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37"/>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7"/>
          <p:cNvSpPr/>
          <p:nvPr/>
        </p:nvSpPr>
        <p:spPr>
          <a:xfrm>
            <a:off x="3428400" y="39826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7"/>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7"/>
          <p:cNvSpPr/>
          <p:nvPr/>
        </p:nvSpPr>
        <p:spPr>
          <a:xfrm>
            <a:off x="37863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7"/>
          <p:cNvSpPr/>
          <p:nvPr/>
        </p:nvSpPr>
        <p:spPr>
          <a:xfrm>
            <a:off x="26817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7"/>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7"/>
          <p:cNvSpPr/>
          <p:nvPr/>
        </p:nvSpPr>
        <p:spPr>
          <a:xfrm>
            <a:off x="383162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7"/>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7"/>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7"/>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7"/>
          <p:cNvSpPr/>
          <p:nvPr/>
        </p:nvSpPr>
        <p:spPr>
          <a:xfrm>
            <a:off x="23333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7"/>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7"/>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7"/>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7"/>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7"/>
          <p:cNvSpPr/>
          <p:nvPr/>
        </p:nvSpPr>
        <p:spPr>
          <a:xfrm>
            <a:off x="3521525"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7"/>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7"/>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7"/>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7"/>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7"/>
          <p:cNvSpPr/>
          <p:nvPr/>
        </p:nvSpPr>
        <p:spPr>
          <a:xfrm>
            <a:off x="325670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7"/>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7"/>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7"/>
          <p:cNvSpPr/>
          <p:nvPr/>
        </p:nvSpPr>
        <p:spPr>
          <a:xfrm>
            <a:off x="2762675"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7"/>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217" name="Google Shape;217;p37"/>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7"/>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19" name="Google Shape;219;p37"/>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220" name="Google Shape;220;p37"/>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1" name="Google Shape;221;p37"/>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2" name="Google Shape;222;p37"/>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3" name="Google Shape;223;p37"/>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4" name="Google Shape;224;p37"/>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5" name="Google Shape;225;p37"/>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900"/>
              <a:t>That medical abortions cause infertility</a:t>
            </a:r>
            <a:endParaRPr sz="9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